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4" r:id="rId1"/>
  </p:sldMasterIdLst>
  <p:notesMasterIdLst>
    <p:notesMasterId r:id="rId74"/>
  </p:notesMasterIdLst>
  <p:handoutMasterIdLst>
    <p:handoutMasterId r:id="rId75"/>
  </p:handoutMasterIdLst>
  <p:sldIdLst>
    <p:sldId id="946" r:id="rId2"/>
    <p:sldId id="1063" r:id="rId3"/>
    <p:sldId id="1167" r:id="rId4"/>
    <p:sldId id="1168" r:id="rId5"/>
    <p:sldId id="1030" r:id="rId6"/>
    <p:sldId id="1169" r:id="rId7"/>
    <p:sldId id="1142" r:id="rId8"/>
    <p:sldId id="1140" r:id="rId9"/>
    <p:sldId id="1102" r:id="rId10"/>
    <p:sldId id="1103" r:id="rId11"/>
    <p:sldId id="1105" r:id="rId12"/>
    <p:sldId id="1106" r:id="rId13"/>
    <p:sldId id="1144" r:id="rId14"/>
    <p:sldId id="1145" r:id="rId15"/>
    <p:sldId id="1149" r:id="rId16"/>
    <p:sldId id="1150" r:id="rId17"/>
    <p:sldId id="1153" r:id="rId18"/>
    <p:sldId id="1154" r:id="rId19"/>
    <p:sldId id="1155" r:id="rId20"/>
    <p:sldId id="1176" r:id="rId21"/>
    <p:sldId id="1158" r:id="rId22"/>
    <p:sldId id="1159" r:id="rId23"/>
    <p:sldId id="1160" r:id="rId24"/>
    <p:sldId id="1161" r:id="rId25"/>
    <p:sldId id="1170" r:id="rId26"/>
    <p:sldId id="1172" r:id="rId27"/>
    <p:sldId id="1174" r:id="rId28"/>
    <p:sldId id="1175" r:id="rId29"/>
    <p:sldId id="1166" r:id="rId30"/>
    <p:sldId id="1178" r:id="rId31"/>
    <p:sldId id="1177" r:id="rId32"/>
    <p:sldId id="1143" r:id="rId33"/>
    <p:sldId id="1156" r:id="rId34"/>
    <p:sldId id="1173" r:id="rId35"/>
    <p:sldId id="1109" r:id="rId36"/>
    <p:sldId id="1141" r:id="rId37"/>
    <p:sldId id="1104" r:id="rId38"/>
    <p:sldId id="1171" r:id="rId39"/>
    <p:sldId id="1139" r:id="rId40"/>
    <p:sldId id="1146" r:id="rId41"/>
    <p:sldId id="1147" r:id="rId42"/>
    <p:sldId id="1148" r:id="rId43"/>
    <p:sldId id="1179" r:id="rId44"/>
    <p:sldId id="1157" r:id="rId45"/>
    <p:sldId id="1151" r:id="rId46"/>
    <p:sldId id="1162" r:id="rId47"/>
    <p:sldId id="1163" r:id="rId48"/>
    <p:sldId id="1164" r:id="rId49"/>
    <p:sldId id="1165" r:id="rId50"/>
    <p:sldId id="1152" r:id="rId51"/>
    <p:sldId id="1110" r:id="rId52"/>
    <p:sldId id="1115" r:id="rId53"/>
    <p:sldId id="1121" r:id="rId54"/>
    <p:sldId id="1122" r:id="rId55"/>
    <p:sldId id="1123" r:id="rId56"/>
    <p:sldId id="1124" r:id="rId57"/>
    <p:sldId id="1125" r:id="rId58"/>
    <p:sldId id="1126" r:id="rId59"/>
    <p:sldId id="1127" r:id="rId60"/>
    <p:sldId id="1117" r:id="rId61"/>
    <p:sldId id="1120" r:id="rId62"/>
    <p:sldId id="1118" r:id="rId63"/>
    <p:sldId id="986" r:id="rId64"/>
    <p:sldId id="1133" r:id="rId65"/>
    <p:sldId id="1134" r:id="rId66"/>
    <p:sldId id="1132" r:id="rId67"/>
    <p:sldId id="1135" r:id="rId68"/>
    <p:sldId id="1136" r:id="rId69"/>
    <p:sldId id="1128" r:id="rId70"/>
    <p:sldId id="1129" r:id="rId71"/>
    <p:sldId id="1130" r:id="rId72"/>
    <p:sldId id="1131" r:id="rId73"/>
  </p:sldIdLst>
  <p:sldSz cx="9906000" cy="6858000" type="A4"/>
  <p:notesSz cx="6623050" cy="98107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92">
          <p15:clr>
            <a:srgbClr val="A4A3A4"/>
          </p15:clr>
        </p15:guide>
        <p15:guide id="2" pos="46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A50021"/>
    <a:srgbClr val="0033CC"/>
    <a:srgbClr val="FF3300"/>
    <a:srgbClr val="009999"/>
    <a:srgbClr val="008080"/>
    <a:srgbClr val="66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88" autoAdjust="0"/>
    <p:restoredTop sz="92294" autoAdjust="0"/>
  </p:normalViewPr>
  <p:slideViewPr>
    <p:cSldViewPr snapToGrid="0">
      <p:cViewPr>
        <p:scale>
          <a:sx n="70" d="100"/>
          <a:sy n="70" d="100"/>
        </p:scale>
        <p:origin x="592" y="396"/>
      </p:cViewPr>
      <p:guideLst>
        <p:guide orient="horz" pos="2692"/>
        <p:guide pos="4696"/>
      </p:guideLst>
    </p:cSldViewPr>
  </p:slideViewPr>
  <p:outlineViewPr>
    <p:cViewPr>
      <p:scale>
        <a:sx n="33" d="100"/>
        <a:sy n="33" d="100"/>
      </p:scale>
      <p:origin x="246" y="6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0200" cy="490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ПАССАТ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52850" y="0"/>
            <a:ext cx="2870200" cy="490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20213"/>
            <a:ext cx="2870200" cy="4905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Спутниковый контур управления ОС и ОК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52850" y="9320213"/>
            <a:ext cx="2870200" cy="4905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402AEB92-C9D7-406C-9EA6-BF2EE0FF1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653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0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109606" tIns="54804" rIns="109606" bIns="54804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 Cyr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52850" y="0"/>
            <a:ext cx="2870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109606" tIns="54804" rIns="109606" bIns="5480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 Cyr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54050" y="735013"/>
            <a:ext cx="5314950" cy="3679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2650" y="4659313"/>
            <a:ext cx="4857750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109606" tIns="54804" rIns="109606" bIns="548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Щелчок правит 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20213"/>
            <a:ext cx="28702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109606" tIns="54804" rIns="109606" bIns="54804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 Cyr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52850" y="9320213"/>
            <a:ext cx="28702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109606" tIns="54804" rIns="109606" bIns="5480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 Cyr" pitchFamily="34" charset="0"/>
              </a:defRPr>
            </a:lvl1pPr>
          </a:lstStyle>
          <a:p>
            <a:pPr>
              <a:defRPr/>
            </a:pPr>
            <a:fld id="{EF248472-9CD7-4B06-B60D-A952C254C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9069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01549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766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7350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53892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72187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4224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27437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96310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67886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41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7243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10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38987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8668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20400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0191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86051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764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85227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12316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035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7004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00289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22586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5076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379392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12443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534307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030229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774468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773352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220382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7105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5561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052464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683080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930143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597111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576549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952677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262757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050948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679565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66563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216149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712310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992490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184103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651386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336713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811388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25218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484697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140410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69786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781315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196374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350600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6112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54924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46022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9433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7"/>
          <p:cNvSpPr>
            <a:spLocks noChangeShapeType="1"/>
          </p:cNvSpPr>
          <p:nvPr/>
        </p:nvSpPr>
        <p:spPr bwMode="auto">
          <a:xfrm flipV="1">
            <a:off x="250825" y="827088"/>
            <a:ext cx="9464675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</p:spPr>
        <p:txBody>
          <a:bodyPr lIns="109606" tIns="54804" rIns="109606" bIns="54804" anchor="ctr"/>
          <a:lstStyle/>
          <a:p>
            <a:pPr algn="r" eaLnBrk="0" hangingPunct="0">
              <a:defRPr/>
            </a:pPr>
            <a:endParaRPr lang="ru-RU"/>
          </a:p>
        </p:txBody>
      </p:sp>
      <p:pic>
        <p:nvPicPr>
          <p:cNvPr id="4" name="Picture 37" descr="logo-mpe-mpg-green-inve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2513" y="21590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3" descr="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215900"/>
            <a:ext cx="13398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4" descr="fka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00" y="215900"/>
            <a:ext cx="508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88000" y="215900"/>
            <a:ext cx="5191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0000" y="215900"/>
            <a:ext cx="830263" cy="539750"/>
          </a:xfrm>
          <a:prstGeom prst="rect">
            <a:avLst/>
          </a:prstGeom>
          <a:noFill/>
          <a:effectLst/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140000" y="142875"/>
            <a:ext cx="13668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Ctr="1"/>
          <a:lstStyle/>
          <a:p>
            <a:pPr algn="ctr" eaLnBrk="0" hangingPunct="0">
              <a:defRPr/>
            </a:pPr>
            <a:r>
              <a:rPr lang="ru-RU" sz="4000" b="1" dirty="0" smtClean="0">
                <a:solidFill>
                  <a:srgbClr val="A50021"/>
                </a:solidFill>
              </a:rPr>
              <a:t>СРГ</a:t>
            </a:r>
            <a:endParaRPr lang="ru-RU" sz="4000" b="1" dirty="0">
              <a:solidFill>
                <a:srgbClr val="008080"/>
              </a:solidFill>
            </a:endParaRPr>
          </a:p>
        </p:txBody>
      </p:sp>
      <p:pic>
        <p:nvPicPr>
          <p:cNvPr id="10" name="Picture 13" descr="logo_uhh_neu"/>
          <p:cNvPicPr>
            <a:picLocks noChangeAspect="1" noChangeArrowheads="1"/>
          </p:cNvPicPr>
          <p:nvPr/>
        </p:nvPicPr>
        <p:blipFill>
          <a:blip r:embed="rId7" cstate="print"/>
          <a:srcRect l="4820" t="11453" r="77133" b="13362"/>
          <a:stretch>
            <a:fillRect/>
          </a:stretch>
        </p:blipFill>
        <p:spPr bwMode="auto">
          <a:xfrm>
            <a:off x="8096250" y="215900"/>
            <a:ext cx="511175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1575" y="215900"/>
            <a:ext cx="5254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aiplogo_tran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9163" y="215900"/>
            <a:ext cx="1936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aitlogo_x"/>
          <p:cNvPicPr>
            <a:picLocks noChangeAspect="1" noChangeArrowheads="1"/>
          </p:cNvPicPr>
          <p:nvPr/>
        </p:nvPicPr>
        <p:blipFill>
          <a:blip r:embed="rId10" cstate="print">
            <a:lum bright="-4000" contrast="24000"/>
          </a:blip>
          <a:srcRect/>
          <a:stretch>
            <a:fillRect/>
          </a:stretch>
        </p:blipFill>
        <p:spPr bwMode="auto">
          <a:xfrm>
            <a:off x="6621463" y="215900"/>
            <a:ext cx="554037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header_astrophysik-en"/>
          <p:cNvPicPr>
            <a:picLocks noChangeAspect="1" noChangeArrowheads="1"/>
          </p:cNvPicPr>
          <p:nvPr/>
        </p:nvPicPr>
        <p:blipFill>
          <a:blip r:embed="rId11" cstate="print"/>
          <a:srcRect l="58147" t="21233" r="3635" b="12740"/>
          <a:stretch>
            <a:fillRect/>
          </a:stretch>
        </p:blipFill>
        <p:spPr bwMode="auto">
          <a:xfrm>
            <a:off x="5505450" y="217488"/>
            <a:ext cx="1042988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dlr_logo"/>
          <p:cNvPicPr>
            <a:picLocks noChangeAspect="1" noChangeArrowheads="1"/>
          </p:cNvPicPr>
          <p:nvPr/>
        </p:nvPicPr>
        <p:blipFill>
          <a:blip r:embed="rId12" cstate="print"/>
          <a:srcRect t="13998" b="13998"/>
          <a:stretch>
            <a:fillRect/>
          </a:stretch>
        </p:blipFill>
        <p:spPr bwMode="auto">
          <a:xfrm>
            <a:off x="9248775" y="215900"/>
            <a:ext cx="5508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5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AC349-557A-486F-80CB-15A966545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7" name="Picture 3" descr="MEATBAL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25674" y="216000"/>
            <a:ext cx="612766" cy="540000"/>
          </a:xfrm>
          <a:prstGeom prst="rect">
            <a:avLst/>
          </a:prstGeom>
          <a:noFill/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045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folie"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369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215D05E6-ABFD-425B-A59A-9C2B7D4DC0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3" r:id="rId2"/>
    <p:sldLayoutId id="2147483776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rgbClr val="A5002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rgbClr val="A5002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rgbClr val="A5002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rgbClr val="A5002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rgbClr val="A5002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rgbClr val="A5002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rgbClr val="A5002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rgbClr val="A5002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rgbClr val="A5002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3200" b="1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 b="1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1.jpeg"/><Relationship Id="rId4" Type="http://schemas.openxmlformats.org/officeDocument/2006/relationships/image" Target="../media/image7.pn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9.png"/><Relationship Id="rId5" Type="http://schemas.openxmlformats.org/officeDocument/2006/relationships/image" Target="../media/image7.png"/><Relationship Id="rId10" Type="http://schemas.openxmlformats.org/officeDocument/2006/relationships/image" Target="../media/image6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avlinsky_D\SRG_ART-XC_2011\Presentations\MPE_October_2013\eROanim.avi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9.png"/><Relationship Id="rId5" Type="http://schemas.openxmlformats.org/officeDocument/2006/relationships/image" Target="../media/image7.png"/><Relationship Id="rId10" Type="http://schemas.openxmlformats.org/officeDocument/2006/relationships/image" Target="../media/image6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avlinsky_D\SRG%202006-2015\ART-XC\Mirror\&#1048;&#1051;&#1060;&#1048;\&#1058;&#1077;&#1089;&#1090;&#1080;&#1088;&#1086;&#1074;&#1072;&#1085;&#1080;&#1077;_&#1056;&#1047;&#1057;_&#1050;&#1044;&#1048;1\&#1056;&#1047;&#1057;.avi" TargetMode="External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AEDF8CA-5A37-4D82-9C81-998A97D51599}" type="slidenum">
              <a:rPr lang="ru-RU" smtClean="0"/>
              <a:pPr/>
              <a:t>1</a:t>
            </a:fld>
            <a:endParaRPr lang="ru-RU" dirty="0" smtClean="0"/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190500" y="1980000"/>
            <a:ext cx="9526588" cy="172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ru-RU" sz="4800" b="1" dirty="0" smtClean="0">
                <a:solidFill>
                  <a:srgbClr val="A50021"/>
                </a:solidFill>
              </a:rPr>
              <a:t>Статус научных приборов обсерватории СРГ</a:t>
            </a:r>
            <a:endParaRPr lang="ru-RU" sz="4800" b="1" dirty="0">
              <a:solidFill>
                <a:srgbClr val="008080"/>
              </a:solidFill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337457" y="5445457"/>
            <a:ext cx="9379631" cy="109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ru-RU" altLang="ru-RU" sz="1800" dirty="0"/>
              <a:t>Доклад </a:t>
            </a:r>
            <a:r>
              <a:rPr lang="ru-RU" altLang="ru-RU" sz="1800" dirty="0" smtClean="0"/>
              <a:t>д.ф.-м.н. </a:t>
            </a:r>
            <a:r>
              <a:rPr lang="ru-RU" sz="1800" dirty="0" smtClean="0"/>
              <a:t>М.Н</a:t>
            </a:r>
            <a:r>
              <a:rPr lang="ru-RU" sz="1800" dirty="0"/>
              <a:t>. Павлинского</a:t>
            </a:r>
            <a:r>
              <a:rPr lang="pt-PT" sz="1800" dirty="0"/>
              <a:t> (</a:t>
            </a:r>
            <a:r>
              <a:rPr lang="ru-RU" sz="1800" dirty="0"/>
              <a:t>ИКИ РАН</a:t>
            </a:r>
            <a:r>
              <a:rPr lang="pt-PT" sz="1800" dirty="0" smtClean="0"/>
              <a:t>)</a:t>
            </a:r>
            <a:r>
              <a:rPr lang="ru-RU" sz="1800" smtClean="0"/>
              <a:t> </a:t>
            </a:r>
            <a:r>
              <a:rPr lang="ru-RU" altLang="ru-RU" sz="1800" smtClean="0"/>
              <a:t>на </a:t>
            </a:r>
            <a:r>
              <a:rPr lang="ru-RU" altLang="ru-RU" sz="1800" dirty="0"/>
              <a:t>заседании Совета РАН по космосу</a:t>
            </a:r>
            <a:r>
              <a:rPr lang="ru-RU" altLang="ru-RU" sz="1800"/>
              <a:t>, </a:t>
            </a:r>
            <a:endParaRPr lang="ru-RU" altLang="ru-RU" sz="1800" smtClean="0"/>
          </a:p>
          <a:p>
            <a:pPr algn="ctr">
              <a:defRPr/>
            </a:pPr>
            <a:r>
              <a:rPr lang="ru-RU" altLang="ru-RU" sz="1800" smtClean="0"/>
              <a:t>3 </a:t>
            </a:r>
            <a:r>
              <a:rPr lang="ru-RU" altLang="ru-RU" sz="1800" dirty="0"/>
              <a:t>декабря 2014 г. (п. </a:t>
            </a:r>
            <a:r>
              <a:rPr lang="ru-RU" altLang="ru-RU" sz="1800" dirty="0" smtClean="0"/>
              <a:t>3.2 </a:t>
            </a:r>
            <a:r>
              <a:rPr lang="ru-RU" altLang="ru-RU" sz="1800" dirty="0"/>
              <a:t>повестки дня)</a:t>
            </a: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</a:pPr>
            <a:endParaRPr lang="ru-RU" sz="3200" b="1" dirty="0">
              <a:solidFill>
                <a:srgbClr val="003366"/>
              </a:solidFill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460375" y="5849938"/>
            <a:ext cx="91233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lvl="1" algn="ctr" defTabSz="1089025" eaLnBrk="0" hangingPunct="0">
              <a:buFont typeface="Symbol" pitchFamily="18" charset="2"/>
              <a:buNone/>
            </a:pPr>
            <a:endParaRPr lang="en-US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01" y="3933056"/>
            <a:ext cx="4343728" cy="274800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39" y="1028733"/>
            <a:ext cx="4340790" cy="2671256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742950" y="218728"/>
            <a:ext cx="84201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 smtClean="0"/>
              <a:t>eROSITA</a:t>
            </a:r>
            <a:r>
              <a:rPr lang="en-GB" sz="4000" dirty="0"/>
              <a:t> </a:t>
            </a:r>
            <a:r>
              <a:rPr lang="en-GB" sz="4000" dirty="0" smtClean="0"/>
              <a:t>- </a:t>
            </a:r>
            <a:r>
              <a:rPr lang="ru-RU" sz="4000" dirty="0" smtClean="0"/>
              <a:t>фото</a:t>
            </a:r>
            <a:r>
              <a:rPr lang="en-GB" sz="4000" dirty="0" smtClean="0"/>
              <a:t/>
            </a:r>
            <a:br>
              <a:rPr lang="en-GB" sz="4000" dirty="0" smtClean="0"/>
            </a:br>
            <a:endParaRPr lang="en-GB" sz="4000" dirty="0"/>
          </a:p>
        </p:txBody>
      </p:sp>
      <p:pic>
        <p:nvPicPr>
          <p:cNvPr id="6" name="Picture 2" descr="D:\eROSITA Lokal\eROSITA Bilder\eRO-Bilder\IABG\IMG_03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9" y="1042450"/>
            <a:ext cx="4446494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68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742950" y="218728"/>
            <a:ext cx="84201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Основные элементы</a:t>
            </a:r>
            <a:r>
              <a:rPr lang="en-GB" sz="4000" dirty="0" smtClean="0"/>
              <a:t/>
            </a:r>
            <a:br>
              <a:rPr lang="en-GB" sz="4000" dirty="0" smtClean="0"/>
            </a:br>
            <a:endParaRPr lang="en-GB" sz="4000" dirty="0"/>
          </a:p>
        </p:txBody>
      </p:sp>
      <p:pic>
        <p:nvPicPr>
          <p:cNvPr id="9218" name="Picture 2" descr="C:\Users\Peter Predehl\Desktop\eROSITA Status February 2012\Filterrad\DSC00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4" b="7122"/>
          <a:stretch/>
        </p:blipFill>
        <p:spPr bwMode="auto">
          <a:xfrm>
            <a:off x="584729" y="974785"/>
            <a:ext cx="4056451" cy="257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Peter Predehl\Desktop\eROSITA Status February 2012\Elektron Deflector\DSCN93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" b="5571"/>
          <a:stretch/>
        </p:blipFill>
        <p:spPr bwMode="auto">
          <a:xfrm>
            <a:off x="5260951" y="1052513"/>
            <a:ext cx="4056451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r. Peter Friedrich\Documents\Projekte\eROSITA\Spiegelsystem\Röntgenbaffle\Zusammenbau\Rotationsstand\Bilder\2010_12_13\DSC077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88" y="3717033"/>
            <a:ext cx="4056665" cy="2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8"/>
          <a:stretch/>
        </p:blipFill>
        <p:spPr>
          <a:xfrm>
            <a:off x="584729" y="3717033"/>
            <a:ext cx="4056000" cy="2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9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742950" y="218728"/>
            <a:ext cx="84201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Детектор</a:t>
            </a:r>
            <a:r>
              <a:rPr lang="en-GB" sz="4000" dirty="0" smtClean="0"/>
              <a:t/>
            </a:r>
            <a:br>
              <a:rPr lang="en-GB" sz="4000" dirty="0" smtClean="0"/>
            </a:br>
            <a:endParaRPr lang="en-GB" sz="4000" dirty="0"/>
          </a:p>
        </p:txBody>
      </p:sp>
      <p:pic>
        <p:nvPicPr>
          <p:cNvPr id="8194" name="Picture 2" descr="C:\Users\Peter Predehl\Desktop\eROSITA Status February 2012\Kamera\IMG_4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45" y="3890964"/>
            <a:ext cx="4047528" cy="24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RW_69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29" y="1052737"/>
            <a:ext cx="4053144" cy="24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09" y="1052513"/>
            <a:ext cx="4317133" cy="533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4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AA49BCA1-3D9B-4170-B096-27CD85CB51F4}" type="slidenum">
              <a:rPr lang="ru-RU" sz="1400">
                <a:latin typeface="Times New Roman" pitchFamily="18" charset="0"/>
              </a:rPr>
              <a:pPr algn="r" eaLnBrk="0" hangingPunct="0"/>
              <a:t>13</a:t>
            </a:fld>
            <a:endParaRPr lang="ru-RU" sz="1400">
              <a:latin typeface="Times New Roman" pitchFamily="18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80000" y="900000"/>
            <a:ext cx="1800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>
                <a:solidFill>
                  <a:srgbClr val="A50021"/>
                </a:solidFill>
              </a:rPr>
              <a:t>ART-XC </a:t>
            </a:r>
            <a:endParaRPr lang="ru-RU" sz="2800" b="1" dirty="0">
              <a:solidFill>
                <a:srgbClr val="A50021"/>
              </a:solidFill>
            </a:endParaRPr>
          </a:p>
        </p:txBody>
      </p:sp>
      <p:sp>
        <p:nvSpPr>
          <p:cNvPr id="31748" name="Line 17"/>
          <p:cNvSpPr>
            <a:spLocks noChangeShapeType="1"/>
          </p:cNvSpPr>
          <p:nvPr/>
        </p:nvSpPr>
        <p:spPr bwMode="auto">
          <a:xfrm flipV="1">
            <a:off x="250825" y="827088"/>
            <a:ext cx="9464675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</p:spPr>
        <p:txBody>
          <a:bodyPr lIns="109606" tIns="54804" rIns="109606" bIns="54804" anchor="ctr"/>
          <a:lstStyle/>
          <a:p>
            <a:endParaRPr lang="ru-RU"/>
          </a:p>
        </p:txBody>
      </p:sp>
      <p:pic>
        <p:nvPicPr>
          <p:cNvPr id="31749" name="Picture 37" descr="logo-mpe-mpg-green-inve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2513" y="21590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3" descr="logo_uhh_neu"/>
          <p:cNvPicPr>
            <a:picLocks noChangeAspect="1" noChangeArrowheads="1"/>
          </p:cNvPicPr>
          <p:nvPr/>
        </p:nvPicPr>
        <p:blipFill>
          <a:blip r:embed="rId3" cstate="print"/>
          <a:srcRect l="4820" t="11453" r="77133" b="13362"/>
          <a:stretch>
            <a:fillRect/>
          </a:stretch>
        </p:blipFill>
        <p:spPr bwMode="auto">
          <a:xfrm>
            <a:off x="8096250" y="215900"/>
            <a:ext cx="511175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1575" y="215900"/>
            <a:ext cx="5254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5" descr="aiplogo_tra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9163" y="215900"/>
            <a:ext cx="1936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6" descr="aitlogo_x"/>
          <p:cNvPicPr>
            <a:picLocks noChangeAspect="1" noChangeArrowheads="1"/>
          </p:cNvPicPr>
          <p:nvPr/>
        </p:nvPicPr>
        <p:blipFill>
          <a:blip r:embed="rId6" cstate="print">
            <a:lum bright="-4000" contrast="24000"/>
          </a:blip>
          <a:srcRect/>
          <a:stretch>
            <a:fillRect/>
          </a:stretch>
        </p:blipFill>
        <p:spPr bwMode="auto">
          <a:xfrm>
            <a:off x="6621463" y="215900"/>
            <a:ext cx="554037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8" name="Picture 17" descr="header_astrophysik-en"/>
          <p:cNvPicPr>
            <a:picLocks noChangeAspect="1" noChangeArrowheads="1"/>
          </p:cNvPicPr>
          <p:nvPr/>
        </p:nvPicPr>
        <p:blipFill>
          <a:blip r:embed="rId7" cstate="print"/>
          <a:srcRect l="58147" t="21233" r="3635" b="12740"/>
          <a:stretch>
            <a:fillRect/>
          </a:stretch>
        </p:blipFill>
        <p:spPr bwMode="auto">
          <a:xfrm>
            <a:off x="5505450" y="217488"/>
            <a:ext cx="1042988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9" name="Picture 18" descr="dlr_logo"/>
          <p:cNvPicPr>
            <a:picLocks noChangeAspect="1" noChangeArrowheads="1"/>
          </p:cNvPicPr>
          <p:nvPr/>
        </p:nvPicPr>
        <p:blipFill>
          <a:blip r:embed="rId8" cstate="print"/>
          <a:srcRect t="13998" b="13998"/>
          <a:stretch>
            <a:fillRect/>
          </a:stretch>
        </p:blipFill>
        <p:spPr bwMode="auto">
          <a:xfrm>
            <a:off x="9248775" y="215900"/>
            <a:ext cx="5508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0" name="Picture 3" descr="А1310-Л57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88" y="2060575"/>
            <a:ext cx="4932362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1" name="Picture 4" descr="А1310-Л57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89550" y="1284288"/>
            <a:ext cx="385445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14</a:t>
            </a:fld>
            <a:endParaRPr lang="ru-RU" smtClean="0"/>
          </a:p>
        </p:txBody>
      </p:sp>
      <p:pic>
        <p:nvPicPr>
          <p:cNvPr id="4" name="Рисунок 3" descr="DSCN4016.JPG"/>
          <p:cNvPicPr>
            <a:picLocks noChangeAspect="1"/>
          </p:cNvPicPr>
          <p:nvPr/>
        </p:nvPicPr>
        <p:blipFill>
          <a:blip r:embed="rId3" cstate="print"/>
          <a:srcRect r="16159"/>
          <a:stretch>
            <a:fillRect/>
          </a:stretch>
        </p:blipFill>
        <p:spPr>
          <a:xfrm>
            <a:off x="4320000" y="900000"/>
            <a:ext cx="3735098" cy="59400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0000" y="900000"/>
            <a:ext cx="3564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ART-XC: </a:t>
            </a:r>
            <a:endParaRPr lang="ru-RU" sz="2800" b="1" dirty="0" smtClean="0">
              <a:solidFill>
                <a:srgbClr val="A50021"/>
              </a:solidFill>
            </a:endParaRP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A50021"/>
                </a:solidFill>
              </a:rPr>
              <a:t>Технологический образец в НПОЛ</a:t>
            </a:r>
            <a:endParaRPr lang="ru-RU" sz="2800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 txBox="1"/>
          <p:nvPr/>
        </p:nvSpPr>
        <p:spPr>
          <a:xfrm>
            <a:off x="7842251" y="6400800"/>
            <a:ext cx="2063745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2070" tIns="46040" rIns="92070" bIns="46040" anchor="ctr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952CB87-598B-4A52-A2E8-09435C5FD928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pic>
        <p:nvPicPr>
          <p:cNvPr id="6" name="Picture 6" descr="unifiedmodel"/>
          <p:cNvPicPr>
            <a:picLocks noChangeAspect="1"/>
          </p:cNvPicPr>
          <p:nvPr/>
        </p:nvPicPr>
        <p:blipFill>
          <a:blip r:embed="rId3" cstate="print"/>
          <a:srcRect l="1016" t="800" r="1016" b="800"/>
          <a:stretch>
            <a:fillRect/>
          </a:stretch>
        </p:blipFill>
        <p:spPr>
          <a:xfrm>
            <a:off x="5220000" y="900000"/>
            <a:ext cx="4647265" cy="59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3"/>
          <p:cNvSpPr/>
          <p:nvPr/>
        </p:nvSpPr>
        <p:spPr>
          <a:xfrm>
            <a:off x="179386" y="900000"/>
            <a:ext cx="4320000" cy="5760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08850" tIns="54425" rIns="108850" bIns="54425" anchor="t" anchorCtr="0" compatLnSpc="1"/>
          <a:lstStyle/>
          <a:p>
            <a:pPr marL="0" marR="0" lvl="0" indent="0" algn="l" defTabSz="292095" rtl="0" fontAlgn="auto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smtClean="0">
                <a:solidFill>
                  <a:srgbClr val="A50021"/>
                </a:solidFill>
                <a:uFillTx/>
                <a:latin typeface="Arial"/>
              </a:rPr>
              <a:t>ART-XC: AGN</a:t>
            </a:r>
            <a:endParaRPr lang="ru-RU" sz="2800" b="1" i="0" u="none" strike="noStrike" kern="1200" cap="none" spc="0" baseline="0" dirty="0">
              <a:solidFill>
                <a:srgbClr val="A50021"/>
              </a:solidFill>
              <a:uFillTx/>
              <a:latin typeface="Arial"/>
            </a:endParaRPr>
          </a:p>
        </p:txBody>
      </p:sp>
      <p:graphicFrame>
        <p:nvGraphicFramePr>
          <p:cNvPr id="7" name="Group 80"/>
          <p:cNvGraphicFramePr>
            <a:graphicFrameLocks/>
          </p:cNvGraphicFramePr>
          <p:nvPr/>
        </p:nvGraphicFramePr>
        <p:xfrm>
          <a:off x="214668" y="2133600"/>
          <a:ext cx="4903242" cy="2818022"/>
        </p:xfrm>
        <a:graphic>
          <a:graphicData uri="http://schemas.openxmlformats.org/drawingml/2006/table">
            <a:tbl>
              <a:tblPr/>
              <a:tblGrid>
                <a:gridCol w="1655075"/>
                <a:gridCol w="1105469"/>
                <a:gridCol w="1041633"/>
                <a:gridCol w="1101065"/>
              </a:tblGrid>
              <a:tr h="429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ART-XC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B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All-sky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BCFF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0" lvl="0" indent="-3397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Polar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B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Point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BCFF"/>
                    </a:solidFill>
                  </a:tcPr>
                </a:tc>
              </a:tr>
              <a:tr h="7423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Survey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  <a:sym typeface="Symbol" pitchFamily="18" charset="2"/>
                        </a:rPr>
                        <a:t> [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deg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0" lvl="0" indent="-3397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41,000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0" lvl="0" indent="-3397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500</a:t>
                      </a:r>
                    </a:p>
                    <a:p>
                      <a:pPr marL="339725" marR="0" lvl="0" indent="-3397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0" lvl="0" indent="-3397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  <a:tr h="10548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Average sensitivity</a:t>
                      </a:r>
                      <a:b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[2-10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keV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erg cm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s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]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0" lvl="0" indent="-3397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1.3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  <a:sym typeface="Symbol" pitchFamily="18" charset="2"/>
                        </a:rPr>
                        <a:t>-12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0" lvl="0" indent="-3397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  <a:sym typeface="Symbol" pitchFamily="18" charset="2"/>
                        </a:rPr>
                        <a:t>-13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0" lvl="0" indent="-3397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  <a:sym typeface="Symbol" pitchFamily="18" charset="2"/>
                        </a:rPr>
                        <a:t>1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  <a:sym typeface="Symbol" pitchFamily="18" charset="2"/>
                        </a:rPr>
                        <a:t>-13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  <a:tr h="429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Expected number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0" lvl="0" indent="-3397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8,600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0" lvl="0" indent="-3397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630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0" lvl="0" indent="-3397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3,000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440000" y="900000"/>
            <a:ext cx="7560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GB" sz="2800" b="1" dirty="0" smtClean="0">
                <a:solidFill>
                  <a:srgbClr val="A50021"/>
                </a:solidFill>
              </a:rPr>
              <a:t>ART-XC: </a:t>
            </a:r>
            <a:r>
              <a:rPr lang="ru-RU" sz="2800" b="1" dirty="0" smtClean="0">
                <a:solidFill>
                  <a:srgbClr val="A50021"/>
                </a:solidFill>
              </a:rPr>
              <a:t>рентгеновские зеркальные системы </a:t>
            </a:r>
            <a:r>
              <a:rPr lang="en-GB" sz="2800" b="1" dirty="0" smtClean="0">
                <a:solidFill>
                  <a:srgbClr val="A50021"/>
                </a:solidFill>
              </a:rPr>
              <a:t>MSFC/NASA</a:t>
            </a:r>
            <a:endParaRPr lang="ru-RU" sz="2800" b="1" dirty="0">
              <a:solidFill>
                <a:srgbClr val="A50021"/>
              </a:solidFill>
            </a:endParaRPr>
          </a:p>
        </p:txBody>
      </p:sp>
      <p:pic>
        <p:nvPicPr>
          <p:cNvPr id="5" name="Picture 4" descr="ARTXC_RedTex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000" y="900000"/>
            <a:ext cx="1080000" cy="1080000"/>
          </a:xfrm>
          <a:prstGeom prst="rect">
            <a:avLst/>
          </a:prstGeom>
        </p:spPr>
      </p:pic>
      <p:pic>
        <p:nvPicPr>
          <p:cNvPr id="6" name="Content Placeholder 3" descr="a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6000" y="2016000"/>
            <a:ext cx="7745773" cy="468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40000" y="900000"/>
            <a:ext cx="846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A50021"/>
                </a:solidFill>
              </a:rPr>
              <a:t>Четыре РЗС прибыли в ИКИ в сентябре 2014</a:t>
            </a:r>
            <a:endParaRPr lang="ru-RU" sz="2800" b="1" dirty="0">
              <a:solidFill>
                <a:srgbClr val="A50021"/>
              </a:solidFill>
            </a:endParaRPr>
          </a:p>
        </p:txBody>
      </p:sp>
      <p:pic>
        <p:nvPicPr>
          <p:cNvPr id="10" name="Рисунок 9" descr="IMGP16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0000" y="1620000"/>
            <a:ext cx="7856907" cy="5220000"/>
          </a:xfrm>
          <a:prstGeom prst="rect">
            <a:avLst/>
          </a:prstGeom>
        </p:spPr>
      </p:pic>
      <p:pic>
        <p:nvPicPr>
          <p:cNvPr id="7" name="Picture 4" descr="ARTXC_RedTex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000" y="900000"/>
            <a:ext cx="1080000" cy="108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39999" y="900000"/>
            <a:ext cx="8168025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A50021"/>
                </a:solidFill>
              </a:rPr>
              <a:t>Входной контроль РЗС </a:t>
            </a:r>
            <a:r>
              <a:rPr lang="en-US" sz="2800" b="1" dirty="0" smtClean="0">
                <a:solidFill>
                  <a:srgbClr val="A50021"/>
                </a:solidFill>
              </a:rPr>
              <a:t>MSFC </a:t>
            </a:r>
            <a:r>
              <a:rPr lang="ru-RU" sz="2800" b="1" dirty="0" smtClean="0">
                <a:solidFill>
                  <a:srgbClr val="A50021"/>
                </a:solidFill>
              </a:rPr>
              <a:t>в ИКИ</a:t>
            </a:r>
            <a:endParaRPr lang="ru-RU" sz="2800" b="1" dirty="0">
              <a:solidFill>
                <a:srgbClr val="A50021"/>
              </a:solidFill>
            </a:endParaRPr>
          </a:p>
        </p:txBody>
      </p:sp>
      <p:pic>
        <p:nvPicPr>
          <p:cNvPr id="8" name="Рисунок 7" descr="IMGP1606.JPG"/>
          <p:cNvPicPr>
            <a:picLocks noChangeAspect="1"/>
          </p:cNvPicPr>
          <p:nvPr/>
        </p:nvPicPr>
        <p:blipFill>
          <a:blip r:embed="rId3" cstate="print"/>
          <a:srcRect l="9101"/>
          <a:stretch>
            <a:fillRect/>
          </a:stretch>
        </p:blipFill>
        <p:spPr>
          <a:xfrm>
            <a:off x="1440000" y="1620000"/>
            <a:ext cx="7141877" cy="5220000"/>
          </a:xfrm>
          <a:prstGeom prst="rect">
            <a:avLst/>
          </a:prstGeom>
        </p:spPr>
      </p:pic>
      <p:pic>
        <p:nvPicPr>
          <p:cNvPr id="9" name="Picture 4" descr="ARTXC_RedTex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000" y="900000"/>
            <a:ext cx="1080000" cy="108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40000" y="900000"/>
            <a:ext cx="550671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A50021"/>
                </a:solidFill>
              </a:rPr>
              <a:t>Тыльная сторона РЗС </a:t>
            </a:r>
            <a:r>
              <a:rPr lang="en-US" sz="2800" b="1" dirty="0" smtClean="0">
                <a:solidFill>
                  <a:srgbClr val="A50021"/>
                </a:solidFill>
              </a:rPr>
              <a:t>MSFC</a:t>
            </a:r>
            <a:endParaRPr lang="ru-RU" sz="2800" b="1" dirty="0">
              <a:solidFill>
                <a:srgbClr val="A50021"/>
              </a:solidFill>
            </a:endParaRPr>
          </a:p>
        </p:txBody>
      </p:sp>
      <p:pic>
        <p:nvPicPr>
          <p:cNvPr id="5" name="Рисунок 4" descr="IMGP16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0000" y="1620000"/>
            <a:ext cx="7856907" cy="5220000"/>
          </a:xfrm>
          <a:prstGeom prst="rect">
            <a:avLst/>
          </a:prstGeom>
        </p:spPr>
      </p:pic>
      <p:pic>
        <p:nvPicPr>
          <p:cNvPr id="7" name="Picture 4" descr="ARTXC_RedTex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000" y="900000"/>
            <a:ext cx="1080000" cy="108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 txBox="1"/>
          <p:nvPr/>
        </p:nvSpPr>
        <p:spPr>
          <a:xfrm>
            <a:off x="7842251" y="6400800"/>
            <a:ext cx="2063745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2070" tIns="46040" rIns="92070" bIns="46040" anchor="ctr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F22C29-244B-4EB1-AA72-9E7B9C22A41A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pic>
        <p:nvPicPr>
          <p:cNvPr id="9" name="Picture 16" descr="F:\Новая папка\RG render\SC+US+SBB.png"/>
          <p:cNvPicPr>
            <a:picLocks noChangeAspect="1" noChangeArrowheads="1"/>
          </p:cNvPicPr>
          <p:nvPr/>
        </p:nvPicPr>
        <p:blipFill>
          <a:blip r:embed="rId3" cstate="print"/>
          <a:srcRect l="18652" t="6403" r="18251" b="9413"/>
          <a:stretch>
            <a:fillRect/>
          </a:stretch>
        </p:blipFill>
        <p:spPr bwMode="auto">
          <a:xfrm rot="668410">
            <a:off x="1881188" y="989013"/>
            <a:ext cx="5816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F:\Новая папка\RG render\Disassembly.png"/>
          <p:cNvPicPr>
            <a:picLocks noChangeAspect="1" noChangeArrowheads="1"/>
          </p:cNvPicPr>
          <p:nvPr/>
        </p:nvPicPr>
        <p:blipFill>
          <a:blip r:embed="rId4" cstate="print"/>
          <a:srcRect l="15790" t="3906" r="6627"/>
          <a:stretch>
            <a:fillRect/>
          </a:stretch>
        </p:blipFill>
        <p:spPr bwMode="auto">
          <a:xfrm rot="559075">
            <a:off x="363929" y="1525069"/>
            <a:ext cx="2958417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Выноска 1 (без границы) 10"/>
          <p:cNvSpPr/>
          <p:nvPr/>
        </p:nvSpPr>
        <p:spPr>
          <a:xfrm>
            <a:off x="8142051" y="1513182"/>
            <a:ext cx="1332000" cy="360000"/>
          </a:xfrm>
          <a:prstGeom prst="callout1">
            <a:avLst>
              <a:gd name="adj1" fmla="val 45882"/>
              <a:gd name="adj2" fmla="val -8247"/>
              <a:gd name="adj3" fmla="val 95402"/>
              <a:gd name="adj4" fmla="val -80521"/>
            </a:avLst>
          </a:prstGeom>
          <a:noFill/>
          <a:ln w="25400"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eROSITA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4" name="Выноска 1 (без границы) 13"/>
          <p:cNvSpPr>
            <a:spLocks/>
          </p:cNvSpPr>
          <p:nvPr/>
        </p:nvSpPr>
        <p:spPr>
          <a:xfrm>
            <a:off x="7726432" y="3316050"/>
            <a:ext cx="1224000" cy="360000"/>
          </a:xfrm>
          <a:prstGeom prst="callout1">
            <a:avLst>
              <a:gd name="adj1" fmla="val 50132"/>
              <a:gd name="adj2" fmla="val -1998"/>
              <a:gd name="adj3" fmla="val -20700"/>
              <a:gd name="adj4" fmla="val -64292"/>
            </a:avLst>
          </a:prstGeom>
          <a:noFill/>
          <a:ln w="25400"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</a:rPr>
              <a:t>ART-XC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6" name="Выноска 1 (без границы) 15"/>
          <p:cNvSpPr/>
          <p:nvPr/>
        </p:nvSpPr>
        <p:spPr>
          <a:xfrm>
            <a:off x="6393265" y="4860735"/>
            <a:ext cx="1754448" cy="360000"/>
          </a:xfrm>
          <a:prstGeom prst="callout1">
            <a:avLst>
              <a:gd name="adj1" fmla="val 46341"/>
              <a:gd name="adj2" fmla="val -1324"/>
              <a:gd name="adj3" fmla="val -184596"/>
              <a:gd name="adj4" fmla="val -79761"/>
            </a:avLst>
          </a:prstGeom>
          <a:noFill/>
          <a:ln w="25400"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 smtClean="0">
                <a:solidFill>
                  <a:srgbClr val="003366"/>
                </a:solidFill>
              </a:rPr>
              <a:t>Навигатор</a:t>
            </a:r>
            <a:endParaRPr lang="ru-RU" sz="2000" b="1" dirty="0">
              <a:solidFill>
                <a:srgbClr val="003366"/>
              </a:solidFill>
            </a:endParaRPr>
          </a:p>
        </p:txBody>
      </p:sp>
      <p:sp>
        <p:nvSpPr>
          <p:cNvPr id="18" name="Выноска 1 (без границы) 17"/>
          <p:cNvSpPr/>
          <p:nvPr/>
        </p:nvSpPr>
        <p:spPr>
          <a:xfrm>
            <a:off x="4665236" y="6010204"/>
            <a:ext cx="1599086" cy="360000"/>
          </a:xfrm>
          <a:prstGeom prst="callout1">
            <a:avLst>
              <a:gd name="adj1" fmla="val 30178"/>
              <a:gd name="adj2" fmla="val -2048"/>
              <a:gd name="adj3" fmla="val -226890"/>
              <a:gd name="adj4" fmla="val -43893"/>
            </a:avLst>
          </a:prstGeom>
          <a:noFill/>
          <a:ln w="25400"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 err="1" smtClean="0">
                <a:solidFill>
                  <a:srgbClr val="003366"/>
                </a:solidFill>
              </a:rPr>
              <a:t>Фрегат-СБ</a:t>
            </a:r>
            <a:endParaRPr lang="ru-RU" sz="2000" b="1" dirty="0">
              <a:solidFill>
                <a:srgbClr val="003366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60000" y="900000"/>
            <a:ext cx="6840000" cy="576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Головной модуль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20</a:t>
            </a:fld>
            <a:endParaRPr lang="ru-RU" smtClean="0"/>
          </a:p>
        </p:txBody>
      </p:sp>
      <p:pic>
        <p:nvPicPr>
          <p:cNvPr id="11" name="Picture 4" descr="ARTXC_RedTex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000" y="900000"/>
            <a:ext cx="1080000" cy="10800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440000" y="900000"/>
            <a:ext cx="7560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A50021"/>
                </a:solidFill>
              </a:rPr>
              <a:t>РЗС </a:t>
            </a:r>
            <a:r>
              <a:rPr lang="en-US" sz="2800" b="1" dirty="0" smtClean="0">
                <a:solidFill>
                  <a:srgbClr val="A50021"/>
                </a:solidFill>
              </a:rPr>
              <a:t>MSFC</a:t>
            </a:r>
            <a:r>
              <a:rPr lang="en-GB" sz="2800" b="1" dirty="0" smtClean="0">
                <a:solidFill>
                  <a:srgbClr val="A50021"/>
                </a:solidFill>
              </a:rPr>
              <a:t>, </a:t>
            </a:r>
            <a:r>
              <a:rPr lang="ru-RU" sz="2800" b="1" dirty="0" smtClean="0">
                <a:solidFill>
                  <a:srgbClr val="A50021"/>
                </a:solidFill>
              </a:rPr>
              <a:t>размер </a:t>
            </a:r>
            <a:r>
              <a:rPr lang="en-GB" sz="2800" b="1" dirty="0" smtClean="0">
                <a:solidFill>
                  <a:srgbClr val="A50021"/>
                </a:solidFill>
              </a:rPr>
              <a:t>PSF </a:t>
            </a:r>
            <a:r>
              <a:rPr lang="ru-RU" sz="2800" b="1" dirty="0" smtClean="0">
                <a:solidFill>
                  <a:srgbClr val="A50021"/>
                </a:solidFill>
              </a:rPr>
              <a:t>по оси зрения</a:t>
            </a:r>
            <a:endParaRPr lang="ru-RU" sz="2800" b="1" dirty="0">
              <a:solidFill>
                <a:srgbClr val="A50021"/>
              </a:solidFill>
            </a:endParaRPr>
          </a:p>
        </p:txBody>
      </p:sp>
      <p:pic>
        <p:nvPicPr>
          <p:cNvPr id="7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98" y="1512000"/>
            <a:ext cx="8329682" cy="48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7020000" y="2844000"/>
            <a:ext cx="178029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66"/>
                </a:solidFill>
              </a:rPr>
              <a:t>HPD  </a:t>
            </a:r>
            <a:r>
              <a:rPr lang="en-US" b="1" dirty="0" smtClean="0">
                <a:solidFill>
                  <a:srgbClr val="003366"/>
                </a:solidFill>
                <a:sym typeface="Symbol"/>
              </a:rPr>
              <a:t></a:t>
            </a:r>
            <a:r>
              <a:rPr lang="en-US" b="1" dirty="0" smtClean="0">
                <a:solidFill>
                  <a:srgbClr val="A50021"/>
                </a:solidFill>
              </a:rPr>
              <a:t>30</a:t>
            </a:r>
            <a:r>
              <a:rPr lang="en-US" b="1" dirty="0" smtClean="0">
                <a:solidFill>
                  <a:srgbClr val="003366"/>
                </a:solidFill>
                <a:sym typeface="Symbol"/>
              </a:rPr>
              <a:t></a:t>
            </a:r>
          </a:p>
          <a:p>
            <a:r>
              <a:rPr lang="en-US" b="1" dirty="0" smtClean="0">
                <a:solidFill>
                  <a:srgbClr val="003366"/>
                </a:solidFill>
                <a:sym typeface="Symbol"/>
              </a:rPr>
              <a:t>W90  </a:t>
            </a:r>
            <a:r>
              <a:rPr lang="en-US" b="1" dirty="0" smtClean="0">
                <a:solidFill>
                  <a:srgbClr val="A50021"/>
                </a:solidFill>
                <a:sym typeface="Symbol"/>
              </a:rPr>
              <a:t>110</a:t>
            </a:r>
            <a:r>
              <a:rPr lang="en-US" b="1" dirty="0" smtClean="0">
                <a:solidFill>
                  <a:srgbClr val="003366"/>
                </a:solidFill>
                <a:sym typeface="Symbol"/>
              </a:rPr>
              <a:t></a:t>
            </a:r>
            <a:endParaRPr lang="ru-RU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Д01_комплек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000" y="1476000"/>
            <a:ext cx="9424099" cy="5220000"/>
          </a:xfrm>
          <a:prstGeom prst="rect">
            <a:avLst/>
          </a:prstGeom>
        </p:spPr>
      </p:pic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0000" y="900000"/>
            <a:ext cx="9144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ART-XC:</a:t>
            </a:r>
            <a:r>
              <a:rPr lang="en-US" sz="2800" b="1" dirty="0" smtClean="0">
                <a:solidFill>
                  <a:srgbClr val="003366"/>
                </a:solidFill>
              </a:rPr>
              <a:t> </a:t>
            </a:r>
            <a:r>
              <a:rPr lang="ru-RU" sz="2800" b="1" dirty="0" smtClean="0">
                <a:solidFill>
                  <a:srgbClr val="003366"/>
                </a:solidFill>
              </a:rPr>
              <a:t>КДИ </a:t>
            </a:r>
            <a:r>
              <a:rPr lang="en-US" sz="2800" b="1" dirty="0" smtClean="0">
                <a:solidFill>
                  <a:srgbClr val="003366"/>
                </a:solidFill>
              </a:rPr>
              <a:t>DSSD </a:t>
            </a:r>
            <a:r>
              <a:rPr lang="en-US" sz="2800" b="1" dirty="0" err="1" smtClean="0">
                <a:solidFill>
                  <a:srgbClr val="003366"/>
                </a:solidFill>
              </a:rPr>
              <a:t>CdTe</a:t>
            </a:r>
            <a:r>
              <a:rPr lang="en-US" sz="2800" b="1" dirty="0" smtClean="0">
                <a:solidFill>
                  <a:srgbClr val="003366"/>
                </a:solidFill>
              </a:rPr>
              <a:t> </a:t>
            </a:r>
            <a:r>
              <a:rPr lang="ru-RU" sz="2800" b="1" dirty="0" smtClean="0">
                <a:solidFill>
                  <a:srgbClr val="003366"/>
                </a:solidFill>
              </a:rPr>
              <a:t>кристаллы в держателях</a:t>
            </a:r>
            <a:endParaRPr lang="ru-RU" sz="28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22</a:t>
            </a:fld>
            <a:endParaRPr lang="ru-RU" dirty="0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0000" y="900000"/>
            <a:ext cx="8280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ART-XC: </a:t>
            </a:r>
            <a:r>
              <a:rPr lang="ru-RU" sz="2800" b="1" dirty="0" smtClean="0">
                <a:solidFill>
                  <a:srgbClr val="003366"/>
                </a:solidFill>
              </a:rPr>
              <a:t>сборка детекторов</a:t>
            </a:r>
            <a:endParaRPr lang="ru-RU" sz="2800" b="1" dirty="0">
              <a:solidFill>
                <a:srgbClr val="003366"/>
              </a:solidFill>
            </a:endParaRPr>
          </a:p>
        </p:txBody>
      </p:sp>
      <p:pic>
        <p:nvPicPr>
          <p:cNvPr id="7" name="Рисунок 6" descr="Сборка УР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0000" y="1548000"/>
            <a:ext cx="3443367" cy="5184000"/>
          </a:xfrm>
          <a:prstGeom prst="rect">
            <a:avLst/>
          </a:prstGeom>
        </p:spPr>
      </p:pic>
      <p:pic>
        <p:nvPicPr>
          <p:cNvPr id="8" name="Рисунок 7" descr="IMGP5973_ОО для АИ СД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0000" y="1548000"/>
            <a:ext cx="3470289" cy="5184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 txBox="1"/>
          <p:nvPr/>
        </p:nvSpPr>
        <p:spPr>
          <a:xfrm>
            <a:off x="7842251" y="6400800"/>
            <a:ext cx="2063745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2070" tIns="46040" rIns="92070" bIns="46040" anchor="ctr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F22C29-244B-4EB1-AA72-9E7B9C22A41A}" type="slidenum">
              <a:rPr sz="1400">
                <a:latin typeface="Times New Roman" pitchFamily="18" charset="0"/>
                <a:cs typeface="Times New Roman" pitchFamily="18" charset="0"/>
              </a:rPr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ru-RU" sz="14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Рисунок 42" descr="КРД КД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4000" y="1512000"/>
            <a:ext cx="7856898" cy="52200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80000" y="900000"/>
            <a:ext cx="9540000" cy="576000"/>
          </a:xfrm>
          <a:prstGeom prst="rect">
            <a:avLst/>
          </a:prstGeom>
          <a:noFill/>
        </p:spPr>
        <p:txBody>
          <a:bodyPr wrap="none" lIns="108000" tIns="54000" rIns="108000" bIns="54000" rtlCol="0">
            <a:noAutofit/>
          </a:bodyPr>
          <a:lstStyle/>
          <a:p>
            <a:r>
              <a:rPr lang="en-US" sz="2800" b="1" dirty="0" smtClean="0">
                <a:solidFill>
                  <a:srgbClr val="A50021"/>
                </a:solidFill>
              </a:rPr>
              <a:t>ART-XC:</a:t>
            </a:r>
            <a:r>
              <a:rPr lang="en-US" sz="2800" b="1" dirty="0" smtClean="0">
                <a:solidFill>
                  <a:srgbClr val="003366"/>
                </a:solidFill>
              </a:rPr>
              <a:t> </a:t>
            </a:r>
            <a:r>
              <a:rPr lang="ru-RU" sz="2800" b="1" dirty="0" smtClean="0">
                <a:solidFill>
                  <a:srgbClr val="003366"/>
                </a:solidFill>
              </a:rPr>
              <a:t>КДИ</a:t>
            </a:r>
            <a:r>
              <a:rPr lang="en-US" sz="2800" b="1" dirty="0" smtClean="0">
                <a:solidFill>
                  <a:srgbClr val="003366"/>
                </a:solidFill>
              </a:rPr>
              <a:t>, </a:t>
            </a:r>
            <a:r>
              <a:rPr lang="ru-RU" sz="2800" b="1" dirty="0" smtClean="0">
                <a:solidFill>
                  <a:srgbClr val="003366"/>
                </a:solidFill>
              </a:rPr>
              <a:t>технологический прогон</a:t>
            </a:r>
            <a:endParaRPr lang="ru-RU" sz="28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0000" y="900000"/>
            <a:ext cx="5580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ART-XC:</a:t>
            </a:r>
            <a:r>
              <a:rPr lang="en-US" sz="2800" b="1" dirty="0" smtClean="0">
                <a:solidFill>
                  <a:srgbClr val="003366"/>
                </a:solidFill>
              </a:rPr>
              <a:t> </a:t>
            </a:r>
            <a:r>
              <a:rPr lang="ru-RU" sz="2800" b="1" dirty="0" smtClean="0">
                <a:solidFill>
                  <a:srgbClr val="003366"/>
                </a:solidFill>
              </a:rPr>
              <a:t>изображения</a:t>
            </a:r>
            <a:r>
              <a:rPr lang="en-US" sz="2800" b="1" dirty="0" smtClean="0">
                <a:solidFill>
                  <a:srgbClr val="003366"/>
                </a:solidFill>
              </a:rPr>
              <a:t>   </a:t>
            </a:r>
            <a:endParaRPr lang="ru-RU" sz="2800" b="1" dirty="0">
              <a:solidFill>
                <a:srgbClr val="003366"/>
              </a:solidFill>
            </a:endParaRPr>
          </a:p>
        </p:txBody>
      </p:sp>
      <p:pic>
        <p:nvPicPr>
          <p:cNvPr id="10" name="Рисунок 9" descr="IMG_B_0017-0046_140428_05_-32C_0x20_KRN_KKP_KVEA.d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00" y="1512000"/>
            <a:ext cx="3240000" cy="3499200"/>
          </a:xfrm>
          <a:prstGeom prst="rect">
            <a:avLst/>
          </a:prstGeom>
        </p:spPr>
      </p:pic>
      <p:pic>
        <p:nvPicPr>
          <p:cNvPr id="11" name="Рисунок 10" descr="IMG_B_0060-0165_140428_05_-32C_0x20_KRN_KKP_KVEA.da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4800" y="1512000"/>
            <a:ext cx="3240000" cy="3499200"/>
          </a:xfrm>
          <a:prstGeom prst="rect">
            <a:avLst/>
          </a:prstGeom>
        </p:spPr>
      </p:pic>
      <p:pic>
        <p:nvPicPr>
          <p:cNvPr id="12" name="Рисунок 11" descr="IMG_B_0300-0340_140428_05_-32C_0x20_KRN_KKP_KVEA.da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000" y="1512000"/>
            <a:ext cx="3240000" cy="3499200"/>
          </a:xfrm>
          <a:prstGeom prst="rect">
            <a:avLst/>
          </a:prstGeom>
        </p:spPr>
      </p:pic>
      <p:sp>
        <p:nvSpPr>
          <p:cNvPr id="15" name="Овал 14"/>
          <p:cNvSpPr>
            <a:spLocks noChangeAspect="1"/>
          </p:cNvSpPr>
          <p:nvPr/>
        </p:nvSpPr>
        <p:spPr bwMode="auto">
          <a:xfrm>
            <a:off x="3312000" y="1764000"/>
            <a:ext cx="3240000" cy="3240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Овал 15"/>
          <p:cNvSpPr>
            <a:spLocks noChangeAspect="1"/>
          </p:cNvSpPr>
          <p:nvPr/>
        </p:nvSpPr>
        <p:spPr bwMode="auto">
          <a:xfrm>
            <a:off x="3132000" y="1548000"/>
            <a:ext cx="3636000" cy="36360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Выноска 1 (без границы) 18"/>
          <p:cNvSpPr/>
          <p:nvPr/>
        </p:nvSpPr>
        <p:spPr bwMode="auto">
          <a:xfrm>
            <a:off x="6444428" y="900000"/>
            <a:ext cx="3132000" cy="576000"/>
          </a:xfrm>
          <a:prstGeom prst="callout1">
            <a:avLst>
              <a:gd name="adj1" fmla="val 76670"/>
              <a:gd name="adj2" fmla="val 640"/>
              <a:gd name="adj3" fmla="val 194924"/>
              <a:gd name="adj4" fmla="val -17767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</a:t>
            </a:r>
            <a:r>
              <a:rPr kumimoji="1" lang="en-US" sz="2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</a:rPr>
              <a:t>28.56 </a:t>
            </a:r>
            <a:r>
              <a:rPr kumimoji="1" lang="ru-RU" sz="2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</a:rPr>
              <a:t>мм</a:t>
            </a:r>
            <a:r>
              <a:rPr kumimoji="1" lang="en-US" sz="2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</a:rPr>
              <a:t> = 36.3</a:t>
            </a:r>
            <a:r>
              <a:rPr kumimoji="1" lang="en-US" sz="2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</a:t>
            </a:r>
            <a:endParaRPr kumimoji="1" lang="ru-RU" sz="20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</a:endParaRPr>
          </a:p>
        </p:txBody>
      </p:sp>
      <p:sp>
        <p:nvSpPr>
          <p:cNvPr id="20" name="Выноска 1 (без границы) 19"/>
          <p:cNvSpPr/>
          <p:nvPr/>
        </p:nvSpPr>
        <p:spPr bwMode="auto">
          <a:xfrm>
            <a:off x="7088147" y="4873773"/>
            <a:ext cx="1496293" cy="612648"/>
          </a:xfrm>
          <a:prstGeom prst="callout1">
            <a:avLst>
              <a:gd name="adj1" fmla="val 52165"/>
              <a:gd name="adj2" fmla="val 3525"/>
              <a:gd name="adj3" fmla="val -16704"/>
              <a:gd name="adj4" fmla="val -60473"/>
            </a:avLst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003366"/>
                </a:solidFill>
                <a:sym typeface="Symbol"/>
              </a:rPr>
              <a:t></a:t>
            </a:r>
            <a:r>
              <a:rPr lang="en-US" sz="2000" b="1" dirty="0" smtClean="0">
                <a:solidFill>
                  <a:srgbClr val="003366"/>
                </a:solidFill>
              </a:rPr>
              <a:t>32 </a:t>
            </a:r>
            <a:r>
              <a:rPr lang="ru-RU" sz="2000" b="1" dirty="0" smtClean="0">
                <a:solidFill>
                  <a:srgbClr val="003366"/>
                </a:solidFill>
              </a:rPr>
              <a:t>мм</a:t>
            </a:r>
            <a:endParaRPr kumimoji="1" lang="ru-RU" sz="20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25</a:t>
            </a:fld>
            <a:endParaRPr lang="ru-RU" smtClean="0"/>
          </a:p>
        </p:txBody>
      </p:sp>
      <p:pic>
        <p:nvPicPr>
          <p:cNvPr id="7" name="Рисунок 6" descr="DSC028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000" y="900000"/>
            <a:ext cx="4455000" cy="5940000"/>
          </a:xfrm>
          <a:prstGeom prst="rect">
            <a:avLst/>
          </a:prstGeom>
        </p:spPr>
      </p:pic>
      <p:pic>
        <p:nvPicPr>
          <p:cNvPr id="5" name="Рисунок 4" descr="DSC028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2000" y="900000"/>
            <a:ext cx="4455000" cy="594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26</a:t>
            </a:fld>
            <a:endParaRPr lang="ru-RU" smtClean="0"/>
          </a:p>
        </p:txBody>
      </p:sp>
      <p:pic>
        <p:nvPicPr>
          <p:cNvPr id="4" name="Picture 2" descr="D:\MIKLE\Работа\Измерение параллельности\11.jpg"/>
          <p:cNvPicPr>
            <a:picLocks noChangeAspect="1" noChangeArrowheads="1"/>
          </p:cNvPicPr>
          <p:nvPr/>
        </p:nvPicPr>
        <p:blipFill>
          <a:blip r:embed="rId3" cstate="print"/>
          <a:srcRect t="2625" r="11442" b="10499"/>
          <a:stretch>
            <a:fillRect/>
          </a:stretch>
        </p:blipFill>
        <p:spPr bwMode="auto">
          <a:xfrm>
            <a:off x="6228000" y="900000"/>
            <a:ext cx="2777893" cy="5940000"/>
          </a:xfrm>
          <a:prstGeom prst="rect">
            <a:avLst/>
          </a:prstGeom>
          <a:noFill/>
        </p:spPr>
      </p:pic>
      <p:pic>
        <p:nvPicPr>
          <p:cNvPr id="7" name="Picture 3" descr="D:\MIKLE\Работа\Измерение параллельности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00" y="900000"/>
            <a:ext cx="4209281" cy="594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27</a:t>
            </a:fld>
            <a:endParaRPr lang="ru-RU" smtClean="0"/>
          </a:p>
        </p:txBody>
      </p:sp>
      <p:pic>
        <p:nvPicPr>
          <p:cNvPr id="6" name="Рисунок 5" descr="IMGP1757.JPG"/>
          <p:cNvPicPr>
            <a:picLocks noChangeAspect="1"/>
          </p:cNvPicPr>
          <p:nvPr/>
        </p:nvPicPr>
        <p:blipFill>
          <a:blip r:embed="rId3" cstate="print"/>
          <a:srcRect l="20133" r="20133"/>
          <a:stretch>
            <a:fillRect/>
          </a:stretch>
        </p:blipFill>
        <p:spPr>
          <a:xfrm>
            <a:off x="4536000" y="1656000"/>
            <a:ext cx="4531342" cy="504000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0000" y="900000"/>
            <a:ext cx="9360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3366"/>
                </a:solidFill>
              </a:rPr>
              <a:t>В момент установки КДИ РЗС РФЯЦ на </a:t>
            </a:r>
            <a:r>
              <a:rPr lang="ru-RU" sz="2800" b="1" dirty="0" err="1" smtClean="0">
                <a:solidFill>
                  <a:srgbClr val="003366"/>
                </a:solidFill>
              </a:rPr>
              <a:t>гексапод</a:t>
            </a:r>
            <a:endParaRPr lang="ru-RU" sz="2800" b="1" dirty="0" smtClean="0">
              <a:solidFill>
                <a:srgbClr val="003366"/>
              </a:solidFill>
            </a:endParaRPr>
          </a:p>
        </p:txBody>
      </p:sp>
      <p:pic>
        <p:nvPicPr>
          <p:cNvPr id="8" name="Рисунок 7" descr="IMGP17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80000" y="2484000"/>
            <a:ext cx="5040000" cy="33484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28</a:t>
            </a:fld>
            <a:endParaRPr lang="ru-RU" smtClean="0"/>
          </a:p>
        </p:txBody>
      </p:sp>
      <p:pic>
        <p:nvPicPr>
          <p:cNvPr id="4" name="Рисунок 3" descr="ds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4000" y="900000"/>
            <a:ext cx="5940000" cy="594000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0000" y="900000"/>
            <a:ext cx="3672000" cy="56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3366"/>
                </a:solidFill>
              </a:rPr>
              <a:t>РЗС РФЯЦ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3366"/>
                </a:solidFill>
              </a:rPr>
              <a:t>Изображение в фокальной плоскости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003366"/>
                </a:solidFill>
              </a:rPr>
              <a:t>CCD, 1024</a:t>
            </a:r>
            <a:r>
              <a:rPr lang="en-US" sz="2800" b="1" dirty="0" smtClean="0">
                <a:solidFill>
                  <a:srgbClr val="003366"/>
                </a:solidFill>
                <a:sym typeface="Symbol"/>
              </a:rPr>
              <a:t></a:t>
            </a:r>
            <a:r>
              <a:rPr lang="en-US" sz="2800" b="1" dirty="0" smtClean="0">
                <a:solidFill>
                  <a:srgbClr val="003366"/>
                </a:solidFill>
              </a:rPr>
              <a:t>1024</a:t>
            </a:r>
            <a:r>
              <a:rPr lang="ru-RU" sz="2800" b="1" dirty="0" smtClean="0">
                <a:solidFill>
                  <a:srgbClr val="003366"/>
                </a:solidFill>
              </a:rPr>
              <a:t> пикселя</a:t>
            </a:r>
            <a:endParaRPr lang="en-US" sz="2800" b="1" dirty="0" smtClean="0">
              <a:solidFill>
                <a:srgbClr val="003366"/>
              </a:solidFill>
            </a:endParaRP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3366"/>
                </a:solidFill>
              </a:rPr>
              <a:t>Размер </a:t>
            </a:r>
            <a:r>
              <a:rPr lang="ru-RU" sz="2800" b="1" dirty="0" smtClean="0">
                <a:solidFill>
                  <a:srgbClr val="003366"/>
                </a:solidFill>
                <a:sym typeface="Symbol"/>
              </a:rPr>
              <a:t></a:t>
            </a:r>
            <a:r>
              <a:rPr lang="en-US" sz="2800" b="1" dirty="0" smtClean="0">
                <a:solidFill>
                  <a:srgbClr val="003366"/>
                </a:solidFill>
              </a:rPr>
              <a:t>13</a:t>
            </a:r>
            <a:r>
              <a:rPr lang="en-US" sz="2800" b="1" dirty="0" smtClean="0">
                <a:solidFill>
                  <a:srgbClr val="003366"/>
                </a:solidFill>
                <a:sym typeface="Symbol"/>
              </a:rPr>
              <a:t></a:t>
            </a:r>
            <a:r>
              <a:rPr lang="en-US" sz="2800" b="1" dirty="0" smtClean="0">
                <a:solidFill>
                  <a:srgbClr val="003366"/>
                </a:solidFill>
              </a:rPr>
              <a:t>13 </a:t>
            </a:r>
            <a:r>
              <a:rPr lang="ru-RU" sz="2800" b="1" dirty="0" smtClean="0">
                <a:solidFill>
                  <a:srgbClr val="003366"/>
                </a:solidFill>
              </a:rPr>
              <a:t>мм</a:t>
            </a:r>
            <a:r>
              <a:rPr lang="en-US" sz="2800" b="1" baseline="30000" dirty="0" smtClean="0">
                <a:solidFill>
                  <a:srgbClr val="003366"/>
                </a:solidFill>
              </a:rPr>
              <a:t>2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3366"/>
                </a:solidFill>
              </a:rPr>
              <a:t>логарифмический масштаб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460499" y="2951163"/>
            <a:ext cx="7424193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algn="ctr"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4800" b="1" dirty="0" smtClean="0">
                <a:solidFill>
                  <a:srgbClr val="A50021"/>
                </a:solidFill>
              </a:rPr>
              <a:t>Спасибо за внимание !</a:t>
            </a:r>
            <a:endParaRPr lang="ru-RU" sz="4800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569D1EE-0F3C-4A42-9FCB-FF4AC9FBC5F5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30" name="Rectangle 5"/>
          <p:cNvSpPr/>
          <p:nvPr/>
        </p:nvSpPr>
        <p:spPr>
          <a:xfrm>
            <a:off x="180000" y="900000"/>
            <a:ext cx="5040000" cy="5760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08850" tIns="54425" rIns="108850" bIns="54425" anchor="t" anchorCtr="0" compatLnSpc="1"/>
          <a:lstStyle/>
          <a:p>
            <a:pPr marL="0" marR="0" lvl="0" indent="0" algn="l" defTabSz="29209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 smtClean="0">
                <a:solidFill>
                  <a:srgbClr val="A50021"/>
                </a:solidFill>
                <a:uFillTx/>
                <a:latin typeface="Arial"/>
              </a:rPr>
              <a:t>Запуск СРГ в </a:t>
            </a:r>
            <a:r>
              <a:rPr lang="en-GB" sz="2800" b="1" i="0" u="none" strike="noStrike" kern="1200" cap="none" spc="0" baseline="0" dirty="0" smtClean="0">
                <a:solidFill>
                  <a:srgbClr val="A50021"/>
                </a:solidFill>
                <a:uFillTx/>
                <a:latin typeface="Arial"/>
              </a:rPr>
              <a:t>2016</a:t>
            </a:r>
            <a:r>
              <a:rPr lang="ru-RU" sz="2800" b="1" i="0" u="none" strike="noStrike" kern="1200" cap="none" spc="0" baseline="0" dirty="0" smtClean="0">
                <a:solidFill>
                  <a:srgbClr val="A50021"/>
                </a:solidFill>
                <a:uFillTx/>
                <a:latin typeface="Arial"/>
              </a:rPr>
              <a:t> году</a:t>
            </a:r>
            <a:endParaRPr lang="ru-RU" sz="2800" b="1" i="0" u="none" strike="noStrike" kern="1200" cap="none" spc="0" baseline="0" dirty="0">
              <a:solidFill>
                <a:srgbClr val="A50021"/>
              </a:solidFill>
              <a:uFillTx/>
              <a:latin typeface="Arial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 t="13498"/>
          <a:stretch>
            <a:fillRect/>
          </a:stretch>
        </p:blipFill>
        <p:spPr bwMode="auto">
          <a:xfrm>
            <a:off x="900000" y="1488078"/>
            <a:ext cx="4014640" cy="5206379"/>
          </a:xfrm>
          <a:prstGeom prst="rect">
            <a:avLst/>
          </a:prstGeom>
          <a:solidFill>
            <a:srgbClr val="FFFFFF">
              <a:shade val="85000"/>
            </a:srgbClr>
          </a:solidFill>
          <a:ln w="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contourClr>
              <a:srgbClr val="FFFFFF"/>
            </a:contourClr>
          </a:sp3d>
        </p:spPr>
      </p:pic>
      <p:grpSp>
        <p:nvGrpSpPr>
          <p:cNvPr id="2" name="Группа 5"/>
          <p:cNvGrpSpPr>
            <a:grpSpLocks noChangeAspect="1"/>
          </p:cNvGrpSpPr>
          <p:nvPr/>
        </p:nvGrpSpPr>
        <p:grpSpPr>
          <a:xfrm>
            <a:off x="5220000" y="972000"/>
            <a:ext cx="3985483" cy="5688000"/>
            <a:chOff x="656565" y="1300163"/>
            <a:chExt cx="3620160" cy="5166627"/>
          </a:xfrm>
        </p:grpSpPr>
        <p:grpSp>
          <p:nvGrpSpPr>
            <p:cNvPr id="3" name="Группа 86"/>
            <p:cNvGrpSpPr>
              <a:grpSpLocks/>
            </p:cNvGrpSpPr>
            <p:nvPr/>
          </p:nvGrpSpPr>
          <p:grpSpPr bwMode="auto">
            <a:xfrm>
              <a:off x="657225" y="1300163"/>
              <a:ext cx="3619500" cy="5153025"/>
              <a:chOff x="4843051" y="1340768"/>
              <a:chExt cx="3618894" cy="5153803"/>
            </a:xfrm>
          </p:grpSpPr>
          <p:grpSp>
            <p:nvGrpSpPr>
              <p:cNvPr id="4" name="Группа 47"/>
              <p:cNvGrpSpPr>
                <a:grpSpLocks/>
              </p:cNvGrpSpPr>
              <p:nvPr/>
            </p:nvGrpSpPr>
            <p:grpSpPr bwMode="auto">
              <a:xfrm>
                <a:off x="4843051" y="1340768"/>
                <a:ext cx="3618894" cy="5153803"/>
                <a:chOff x="4771043" y="1337382"/>
                <a:chExt cx="3618894" cy="5153803"/>
              </a:xfrm>
            </p:grpSpPr>
            <p:sp>
              <p:nvSpPr>
                <p:cNvPr id="37" name="Полилиния 36"/>
                <p:cNvSpPr/>
                <p:nvPr/>
              </p:nvSpPr>
              <p:spPr bwMode="auto">
                <a:xfrm>
                  <a:off x="4771043" y="2069329"/>
                  <a:ext cx="752349" cy="3134198"/>
                </a:xfrm>
                <a:custGeom>
                  <a:avLst/>
                  <a:gdLst>
                    <a:gd name="connsiteX0" fmla="*/ 378040 w 892390"/>
                    <a:gd name="connsiteY0" fmla="*/ 3184072 h 3184072"/>
                    <a:gd name="connsiteX1" fmla="*/ 18812 w 892390"/>
                    <a:gd name="connsiteY1" fmla="*/ 742950 h 3184072"/>
                    <a:gd name="connsiteX2" fmla="*/ 892390 w 892390"/>
                    <a:gd name="connsiteY2" fmla="*/ 0 h 3184072"/>
                    <a:gd name="connsiteX0" fmla="*/ 347598 w 861948"/>
                    <a:gd name="connsiteY0" fmla="*/ 3184072 h 3184072"/>
                    <a:gd name="connsiteX1" fmla="*/ 21027 w 861948"/>
                    <a:gd name="connsiteY1" fmla="*/ 1910443 h 3184072"/>
                    <a:gd name="connsiteX2" fmla="*/ 861948 w 861948"/>
                    <a:gd name="connsiteY2" fmla="*/ 0 h 3184072"/>
                    <a:gd name="connsiteX0" fmla="*/ 335730 w 629644"/>
                    <a:gd name="connsiteY0" fmla="*/ 3135086 h 3135086"/>
                    <a:gd name="connsiteX1" fmla="*/ 9159 w 629644"/>
                    <a:gd name="connsiteY1" fmla="*/ 1861457 h 3135086"/>
                    <a:gd name="connsiteX2" fmla="*/ 629644 w 629644"/>
                    <a:gd name="connsiteY2" fmla="*/ 0 h 3135086"/>
                    <a:gd name="connsiteX0" fmla="*/ 335730 w 629644"/>
                    <a:gd name="connsiteY0" fmla="*/ 3135086 h 3135086"/>
                    <a:gd name="connsiteX1" fmla="*/ 9159 w 629644"/>
                    <a:gd name="connsiteY1" fmla="*/ 1861457 h 3135086"/>
                    <a:gd name="connsiteX2" fmla="*/ 629644 w 629644"/>
                    <a:gd name="connsiteY2" fmla="*/ 0 h 3135086"/>
                    <a:gd name="connsiteX0" fmla="*/ 338269 w 632183"/>
                    <a:gd name="connsiteY0" fmla="*/ 3135086 h 3135086"/>
                    <a:gd name="connsiteX1" fmla="*/ 11698 w 632183"/>
                    <a:gd name="connsiteY1" fmla="*/ 1861457 h 3135086"/>
                    <a:gd name="connsiteX2" fmla="*/ 632183 w 632183"/>
                    <a:gd name="connsiteY2" fmla="*/ 0 h 3135086"/>
                    <a:gd name="connsiteX0" fmla="*/ 511740 w 805654"/>
                    <a:gd name="connsiteY0" fmla="*/ 3135086 h 3135086"/>
                    <a:gd name="connsiteX1" fmla="*/ 5555 w 805654"/>
                    <a:gd name="connsiteY1" fmla="*/ 1747157 h 3135086"/>
                    <a:gd name="connsiteX2" fmla="*/ 805654 w 805654"/>
                    <a:gd name="connsiteY2" fmla="*/ 0 h 3135086"/>
                    <a:gd name="connsiteX0" fmla="*/ 510467 w 763559"/>
                    <a:gd name="connsiteY0" fmla="*/ 3135086 h 3135086"/>
                    <a:gd name="connsiteX1" fmla="*/ 4282 w 763559"/>
                    <a:gd name="connsiteY1" fmla="*/ 1747157 h 3135086"/>
                    <a:gd name="connsiteX2" fmla="*/ 763559 w 763559"/>
                    <a:gd name="connsiteY2" fmla="*/ 0 h 3135086"/>
                    <a:gd name="connsiteX0" fmla="*/ 510467 w 763559"/>
                    <a:gd name="connsiteY0" fmla="*/ 3135086 h 3135086"/>
                    <a:gd name="connsiteX1" fmla="*/ 4282 w 763559"/>
                    <a:gd name="connsiteY1" fmla="*/ 1747157 h 3135086"/>
                    <a:gd name="connsiteX2" fmla="*/ 763559 w 763559"/>
                    <a:gd name="connsiteY2" fmla="*/ 0 h 3135086"/>
                    <a:gd name="connsiteX0" fmla="*/ 510467 w 763559"/>
                    <a:gd name="connsiteY0" fmla="*/ 3135086 h 3135086"/>
                    <a:gd name="connsiteX1" fmla="*/ 4282 w 763559"/>
                    <a:gd name="connsiteY1" fmla="*/ 1747157 h 3135086"/>
                    <a:gd name="connsiteX2" fmla="*/ 763559 w 763559"/>
                    <a:gd name="connsiteY2" fmla="*/ 0 h 3135086"/>
                    <a:gd name="connsiteX0" fmla="*/ 510467 w 763559"/>
                    <a:gd name="connsiteY0" fmla="*/ 3135086 h 3135086"/>
                    <a:gd name="connsiteX1" fmla="*/ 4282 w 763559"/>
                    <a:gd name="connsiteY1" fmla="*/ 1747157 h 3135086"/>
                    <a:gd name="connsiteX2" fmla="*/ 763559 w 763559"/>
                    <a:gd name="connsiteY2" fmla="*/ 0 h 3135086"/>
                    <a:gd name="connsiteX0" fmla="*/ 515563 w 768655"/>
                    <a:gd name="connsiteY0" fmla="*/ 3135086 h 3135086"/>
                    <a:gd name="connsiteX1" fmla="*/ 9378 w 768655"/>
                    <a:gd name="connsiteY1" fmla="*/ 1747157 h 3135086"/>
                    <a:gd name="connsiteX2" fmla="*/ 768655 w 768655"/>
                    <a:gd name="connsiteY2" fmla="*/ 0 h 3135086"/>
                    <a:gd name="connsiteX0" fmla="*/ 499673 w 752765"/>
                    <a:gd name="connsiteY0" fmla="*/ 3135086 h 3135086"/>
                    <a:gd name="connsiteX1" fmla="*/ 9816 w 752765"/>
                    <a:gd name="connsiteY1" fmla="*/ 1657350 h 3135086"/>
                    <a:gd name="connsiteX2" fmla="*/ 752765 w 752765"/>
                    <a:gd name="connsiteY2" fmla="*/ 0 h 3135086"/>
                    <a:gd name="connsiteX0" fmla="*/ 507614 w 760706"/>
                    <a:gd name="connsiteY0" fmla="*/ 3135086 h 3135086"/>
                    <a:gd name="connsiteX1" fmla="*/ 9592 w 760706"/>
                    <a:gd name="connsiteY1" fmla="*/ 1657350 h 3135086"/>
                    <a:gd name="connsiteX2" fmla="*/ 760706 w 760706"/>
                    <a:gd name="connsiteY2" fmla="*/ 0 h 3135086"/>
                    <a:gd name="connsiteX0" fmla="*/ 499851 w 752943"/>
                    <a:gd name="connsiteY0" fmla="*/ 3135086 h 3135086"/>
                    <a:gd name="connsiteX1" fmla="*/ 1829 w 752943"/>
                    <a:gd name="connsiteY1" fmla="*/ 1657350 h 3135086"/>
                    <a:gd name="connsiteX2" fmla="*/ 752943 w 752943"/>
                    <a:gd name="connsiteY2" fmla="*/ 0 h 3135086"/>
                    <a:gd name="connsiteX0" fmla="*/ 499851 w 752943"/>
                    <a:gd name="connsiteY0" fmla="*/ 3135086 h 3135086"/>
                    <a:gd name="connsiteX1" fmla="*/ 1829 w 752943"/>
                    <a:gd name="connsiteY1" fmla="*/ 1657350 h 3135086"/>
                    <a:gd name="connsiteX2" fmla="*/ 752943 w 752943"/>
                    <a:gd name="connsiteY2" fmla="*/ 0 h 3135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2943" h="3135086">
                      <a:moveTo>
                        <a:pt x="499851" y="3135086"/>
                      </a:moveTo>
                      <a:cubicBezTo>
                        <a:pt x="228388" y="2726872"/>
                        <a:pt x="-24025" y="2228850"/>
                        <a:pt x="1829" y="1657350"/>
                      </a:cubicBezTo>
                      <a:cubicBezTo>
                        <a:pt x="27683" y="1085850"/>
                        <a:pt x="359016" y="400050"/>
                        <a:pt x="752943" y="0"/>
                      </a:cubicBezTo>
                    </a:path>
                  </a:pathLst>
                </a:custGeom>
                <a:ln w="19050">
                  <a:solidFill>
                    <a:srgbClr val="0F5EA7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8" name="Дуга 37"/>
                <p:cNvSpPr/>
                <p:nvPr/>
              </p:nvSpPr>
              <p:spPr bwMode="auto">
                <a:xfrm>
                  <a:off x="5044047" y="2774286"/>
                  <a:ext cx="3115741" cy="3196120"/>
                </a:xfrm>
                <a:prstGeom prst="arc">
                  <a:avLst>
                    <a:gd name="adj1" fmla="val 8909434"/>
                    <a:gd name="adj2" fmla="val 20505838"/>
                  </a:avLst>
                </a:prstGeom>
                <a:ln w="19050">
                  <a:solidFill>
                    <a:srgbClr val="0F5EA7"/>
                  </a:solidFill>
                  <a:prstDash val="lg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  <p:pic>
              <p:nvPicPr>
                <p:cNvPr id="39" name="Picture 2" descr="C:\Users\Илья Ломакин\Desktop\earth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594818" y="3368101"/>
                  <a:ext cx="2015787" cy="201642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Дуга 39"/>
                <p:cNvSpPr/>
                <p:nvPr/>
              </p:nvSpPr>
              <p:spPr bwMode="auto">
                <a:xfrm>
                  <a:off x="5044047" y="2779050"/>
                  <a:ext cx="3117328" cy="3194532"/>
                </a:xfrm>
                <a:prstGeom prst="arc">
                  <a:avLst>
                    <a:gd name="adj1" fmla="val 20423162"/>
                    <a:gd name="adj2" fmla="val 7311525"/>
                  </a:avLst>
                </a:prstGeom>
                <a:ln w="19050">
                  <a:solidFill>
                    <a:srgbClr val="0F5EA7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  <p:grpSp>
              <p:nvGrpSpPr>
                <p:cNvPr id="5" name="Группа 17"/>
                <p:cNvGrpSpPr>
                  <a:grpSpLocks/>
                </p:cNvGrpSpPr>
                <p:nvPr/>
              </p:nvGrpSpPr>
              <p:grpSpPr bwMode="auto">
                <a:xfrm>
                  <a:off x="6604011" y="3533867"/>
                  <a:ext cx="1527210" cy="395678"/>
                  <a:chOff x="4573316" y="2731160"/>
                  <a:chExt cx="1527180" cy="395757"/>
                </a:xfrm>
              </p:grpSpPr>
              <p:sp>
                <p:nvSpPr>
                  <p:cNvPr id="53" name="Овал 19"/>
                  <p:cNvSpPr/>
                  <p:nvPr/>
                </p:nvSpPr>
                <p:spPr>
                  <a:xfrm>
                    <a:off x="4630743" y="2730519"/>
                    <a:ext cx="1423720" cy="352549"/>
                  </a:xfrm>
                  <a:custGeom>
                    <a:avLst/>
                    <a:gdLst>
                      <a:gd name="connsiteX0" fmla="*/ 0 w 3168650"/>
                      <a:gd name="connsiteY0" fmla="*/ 1583532 h 3167063"/>
                      <a:gd name="connsiteX1" fmla="*/ 1584325 w 3168650"/>
                      <a:gd name="connsiteY1" fmla="*/ 0 h 3167063"/>
                      <a:gd name="connsiteX2" fmla="*/ 3168650 w 3168650"/>
                      <a:gd name="connsiteY2" fmla="*/ 1583532 h 3167063"/>
                      <a:gd name="connsiteX3" fmla="*/ 1584325 w 3168650"/>
                      <a:gd name="connsiteY3" fmla="*/ 3167064 h 3167063"/>
                      <a:gd name="connsiteX4" fmla="*/ 0 w 3168650"/>
                      <a:gd name="connsiteY4" fmla="*/ 1583532 h 3167063"/>
                      <a:gd name="connsiteX0" fmla="*/ 1584325 w 3168650"/>
                      <a:gd name="connsiteY0" fmla="*/ 0 h 3167064"/>
                      <a:gd name="connsiteX1" fmla="*/ 3168650 w 3168650"/>
                      <a:gd name="connsiteY1" fmla="*/ 1583532 h 3167064"/>
                      <a:gd name="connsiteX2" fmla="*/ 1584325 w 3168650"/>
                      <a:gd name="connsiteY2" fmla="*/ 3167064 h 3167064"/>
                      <a:gd name="connsiteX3" fmla="*/ 0 w 3168650"/>
                      <a:gd name="connsiteY3" fmla="*/ 1583532 h 3167064"/>
                      <a:gd name="connsiteX4" fmla="*/ 1675765 w 3168650"/>
                      <a:gd name="connsiteY4" fmla="*/ 91440 h 3167064"/>
                      <a:gd name="connsiteX0" fmla="*/ 2515054 w 3193648"/>
                      <a:gd name="connsiteY0" fmla="*/ 381882 h 3083582"/>
                      <a:gd name="connsiteX1" fmla="*/ 3168650 w 3193648"/>
                      <a:gd name="connsiteY1" fmla="*/ 1500050 h 3083582"/>
                      <a:gd name="connsiteX2" fmla="*/ 1584325 w 3193648"/>
                      <a:gd name="connsiteY2" fmla="*/ 3083582 h 3083582"/>
                      <a:gd name="connsiteX3" fmla="*/ 0 w 3193648"/>
                      <a:gd name="connsiteY3" fmla="*/ 1500050 h 3083582"/>
                      <a:gd name="connsiteX4" fmla="*/ 1675765 w 3193648"/>
                      <a:gd name="connsiteY4" fmla="*/ 7958 h 3083582"/>
                      <a:gd name="connsiteX0" fmla="*/ 3168650 w 3168650"/>
                      <a:gd name="connsiteY0" fmla="*/ 1500050 h 3083582"/>
                      <a:gd name="connsiteX1" fmla="*/ 1584325 w 3168650"/>
                      <a:gd name="connsiteY1" fmla="*/ 3083582 h 3083582"/>
                      <a:gd name="connsiteX2" fmla="*/ 0 w 3168650"/>
                      <a:gd name="connsiteY2" fmla="*/ 1500050 h 3083582"/>
                      <a:gd name="connsiteX3" fmla="*/ 1675765 w 3168650"/>
                      <a:gd name="connsiteY3" fmla="*/ 7958 h 3083582"/>
                      <a:gd name="connsiteX0" fmla="*/ 1584325 w 1675765"/>
                      <a:gd name="connsiteY0" fmla="*/ 3083582 h 3083582"/>
                      <a:gd name="connsiteX1" fmla="*/ 0 w 1675765"/>
                      <a:gd name="connsiteY1" fmla="*/ 1500050 h 3083582"/>
                      <a:gd name="connsiteX2" fmla="*/ 1675765 w 1675765"/>
                      <a:gd name="connsiteY2" fmla="*/ 7958 h 3083582"/>
                      <a:gd name="connsiteX0" fmla="*/ 0 w 1675765"/>
                      <a:gd name="connsiteY0" fmla="*/ 1500050 h 1500050"/>
                      <a:gd name="connsiteX1" fmla="*/ 1675765 w 1675765"/>
                      <a:gd name="connsiteY1" fmla="*/ 7958 h 1500050"/>
                      <a:gd name="connsiteX0" fmla="*/ 0 w 2268024"/>
                      <a:gd name="connsiteY0" fmla="*/ 796065 h 796065"/>
                      <a:gd name="connsiteX1" fmla="*/ 2268024 w 2268024"/>
                      <a:gd name="connsiteY1" fmla="*/ 44297 h 796065"/>
                      <a:gd name="connsiteX0" fmla="*/ 0 w 2564155"/>
                      <a:gd name="connsiteY0" fmla="*/ 591720 h 591719"/>
                      <a:gd name="connsiteX1" fmla="*/ 2564155 w 2564155"/>
                      <a:gd name="connsiteY1" fmla="*/ 136082 h 591719"/>
                      <a:gd name="connsiteX0" fmla="*/ 0 w 2564155"/>
                      <a:gd name="connsiteY0" fmla="*/ 894021 h 894020"/>
                      <a:gd name="connsiteX1" fmla="*/ 2564155 w 2564155"/>
                      <a:gd name="connsiteY1" fmla="*/ 438383 h 894020"/>
                      <a:gd name="connsiteX0" fmla="*/ 0 w 2564155"/>
                      <a:gd name="connsiteY0" fmla="*/ 1096789 h 1096788"/>
                      <a:gd name="connsiteX1" fmla="*/ 2564155 w 2564155"/>
                      <a:gd name="connsiteY1" fmla="*/ 641151 h 1096788"/>
                      <a:gd name="connsiteX0" fmla="*/ 0 w 2675204"/>
                      <a:gd name="connsiteY0" fmla="*/ 1061105 h 1061104"/>
                      <a:gd name="connsiteX1" fmla="*/ 2675204 w 2675204"/>
                      <a:gd name="connsiteY1" fmla="*/ 679498 h 1061104"/>
                      <a:gd name="connsiteX0" fmla="*/ 0 w 2675204"/>
                      <a:gd name="connsiteY0" fmla="*/ 952828 h 952827"/>
                      <a:gd name="connsiteX1" fmla="*/ 2675204 w 2675204"/>
                      <a:gd name="connsiteY1" fmla="*/ 571221 h 952827"/>
                      <a:gd name="connsiteX0" fmla="*/ 0 w 2675204"/>
                      <a:gd name="connsiteY0" fmla="*/ 825627 h 825626"/>
                      <a:gd name="connsiteX1" fmla="*/ 2675204 w 2675204"/>
                      <a:gd name="connsiteY1" fmla="*/ 444020 h 825626"/>
                      <a:gd name="connsiteX0" fmla="*/ 0 w 3230446"/>
                      <a:gd name="connsiteY0" fmla="*/ 624273 h 797908"/>
                      <a:gd name="connsiteX1" fmla="*/ 3230446 w 3230446"/>
                      <a:gd name="connsiteY1" fmla="*/ 797908 h 797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30446" h="797908">
                        <a:moveTo>
                          <a:pt x="0" y="624273"/>
                        </a:moveTo>
                        <a:cubicBezTo>
                          <a:pt x="1998875" y="-694485"/>
                          <a:pt x="2911791" y="428845"/>
                          <a:pt x="3230446" y="797908"/>
                        </a:cubicBezTo>
                      </a:path>
                    </a:pathLst>
                  </a:custGeom>
                  <a:noFill/>
                  <a:ln w="38100">
                    <a:solidFill>
                      <a:srgbClr val="C00000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dirty="0"/>
                  </a:p>
                </p:txBody>
              </p:sp>
              <p:sp>
                <p:nvSpPr>
                  <p:cNvPr id="54" name="Овал 53"/>
                  <p:cNvSpPr/>
                  <p:nvPr/>
                </p:nvSpPr>
                <p:spPr>
                  <a:xfrm>
                    <a:off x="6003673" y="3030662"/>
                    <a:ext cx="96820" cy="96871"/>
                  </a:xfrm>
                  <a:prstGeom prst="ellipse">
                    <a:avLst/>
                  </a:prstGeom>
                  <a:solidFill>
                    <a:srgbClr val="C00000"/>
                  </a:solidFill>
                  <a:ln w="9525">
                    <a:solidFill>
                      <a:srgbClr val="0F5EA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55" name="Овал 54"/>
                  <p:cNvSpPr/>
                  <p:nvPr/>
                </p:nvSpPr>
                <p:spPr>
                  <a:xfrm>
                    <a:off x="4573604" y="2967140"/>
                    <a:ext cx="96819" cy="9687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0F5EA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42" name="Дуга 41"/>
                <p:cNvSpPr/>
                <p:nvPr/>
              </p:nvSpPr>
              <p:spPr bwMode="auto">
                <a:xfrm>
                  <a:off x="5044047" y="2772699"/>
                  <a:ext cx="3115741" cy="3194532"/>
                </a:xfrm>
                <a:prstGeom prst="arc">
                  <a:avLst>
                    <a:gd name="adj1" fmla="val 7296772"/>
                    <a:gd name="adj2" fmla="val 8933728"/>
                  </a:avLst>
                </a:prstGeom>
                <a:ln w="38100"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  <p:sp>
              <p:nvSpPr>
                <p:cNvPr id="43" name="Овал 42"/>
                <p:cNvSpPr/>
                <p:nvPr/>
              </p:nvSpPr>
              <p:spPr bwMode="auto">
                <a:xfrm>
                  <a:off x="5226580" y="5151133"/>
                  <a:ext cx="96821" cy="96852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rgbClr val="0F5E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" name="Овал 43"/>
                <p:cNvSpPr/>
                <p:nvPr/>
              </p:nvSpPr>
              <p:spPr bwMode="auto">
                <a:xfrm>
                  <a:off x="5723384" y="5678262"/>
                  <a:ext cx="96822" cy="96852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rgbClr val="0F5E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5" name="Равнобедренный треугольник 44"/>
                <p:cNvSpPr/>
                <p:nvPr/>
              </p:nvSpPr>
              <p:spPr>
                <a:xfrm rot="2330428">
                  <a:off x="5402762" y="2096322"/>
                  <a:ext cx="107932" cy="92089"/>
                </a:xfrm>
                <a:prstGeom prst="triangle">
                  <a:avLst/>
                </a:prstGeom>
                <a:solidFill>
                  <a:srgbClr val="0F5E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7409026" y="1616824"/>
                  <a:ext cx="96822" cy="96852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rgbClr val="0F5E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pic>
              <p:nvPicPr>
                <p:cNvPr id="47" name="Picture 84" descr="F:\Новая папка\RG render\SC+US+SBB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10031583">
                  <a:off x="7435849" y="4849477"/>
                  <a:ext cx="954088" cy="6746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85" descr="F:\Новая папка\RG render\SC+US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-7237673">
                  <a:off x="5741865" y="5521222"/>
                  <a:ext cx="1136650" cy="803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9" name="TextBox 66"/>
                <p:cNvSpPr txBox="1">
                  <a:spLocks noChangeArrowheads="1"/>
                </p:cNvSpPr>
                <p:nvPr/>
              </p:nvSpPr>
              <p:spPr bwMode="auto">
                <a:xfrm>
                  <a:off x="7505699" y="1407778"/>
                  <a:ext cx="431800" cy="306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400" b="1">
                      <a:solidFill>
                        <a:srgbClr val="0F5EA7"/>
                      </a:solidFill>
                    </a:rPr>
                    <a:t>L2</a:t>
                  </a:r>
                  <a:endParaRPr lang="ru-RU" sz="1400" b="1">
                    <a:solidFill>
                      <a:srgbClr val="0F5EA7"/>
                    </a:solidFill>
                  </a:endParaRPr>
                </a:p>
              </p:txBody>
            </p:sp>
            <p:pic>
              <p:nvPicPr>
                <p:cNvPr id="50" name="Picture 86" descr="F:\Новая папка\RG render\SC2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 rot="2238872">
                  <a:off x="5085554" y="1337382"/>
                  <a:ext cx="1371600" cy="9699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1" name="Овал 50"/>
                <p:cNvSpPr/>
                <p:nvPr/>
              </p:nvSpPr>
              <p:spPr bwMode="auto">
                <a:xfrm>
                  <a:off x="6866192" y="5884668"/>
                  <a:ext cx="96822" cy="98440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rgbClr val="0F5E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2" name="Овал 51"/>
                <p:cNvSpPr/>
                <p:nvPr/>
              </p:nvSpPr>
              <p:spPr bwMode="auto">
                <a:xfrm>
                  <a:off x="7548703" y="5563945"/>
                  <a:ext cx="96822" cy="96852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rgbClr val="0F5E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sp>
            <p:nvSpPr>
              <p:cNvPr id="36" name="Дуга 35"/>
              <p:cNvSpPr/>
              <p:nvPr/>
            </p:nvSpPr>
            <p:spPr bwMode="auto">
              <a:xfrm rot="17277043">
                <a:off x="5091751" y="2808348"/>
                <a:ext cx="3115145" cy="3196690"/>
              </a:xfrm>
              <a:prstGeom prst="arc">
                <a:avLst>
                  <a:gd name="adj1" fmla="val 7296772"/>
                  <a:gd name="adj2" fmla="val 8933728"/>
                </a:avLst>
              </a:prstGeom>
              <a:ln w="381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sp>
          <p:nvSpPr>
            <p:cNvPr id="8" name="Прямоугольник 82"/>
            <p:cNvSpPr>
              <a:spLocks noChangeArrowheads="1"/>
            </p:cNvSpPr>
            <p:nvPr/>
          </p:nvSpPr>
          <p:spPr bwMode="auto">
            <a:xfrm>
              <a:off x="930275" y="5453063"/>
              <a:ext cx="506413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4D4D4D"/>
                  </a:solidFill>
                </a:rPr>
                <a:t>ΔV2</a:t>
              </a:r>
              <a:endParaRPr lang="ru-RU" sz="1100" b="1"/>
            </a:p>
          </p:txBody>
        </p:sp>
        <p:sp>
          <p:nvSpPr>
            <p:cNvPr id="9" name="Прямоугольник 83"/>
            <p:cNvSpPr>
              <a:spLocks noChangeArrowheads="1"/>
            </p:cNvSpPr>
            <p:nvPr/>
          </p:nvSpPr>
          <p:spPr bwMode="auto">
            <a:xfrm>
              <a:off x="3017838" y="5751513"/>
              <a:ext cx="506412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4D4D4D"/>
                  </a:solidFill>
                </a:rPr>
                <a:t>ΔV1</a:t>
              </a:r>
              <a:endParaRPr lang="ru-RU" sz="1100" b="1"/>
            </a:p>
          </p:txBody>
        </p:sp>
        <p:grpSp>
          <p:nvGrpSpPr>
            <p:cNvPr id="6" name="Группа 86"/>
            <p:cNvGrpSpPr>
              <a:grpSpLocks/>
            </p:cNvGrpSpPr>
            <p:nvPr/>
          </p:nvGrpSpPr>
          <p:grpSpPr bwMode="auto">
            <a:xfrm>
              <a:off x="656565" y="1313765"/>
              <a:ext cx="3619500" cy="5153025"/>
              <a:chOff x="4843051" y="1340768"/>
              <a:chExt cx="3618894" cy="5153803"/>
            </a:xfrm>
          </p:grpSpPr>
          <p:grpSp>
            <p:nvGrpSpPr>
              <p:cNvPr id="7" name="Группа 47"/>
              <p:cNvGrpSpPr>
                <a:grpSpLocks/>
              </p:cNvGrpSpPr>
              <p:nvPr/>
            </p:nvGrpSpPr>
            <p:grpSpPr bwMode="auto">
              <a:xfrm>
                <a:off x="4843051" y="1340768"/>
                <a:ext cx="3618894" cy="5153803"/>
                <a:chOff x="4771043" y="1337382"/>
                <a:chExt cx="3618894" cy="5153803"/>
              </a:xfrm>
            </p:grpSpPr>
            <p:sp>
              <p:nvSpPr>
                <p:cNvPr id="13" name="Полилиния 12"/>
                <p:cNvSpPr/>
                <p:nvPr/>
              </p:nvSpPr>
              <p:spPr bwMode="auto">
                <a:xfrm>
                  <a:off x="4771043" y="2069329"/>
                  <a:ext cx="752349" cy="3134198"/>
                </a:xfrm>
                <a:custGeom>
                  <a:avLst/>
                  <a:gdLst>
                    <a:gd name="connsiteX0" fmla="*/ 378040 w 892390"/>
                    <a:gd name="connsiteY0" fmla="*/ 3184072 h 3184072"/>
                    <a:gd name="connsiteX1" fmla="*/ 18812 w 892390"/>
                    <a:gd name="connsiteY1" fmla="*/ 742950 h 3184072"/>
                    <a:gd name="connsiteX2" fmla="*/ 892390 w 892390"/>
                    <a:gd name="connsiteY2" fmla="*/ 0 h 3184072"/>
                    <a:gd name="connsiteX0" fmla="*/ 347598 w 861948"/>
                    <a:gd name="connsiteY0" fmla="*/ 3184072 h 3184072"/>
                    <a:gd name="connsiteX1" fmla="*/ 21027 w 861948"/>
                    <a:gd name="connsiteY1" fmla="*/ 1910443 h 3184072"/>
                    <a:gd name="connsiteX2" fmla="*/ 861948 w 861948"/>
                    <a:gd name="connsiteY2" fmla="*/ 0 h 3184072"/>
                    <a:gd name="connsiteX0" fmla="*/ 335730 w 629644"/>
                    <a:gd name="connsiteY0" fmla="*/ 3135086 h 3135086"/>
                    <a:gd name="connsiteX1" fmla="*/ 9159 w 629644"/>
                    <a:gd name="connsiteY1" fmla="*/ 1861457 h 3135086"/>
                    <a:gd name="connsiteX2" fmla="*/ 629644 w 629644"/>
                    <a:gd name="connsiteY2" fmla="*/ 0 h 3135086"/>
                    <a:gd name="connsiteX0" fmla="*/ 335730 w 629644"/>
                    <a:gd name="connsiteY0" fmla="*/ 3135086 h 3135086"/>
                    <a:gd name="connsiteX1" fmla="*/ 9159 w 629644"/>
                    <a:gd name="connsiteY1" fmla="*/ 1861457 h 3135086"/>
                    <a:gd name="connsiteX2" fmla="*/ 629644 w 629644"/>
                    <a:gd name="connsiteY2" fmla="*/ 0 h 3135086"/>
                    <a:gd name="connsiteX0" fmla="*/ 338269 w 632183"/>
                    <a:gd name="connsiteY0" fmla="*/ 3135086 h 3135086"/>
                    <a:gd name="connsiteX1" fmla="*/ 11698 w 632183"/>
                    <a:gd name="connsiteY1" fmla="*/ 1861457 h 3135086"/>
                    <a:gd name="connsiteX2" fmla="*/ 632183 w 632183"/>
                    <a:gd name="connsiteY2" fmla="*/ 0 h 3135086"/>
                    <a:gd name="connsiteX0" fmla="*/ 511740 w 805654"/>
                    <a:gd name="connsiteY0" fmla="*/ 3135086 h 3135086"/>
                    <a:gd name="connsiteX1" fmla="*/ 5555 w 805654"/>
                    <a:gd name="connsiteY1" fmla="*/ 1747157 h 3135086"/>
                    <a:gd name="connsiteX2" fmla="*/ 805654 w 805654"/>
                    <a:gd name="connsiteY2" fmla="*/ 0 h 3135086"/>
                    <a:gd name="connsiteX0" fmla="*/ 510467 w 763559"/>
                    <a:gd name="connsiteY0" fmla="*/ 3135086 h 3135086"/>
                    <a:gd name="connsiteX1" fmla="*/ 4282 w 763559"/>
                    <a:gd name="connsiteY1" fmla="*/ 1747157 h 3135086"/>
                    <a:gd name="connsiteX2" fmla="*/ 763559 w 763559"/>
                    <a:gd name="connsiteY2" fmla="*/ 0 h 3135086"/>
                    <a:gd name="connsiteX0" fmla="*/ 510467 w 763559"/>
                    <a:gd name="connsiteY0" fmla="*/ 3135086 h 3135086"/>
                    <a:gd name="connsiteX1" fmla="*/ 4282 w 763559"/>
                    <a:gd name="connsiteY1" fmla="*/ 1747157 h 3135086"/>
                    <a:gd name="connsiteX2" fmla="*/ 763559 w 763559"/>
                    <a:gd name="connsiteY2" fmla="*/ 0 h 3135086"/>
                    <a:gd name="connsiteX0" fmla="*/ 510467 w 763559"/>
                    <a:gd name="connsiteY0" fmla="*/ 3135086 h 3135086"/>
                    <a:gd name="connsiteX1" fmla="*/ 4282 w 763559"/>
                    <a:gd name="connsiteY1" fmla="*/ 1747157 h 3135086"/>
                    <a:gd name="connsiteX2" fmla="*/ 763559 w 763559"/>
                    <a:gd name="connsiteY2" fmla="*/ 0 h 3135086"/>
                    <a:gd name="connsiteX0" fmla="*/ 510467 w 763559"/>
                    <a:gd name="connsiteY0" fmla="*/ 3135086 h 3135086"/>
                    <a:gd name="connsiteX1" fmla="*/ 4282 w 763559"/>
                    <a:gd name="connsiteY1" fmla="*/ 1747157 h 3135086"/>
                    <a:gd name="connsiteX2" fmla="*/ 763559 w 763559"/>
                    <a:gd name="connsiteY2" fmla="*/ 0 h 3135086"/>
                    <a:gd name="connsiteX0" fmla="*/ 515563 w 768655"/>
                    <a:gd name="connsiteY0" fmla="*/ 3135086 h 3135086"/>
                    <a:gd name="connsiteX1" fmla="*/ 9378 w 768655"/>
                    <a:gd name="connsiteY1" fmla="*/ 1747157 h 3135086"/>
                    <a:gd name="connsiteX2" fmla="*/ 768655 w 768655"/>
                    <a:gd name="connsiteY2" fmla="*/ 0 h 3135086"/>
                    <a:gd name="connsiteX0" fmla="*/ 499673 w 752765"/>
                    <a:gd name="connsiteY0" fmla="*/ 3135086 h 3135086"/>
                    <a:gd name="connsiteX1" fmla="*/ 9816 w 752765"/>
                    <a:gd name="connsiteY1" fmla="*/ 1657350 h 3135086"/>
                    <a:gd name="connsiteX2" fmla="*/ 752765 w 752765"/>
                    <a:gd name="connsiteY2" fmla="*/ 0 h 3135086"/>
                    <a:gd name="connsiteX0" fmla="*/ 507614 w 760706"/>
                    <a:gd name="connsiteY0" fmla="*/ 3135086 h 3135086"/>
                    <a:gd name="connsiteX1" fmla="*/ 9592 w 760706"/>
                    <a:gd name="connsiteY1" fmla="*/ 1657350 h 3135086"/>
                    <a:gd name="connsiteX2" fmla="*/ 760706 w 760706"/>
                    <a:gd name="connsiteY2" fmla="*/ 0 h 3135086"/>
                    <a:gd name="connsiteX0" fmla="*/ 499851 w 752943"/>
                    <a:gd name="connsiteY0" fmla="*/ 3135086 h 3135086"/>
                    <a:gd name="connsiteX1" fmla="*/ 1829 w 752943"/>
                    <a:gd name="connsiteY1" fmla="*/ 1657350 h 3135086"/>
                    <a:gd name="connsiteX2" fmla="*/ 752943 w 752943"/>
                    <a:gd name="connsiteY2" fmla="*/ 0 h 3135086"/>
                    <a:gd name="connsiteX0" fmla="*/ 499851 w 752943"/>
                    <a:gd name="connsiteY0" fmla="*/ 3135086 h 3135086"/>
                    <a:gd name="connsiteX1" fmla="*/ 1829 w 752943"/>
                    <a:gd name="connsiteY1" fmla="*/ 1657350 h 3135086"/>
                    <a:gd name="connsiteX2" fmla="*/ 752943 w 752943"/>
                    <a:gd name="connsiteY2" fmla="*/ 0 h 3135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2943" h="3135086">
                      <a:moveTo>
                        <a:pt x="499851" y="3135086"/>
                      </a:moveTo>
                      <a:cubicBezTo>
                        <a:pt x="228388" y="2726872"/>
                        <a:pt x="-24025" y="2228850"/>
                        <a:pt x="1829" y="1657350"/>
                      </a:cubicBezTo>
                      <a:cubicBezTo>
                        <a:pt x="27683" y="1085850"/>
                        <a:pt x="359016" y="400050"/>
                        <a:pt x="752943" y="0"/>
                      </a:cubicBezTo>
                    </a:path>
                  </a:pathLst>
                </a:custGeom>
                <a:ln w="19050">
                  <a:solidFill>
                    <a:srgbClr val="0F5EA7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 bwMode="auto">
                <a:xfrm>
                  <a:off x="5044047" y="2774286"/>
                  <a:ext cx="3115741" cy="3196120"/>
                </a:xfrm>
                <a:prstGeom prst="arc">
                  <a:avLst>
                    <a:gd name="adj1" fmla="val 8909434"/>
                    <a:gd name="adj2" fmla="val 20505838"/>
                  </a:avLst>
                </a:prstGeom>
                <a:ln w="19050">
                  <a:solidFill>
                    <a:srgbClr val="0F5EA7"/>
                  </a:solidFill>
                  <a:prstDash val="lg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  <p:pic>
              <p:nvPicPr>
                <p:cNvPr id="15" name="Picture 2" descr="C:\Users\Илья Ломакин\Desktop\earth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594818" y="3368101"/>
                  <a:ext cx="2015787" cy="201642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Дуга 15"/>
                <p:cNvSpPr/>
                <p:nvPr/>
              </p:nvSpPr>
              <p:spPr bwMode="auto">
                <a:xfrm>
                  <a:off x="5044047" y="2779050"/>
                  <a:ext cx="3117328" cy="3194532"/>
                </a:xfrm>
                <a:prstGeom prst="arc">
                  <a:avLst>
                    <a:gd name="adj1" fmla="val 20423162"/>
                    <a:gd name="adj2" fmla="val 7311525"/>
                  </a:avLst>
                </a:prstGeom>
                <a:ln w="19050">
                  <a:solidFill>
                    <a:srgbClr val="0F5EA7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  <p:grpSp>
              <p:nvGrpSpPr>
                <p:cNvPr id="10" name="Группа 17"/>
                <p:cNvGrpSpPr>
                  <a:grpSpLocks/>
                </p:cNvGrpSpPr>
                <p:nvPr/>
              </p:nvGrpSpPr>
              <p:grpSpPr bwMode="auto">
                <a:xfrm>
                  <a:off x="6604011" y="3533867"/>
                  <a:ext cx="1527210" cy="395678"/>
                  <a:chOff x="4573316" y="2731160"/>
                  <a:chExt cx="1527180" cy="395757"/>
                </a:xfrm>
              </p:grpSpPr>
              <p:sp>
                <p:nvSpPr>
                  <p:cNvPr id="32" name="Овал 19"/>
                  <p:cNvSpPr/>
                  <p:nvPr/>
                </p:nvSpPr>
                <p:spPr>
                  <a:xfrm>
                    <a:off x="4630743" y="2730519"/>
                    <a:ext cx="1423720" cy="352549"/>
                  </a:xfrm>
                  <a:custGeom>
                    <a:avLst/>
                    <a:gdLst>
                      <a:gd name="connsiteX0" fmla="*/ 0 w 3168650"/>
                      <a:gd name="connsiteY0" fmla="*/ 1583532 h 3167063"/>
                      <a:gd name="connsiteX1" fmla="*/ 1584325 w 3168650"/>
                      <a:gd name="connsiteY1" fmla="*/ 0 h 3167063"/>
                      <a:gd name="connsiteX2" fmla="*/ 3168650 w 3168650"/>
                      <a:gd name="connsiteY2" fmla="*/ 1583532 h 3167063"/>
                      <a:gd name="connsiteX3" fmla="*/ 1584325 w 3168650"/>
                      <a:gd name="connsiteY3" fmla="*/ 3167064 h 3167063"/>
                      <a:gd name="connsiteX4" fmla="*/ 0 w 3168650"/>
                      <a:gd name="connsiteY4" fmla="*/ 1583532 h 3167063"/>
                      <a:gd name="connsiteX0" fmla="*/ 1584325 w 3168650"/>
                      <a:gd name="connsiteY0" fmla="*/ 0 h 3167064"/>
                      <a:gd name="connsiteX1" fmla="*/ 3168650 w 3168650"/>
                      <a:gd name="connsiteY1" fmla="*/ 1583532 h 3167064"/>
                      <a:gd name="connsiteX2" fmla="*/ 1584325 w 3168650"/>
                      <a:gd name="connsiteY2" fmla="*/ 3167064 h 3167064"/>
                      <a:gd name="connsiteX3" fmla="*/ 0 w 3168650"/>
                      <a:gd name="connsiteY3" fmla="*/ 1583532 h 3167064"/>
                      <a:gd name="connsiteX4" fmla="*/ 1675765 w 3168650"/>
                      <a:gd name="connsiteY4" fmla="*/ 91440 h 3167064"/>
                      <a:gd name="connsiteX0" fmla="*/ 2515054 w 3193648"/>
                      <a:gd name="connsiteY0" fmla="*/ 381882 h 3083582"/>
                      <a:gd name="connsiteX1" fmla="*/ 3168650 w 3193648"/>
                      <a:gd name="connsiteY1" fmla="*/ 1500050 h 3083582"/>
                      <a:gd name="connsiteX2" fmla="*/ 1584325 w 3193648"/>
                      <a:gd name="connsiteY2" fmla="*/ 3083582 h 3083582"/>
                      <a:gd name="connsiteX3" fmla="*/ 0 w 3193648"/>
                      <a:gd name="connsiteY3" fmla="*/ 1500050 h 3083582"/>
                      <a:gd name="connsiteX4" fmla="*/ 1675765 w 3193648"/>
                      <a:gd name="connsiteY4" fmla="*/ 7958 h 3083582"/>
                      <a:gd name="connsiteX0" fmla="*/ 3168650 w 3168650"/>
                      <a:gd name="connsiteY0" fmla="*/ 1500050 h 3083582"/>
                      <a:gd name="connsiteX1" fmla="*/ 1584325 w 3168650"/>
                      <a:gd name="connsiteY1" fmla="*/ 3083582 h 3083582"/>
                      <a:gd name="connsiteX2" fmla="*/ 0 w 3168650"/>
                      <a:gd name="connsiteY2" fmla="*/ 1500050 h 3083582"/>
                      <a:gd name="connsiteX3" fmla="*/ 1675765 w 3168650"/>
                      <a:gd name="connsiteY3" fmla="*/ 7958 h 3083582"/>
                      <a:gd name="connsiteX0" fmla="*/ 1584325 w 1675765"/>
                      <a:gd name="connsiteY0" fmla="*/ 3083582 h 3083582"/>
                      <a:gd name="connsiteX1" fmla="*/ 0 w 1675765"/>
                      <a:gd name="connsiteY1" fmla="*/ 1500050 h 3083582"/>
                      <a:gd name="connsiteX2" fmla="*/ 1675765 w 1675765"/>
                      <a:gd name="connsiteY2" fmla="*/ 7958 h 3083582"/>
                      <a:gd name="connsiteX0" fmla="*/ 0 w 1675765"/>
                      <a:gd name="connsiteY0" fmla="*/ 1500050 h 1500050"/>
                      <a:gd name="connsiteX1" fmla="*/ 1675765 w 1675765"/>
                      <a:gd name="connsiteY1" fmla="*/ 7958 h 1500050"/>
                      <a:gd name="connsiteX0" fmla="*/ 0 w 2268024"/>
                      <a:gd name="connsiteY0" fmla="*/ 796065 h 796065"/>
                      <a:gd name="connsiteX1" fmla="*/ 2268024 w 2268024"/>
                      <a:gd name="connsiteY1" fmla="*/ 44297 h 796065"/>
                      <a:gd name="connsiteX0" fmla="*/ 0 w 2564155"/>
                      <a:gd name="connsiteY0" fmla="*/ 591720 h 591719"/>
                      <a:gd name="connsiteX1" fmla="*/ 2564155 w 2564155"/>
                      <a:gd name="connsiteY1" fmla="*/ 136082 h 591719"/>
                      <a:gd name="connsiteX0" fmla="*/ 0 w 2564155"/>
                      <a:gd name="connsiteY0" fmla="*/ 894021 h 894020"/>
                      <a:gd name="connsiteX1" fmla="*/ 2564155 w 2564155"/>
                      <a:gd name="connsiteY1" fmla="*/ 438383 h 894020"/>
                      <a:gd name="connsiteX0" fmla="*/ 0 w 2564155"/>
                      <a:gd name="connsiteY0" fmla="*/ 1096789 h 1096788"/>
                      <a:gd name="connsiteX1" fmla="*/ 2564155 w 2564155"/>
                      <a:gd name="connsiteY1" fmla="*/ 641151 h 1096788"/>
                      <a:gd name="connsiteX0" fmla="*/ 0 w 2675204"/>
                      <a:gd name="connsiteY0" fmla="*/ 1061105 h 1061104"/>
                      <a:gd name="connsiteX1" fmla="*/ 2675204 w 2675204"/>
                      <a:gd name="connsiteY1" fmla="*/ 679498 h 1061104"/>
                      <a:gd name="connsiteX0" fmla="*/ 0 w 2675204"/>
                      <a:gd name="connsiteY0" fmla="*/ 952828 h 952827"/>
                      <a:gd name="connsiteX1" fmla="*/ 2675204 w 2675204"/>
                      <a:gd name="connsiteY1" fmla="*/ 571221 h 952827"/>
                      <a:gd name="connsiteX0" fmla="*/ 0 w 2675204"/>
                      <a:gd name="connsiteY0" fmla="*/ 825627 h 825626"/>
                      <a:gd name="connsiteX1" fmla="*/ 2675204 w 2675204"/>
                      <a:gd name="connsiteY1" fmla="*/ 444020 h 825626"/>
                      <a:gd name="connsiteX0" fmla="*/ 0 w 3230446"/>
                      <a:gd name="connsiteY0" fmla="*/ 624273 h 797908"/>
                      <a:gd name="connsiteX1" fmla="*/ 3230446 w 3230446"/>
                      <a:gd name="connsiteY1" fmla="*/ 797908 h 797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30446" h="797908">
                        <a:moveTo>
                          <a:pt x="0" y="624273"/>
                        </a:moveTo>
                        <a:cubicBezTo>
                          <a:pt x="1998875" y="-694485"/>
                          <a:pt x="2911791" y="428845"/>
                          <a:pt x="3230446" y="797908"/>
                        </a:cubicBezTo>
                      </a:path>
                    </a:pathLst>
                  </a:custGeom>
                  <a:noFill/>
                  <a:ln w="38100">
                    <a:solidFill>
                      <a:srgbClr val="C00000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dirty="0"/>
                  </a:p>
                </p:txBody>
              </p:sp>
              <p:sp>
                <p:nvSpPr>
                  <p:cNvPr id="33" name="Овал 32"/>
                  <p:cNvSpPr/>
                  <p:nvPr/>
                </p:nvSpPr>
                <p:spPr>
                  <a:xfrm>
                    <a:off x="6003673" y="3030662"/>
                    <a:ext cx="96820" cy="96871"/>
                  </a:xfrm>
                  <a:prstGeom prst="ellipse">
                    <a:avLst/>
                  </a:prstGeom>
                  <a:solidFill>
                    <a:srgbClr val="C00000"/>
                  </a:solidFill>
                  <a:ln w="9525">
                    <a:solidFill>
                      <a:srgbClr val="0F5EA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34" name="Овал 33"/>
                  <p:cNvSpPr/>
                  <p:nvPr/>
                </p:nvSpPr>
                <p:spPr>
                  <a:xfrm>
                    <a:off x="4573604" y="2967140"/>
                    <a:ext cx="96819" cy="9687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0F5EA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18" name="Дуга 17"/>
                <p:cNvSpPr/>
                <p:nvPr/>
              </p:nvSpPr>
              <p:spPr bwMode="auto">
                <a:xfrm>
                  <a:off x="5044047" y="2772699"/>
                  <a:ext cx="3115741" cy="3194532"/>
                </a:xfrm>
                <a:prstGeom prst="arc">
                  <a:avLst>
                    <a:gd name="adj1" fmla="val 7296772"/>
                    <a:gd name="adj2" fmla="val 8933728"/>
                  </a:avLst>
                </a:prstGeom>
                <a:ln w="38100"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  <p:sp>
              <p:nvSpPr>
                <p:cNvPr id="19" name="Овал 18"/>
                <p:cNvSpPr/>
                <p:nvPr/>
              </p:nvSpPr>
              <p:spPr bwMode="auto">
                <a:xfrm>
                  <a:off x="5226580" y="5151133"/>
                  <a:ext cx="96821" cy="96852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rgbClr val="0F5E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0" name="Овал 19"/>
                <p:cNvSpPr/>
                <p:nvPr/>
              </p:nvSpPr>
              <p:spPr bwMode="auto">
                <a:xfrm>
                  <a:off x="5723384" y="5678262"/>
                  <a:ext cx="96822" cy="96852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rgbClr val="0F5E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1" name="Равнобедренный треугольник 20"/>
                <p:cNvSpPr/>
                <p:nvPr/>
              </p:nvSpPr>
              <p:spPr>
                <a:xfrm rot="2330428">
                  <a:off x="5402762" y="2096322"/>
                  <a:ext cx="107932" cy="92089"/>
                </a:xfrm>
                <a:prstGeom prst="triangle">
                  <a:avLst/>
                </a:prstGeom>
                <a:solidFill>
                  <a:srgbClr val="0F5E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2" name="Овал 21"/>
                <p:cNvSpPr/>
                <p:nvPr/>
              </p:nvSpPr>
              <p:spPr>
                <a:xfrm>
                  <a:off x="7409026" y="1616824"/>
                  <a:ext cx="96822" cy="96852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rgbClr val="0F5E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pic>
              <p:nvPicPr>
                <p:cNvPr id="23" name="Picture 84" descr="F:\Новая папка\RG render\SC+US+SBB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10031583">
                  <a:off x="7435849" y="4849477"/>
                  <a:ext cx="954088" cy="6746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85" descr="F:\Новая папка\RG render\SC+US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-7237673">
                  <a:off x="5741865" y="5521222"/>
                  <a:ext cx="1136650" cy="803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" name="TextBox 66"/>
                <p:cNvSpPr txBox="1">
                  <a:spLocks noChangeArrowheads="1"/>
                </p:cNvSpPr>
                <p:nvPr/>
              </p:nvSpPr>
              <p:spPr bwMode="auto">
                <a:xfrm>
                  <a:off x="7505699" y="1407778"/>
                  <a:ext cx="431800" cy="306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400" b="1">
                      <a:solidFill>
                        <a:srgbClr val="0F5EA7"/>
                      </a:solidFill>
                    </a:rPr>
                    <a:t>L2</a:t>
                  </a:r>
                  <a:endParaRPr lang="ru-RU" sz="1400" b="1">
                    <a:solidFill>
                      <a:srgbClr val="0F5EA7"/>
                    </a:solidFill>
                  </a:endParaRPr>
                </a:p>
              </p:txBody>
            </p:sp>
            <p:pic>
              <p:nvPicPr>
                <p:cNvPr id="26" name="Picture 86" descr="F:\Новая папка\RG render\SC2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 rot="2238872">
                  <a:off x="5085554" y="1337382"/>
                  <a:ext cx="1371600" cy="9699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Овал 26"/>
                <p:cNvSpPr/>
                <p:nvPr/>
              </p:nvSpPr>
              <p:spPr bwMode="auto">
                <a:xfrm>
                  <a:off x="6866192" y="5884668"/>
                  <a:ext cx="96822" cy="98440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rgbClr val="0F5E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8" name="Овал 27"/>
                <p:cNvSpPr/>
                <p:nvPr/>
              </p:nvSpPr>
              <p:spPr bwMode="auto">
                <a:xfrm>
                  <a:off x="7548703" y="5563945"/>
                  <a:ext cx="96822" cy="96852"/>
                </a:xfrm>
                <a:prstGeom prst="ellipse">
                  <a:avLst/>
                </a:prstGeom>
                <a:solidFill>
                  <a:srgbClr val="C00000"/>
                </a:solidFill>
                <a:ln w="9525">
                  <a:solidFill>
                    <a:srgbClr val="0F5EA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sp>
            <p:nvSpPr>
              <p:cNvPr id="12" name="Дуга 11"/>
              <p:cNvSpPr/>
              <p:nvPr/>
            </p:nvSpPr>
            <p:spPr bwMode="auto">
              <a:xfrm rot="17277043">
                <a:off x="5091751" y="2808348"/>
                <a:ext cx="3115145" cy="3196690"/>
              </a:xfrm>
              <a:prstGeom prst="arc">
                <a:avLst>
                  <a:gd name="adj1" fmla="val 7296772"/>
                  <a:gd name="adj2" fmla="val 8933728"/>
                </a:avLst>
              </a:prstGeom>
              <a:ln w="381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</p:grpSp>
      <p:sp>
        <p:nvSpPr>
          <p:cNvPr id="56" name="Выноска 1 (без границы) 55"/>
          <p:cNvSpPr/>
          <p:nvPr/>
        </p:nvSpPr>
        <p:spPr bwMode="auto">
          <a:xfrm>
            <a:off x="7236000" y="1836000"/>
            <a:ext cx="1008000" cy="216000"/>
          </a:xfrm>
          <a:prstGeom prst="callout1">
            <a:avLst>
              <a:gd name="adj1" fmla="val 114580"/>
              <a:gd name="adj2" fmla="val 20950"/>
              <a:gd name="adj3" fmla="val 299380"/>
              <a:gd name="adj4" fmla="val -6483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Parking orbit</a:t>
            </a:r>
            <a:endParaRPr kumimoji="1" lang="ru-RU" sz="10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</a:endParaRPr>
          </a:p>
        </p:txBody>
      </p:sp>
      <p:sp>
        <p:nvSpPr>
          <p:cNvPr id="57" name="Выноска 1 (без границы) 56"/>
          <p:cNvSpPr/>
          <p:nvPr/>
        </p:nvSpPr>
        <p:spPr bwMode="auto">
          <a:xfrm>
            <a:off x="8613673" y="6183959"/>
            <a:ext cx="1116000" cy="252000"/>
          </a:xfrm>
          <a:prstGeom prst="callout1">
            <a:avLst>
              <a:gd name="adj1" fmla="val 45981"/>
              <a:gd name="adj2" fmla="val 2563"/>
              <a:gd name="adj3" fmla="val -121246"/>
              <a:gd name="adj4" fmla="val -32252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0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Fregat</a:t>
            </a:r>
            <a:r>
              <a:rPr kumimoji="1" lang="en-US" sz="1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 1</a:t>
            </a:r>
            <a:r>
              <a:rPr kumimoji="1" lang="en-US" sz="1000" b="1" i="0" u="none" strike="noStrike" cap="none" normalizeH="0" baseline="3000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st</a:t>
            </a:r>
            <a:r>
              <a:rPr kumimoji="1" lang="en-US" sz="1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 burn</a:t>
            </a:r>
            <a:endParaRPr kumimoji="1" lang="ru-RU" sz="10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</a:endParaRPr>
          </a:p>
        </p:txBody>
      </p:sp>
      <p:sp>
        <p:nvSpPr>
          <p:cNvPr id="58" name="Выноска 1 (без границы) 57"/>
          <p:cNvSpPr/>
          <p:nvPr/>
        </p:nvSpPr>
        <p:spPr bwMode="auto">
          <a:xfrm>
            <a:off x="5112000" y="6227178"/>
            <a:ext cx="1224000" cy="252000"/>
          </a:xfrm>
          <a:prstGeom prst="callout1">
            <a:avLst>
              <a:gd name="adj1" fmla="val -8177"/>
              <a:gd name="adj2" fmla="val 46660"/>
              <a:gd name="adj3" fmla="val -191652"/>
              <a:gd name="adj4" fmla="val 82485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0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Fregat</a:t>
            </a:r>
            <a:r>
              <a:rPr kumimoji="1" lang="en-US" sz="1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  2</a:t>
            </a:r>
            <a:r>
              <a:rPr kumimoji="1" lang="en-US" sz="1000" b="1" i="0" u="none" strike="noStrike" cap="none" normalizeH="0" baseline="3000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nd</a:t>
            </a:r>
            <a:r>
              <a:rPr kumimoji="1" lang="en-US" sz="1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  burn</a:t>
            </a:r>
            <a:endParaRPr kumimoji="1" lang="ru-RU" sz="10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</a:endParaRPr>
          </a:p>
        </p:txBody>
      </p:sp>
      <p:sp>
        <p:nvSpPr>
          <p:cNvPr id="59" name="Выноска 1 (без границы) 58"/>
          <p:cNvSpPr/>
          <p:nvPr/>
        </p:nvSpPr>
        <p:spPr bwMode="auto">
          <a:xfrm>
            <a:off x="8653647" y="2128943"/>
            <a:ext cx="1008000" cy="720000"/>
          </a:xfrm>
          <a:prstGeom prst="callout1">
            <a:avLst>
              <a:gd name="adj1" fmla="val 84252"/>
              <a:gd name="adj2" fmla="val 1995"/>
              <a:gd name="adj3" fmla="val 167957"/>
              <a:gd name="adj4" fmla="val -38978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Injection into parking orbit with </a:t>
            </a:r>
            <a:r>
              <a:rPr kumimoji="1" lang="en-US" sz="1000" b="1" i="0" u="none" strike="noStrike" cap="none" normalizeH="0" baseline="0" dirty="0" err="1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Zenit</a:t>
            </a:r>
            <a:r>
              <a:rPr kumimoji="1" lang="en-US" sz="1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 LV</a:t>
            </a:r>
            <a:endParaRPr kumimoji="1" lang="ru-RU" sz="10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/>
          <p:cNvPicPr>
            <a:picLocks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1980000"/>
            <a:ext cx="8532000" cy="3924000"/>
          </a:xfrm>
          <a:prstGeom prst="rect">
            <a:avLst/>
          </a:prstGeom>
        </p:spPr>
      </p:pic>
      <p:pic>
        <p:nvPicPr>
          <p:cNvPr id="8" name="Рисунок 7" descr="SRG-expmap_gal_Sun-Earth_4years_SqRoot.png"/>
          <p:cNvPicPr>
            <a:picLocks/>
          </p:cNvPicPr>
          <p:nvPr/>
        </p:nvPicPr>
        <p:blipFill>
          <a:blip r:embed="rId4" cstate="print"/>
          <a:srcRect l="15502" t="9350" b="9843"/>
          <a:stretch>
            <a:fillRect/>
          </a:stretch>
        </p:blipFill>
        <p:spPr>
          <a:xfrm>
            <a:off x="864000" y="1980000"/>
            <a:ext cx="8424000" cy="3924000"/>
          </a:xfrm>
          <a:prstGeom prst="rect">
            <a:avLst/>
          </a:prstGeom>
        </p:spPr>
      </p:pic>
      <p:sp>
        <p:nvSpPr>
          <p:cNvPr id="2" name="Номер слайда 5"/>
          <p:cNvSpPr txBox="1"/>
          <p:nvPr/>
        </p:nvSpPr>
        <p:spPr>
          <a:xfrm>
            <a:off x="7842251" y="6400800"/>
            <a:ext cx="2063745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2070" tIns="46040" rIns="92070" bIns="46040" anchor="ctr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5AFFEF5-5731-44B8-A61C-2F8886D8819B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14841" y="1050126"/>
            <a:ext cx="6840000" cy="576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50:50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31</a:t>
            </a:fld>
            <a:endParaRPr lang="ru-RU" smtClean="0"/>
          </a:p>
        </p:txBody>
      </p:sp>
      <p:pic>
        <p:nvPicPr>
          <p:cNvPr id="4" name="Рисунок 3" descr="IMG_09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000" y="1260000"/>
            <a:ext cx="3780000" cy="5040000"/>
          </a:xfrm>
          <a:prstGeom prst="rect">
            <a:avLst/>
          </a:prstGeom>
        </p:spPr>
      </p:pic>
      <p:pic>
        <p:nvPicPr>
          <p:cNvPr id="5" name="Рисунок 4" descr="IMG_09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0000" y="1800000"/>
            <a:ext cx="5280000" cy="396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8" name="Picture 4" descr="А1310-Л5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000" y="900000"/>
            <a:ext cx="2441575" cy="57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Номер слайда 4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12D235E7-F8B2-40BE-A664-1CD4FA971780}" type="slidenum">
              <a:rPr lang="ru-RU" sz="1400">
                <a:latin typeface="Times New Roman" pitchFamily="18" charset="0"/>
              </a:rPr>
              <a:pPr algn="r" eaLnBrk="0" hangingPunct="0"/>
              <a:t>32</a:t>
            </a:fld>
            <a:endParaRPr lang="ru-RU" sz="1400"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052000" y="900000"/>
            <a:ext cx="219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>
                <a:solidFill>
                  <a:srgbClr val="A50021"/>
                </a:solidFill>
              </a:rPr>
              <a:t>ART-XC </a:t>
            </a:r>
            <a:endParaRPr lang="ru-RU" sz="2800" b="1" dirty="0">
              <a:solidFill>
                <a:srgbClr val="A50021"/>
              </a:solidFill>
            </a:endParaRPr>
          </a:p>
        </p:txBody>
      </p:sp>
      <p:sp>
        <p:nvSpPr>
          <p:cNvPr id="30724" name="Line 17"/>
          <p:cNvSpPr>
            <a:spLocks noChangeShapeType="1"/>
          </p:cNvSpPr>
          <p:nvPr/>
        </p:nvSpPr>
        <p:spPr bwMode="auto">
          <a:xfrm flipV="1">
            <a:off x="250825" y="827088"/>
            <a:ext cx="9464675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</p:spPr>
        <p:txBody>
          <a:bodyPr lIns="109606" tIns="54804" rIns="109606" bIns="54804" anchor="ctr"/>
          <a:lstStyle/>
          <a:p>
            <a:endParaRPr lang="ru-RU"/>
          </a:p>
        </p:txBody>
      </p:sp>
      <p:pic>
        <p:nvPicPr>
          <p:cNvPr id="30725" name="Picture 37" descr="logo-mpe-mpg-green-inv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2513" y="21590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3" descr="logo_uhh_neu"/>
          <p:cNvPicPr>
            <a:picLocks noChangeAspect="1" noChangeArrowheads="1"/>
          </p:cNvPicPr>
          <p:nvPr/>
        </p:nvPicPr>
        <p:blipFill>
          <a:blip r:embed="rId4" cstate="print"/>
          <a:srcRect l="4820" t="11453" r="77133" b="13362"/>
          <a:stretch>
            <a:fillRect/>
          </a:stretch>
        </p:blipFill>
        <p:spPr bwMode="auto">
          <a:xfrm>
            <a:off x="8096250" y="215900"/>
            <a:ext cx="511175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1575" y="215900"/>
            <a:ext cx="5254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5" descr="aiplogo_tra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9163" y="215900"/>
            <a:ext cx="1936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16" descr="aitlogo_x"/>
          <p:cNvPicPr>
            <a:picLocks noChangeAspect="1" noChangeArrowheads="1"/>
          </p:cNvPicPr>
          <p:nvPr/>
        </p:nvPicPr>
        <p:blipFill>
          <a:blip r:embed="rId7" cstate="print">
            <a:lum bright="-4000" contrast="24000"/>
          </a:blip>
          <a:srcRect/>
          <a:stretch>
            <a:fillRect/>
          </a:stretch>
        </p:blipFill>
        <p:spPr bwMode="auto">
          <a:xfrm>
            <a:off x="6621463" y="215900"/>
            <a:ext cx="554037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17" descr="header_astrophysik-en"/>
          <p:cNvPicPr>
            <a:picLocks noChangeAspect="1" noChangeArrowheads="1"/>
          </p:cNvPicPr>
          <p:nvPr/>
        </p:nvPicPr>
        <p:blipFill>
          <a:blip r:embed="rId8" cstate="print"/>
          <a:srcRect l="58147" t="21233" r="3635" b="12740"/>
          <a:stretch>
            <a:fillRect/>
          </a:stretch>
        </p:blipFill>
        <p:spPr bwMode="auto">
          <a:xfrm>
            <a:off x="5505450" y="217488"/>
            <a:ext cx="1042988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Picture 18" descr="dlr_logo"/>
          <p:cNvPicPr>
            <a:picLocks noChangeAspect="1" noChangeArrowheads="1"/>
          </p:cNvPicPr>
          <p:nvPr/>
        </p:nvPicPr>
        <p:blipFill>
          <a:blip r:embed="rId9" cstate="print"/>
          <a:srcRect t="13998" b="13998"/>
          <a:stretch>
            <a:fillRect/>
          </a:stretch>
        </p:blipFill>
        <p:spPr bwMode="auto">
          <a:xfrm>
            <a:off x="9248775" y="215900"/>
            <a:ext cx="5508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000" y="990600"/>
            <a:ext cx="1541463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9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96000" y="4035425"/>
            <a:ext cx="2947987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0" name="Rectangle 7"/>
          <p:cNvSpPr>
            <a:spLocks noChangeArrowheads="1"/>
          </p:cNvSpPr>
          <p:nvPr/>
        </p:nvSpPr>
        <p:spPr bwMode="auto">
          <a:xfrm>
            <a:off x="1476000" y="1516063"/>
            <a:ext cx="635781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marL="939800" lvl="1" indent="-457200" defTabSz="292100" eaLnBrk="0" hangingPunct="0">
              <a:lnSpc>
                <a:spcPct val="130000"/>
              </a:lnSpc>
              <a:spcBef>
                <a:spcPct val="20000"/>
              </a:spcBef>
              <a:buClr>
                <a:srgbClr val="A50021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3366"/>
                </a:solidFill>
              </a:rPr>
              <a:t>Энергетический диапазон</a:t>
            </a:r>
            <a:r>
              <a:rPr lang="en-US" sz="2000" b="1" dirty="0">
                <a:solidFill>
                  <a:srgbClr val="003366"/>
                </a:solidFill>
              </a:rPr>
              <a:t>	</a:t>
            </a:r>
            <a:r>
              <a:rPr lang="en-US" sz="2000" b="1" dirty="0" smtClean="0">
                <a:solidFill>
                  <a:srgbClr val="003366"/>
                </a:solidFill>
              </a:rPr>
              <a:t>5  – </a:t>
            </a:r>
            <a:r>
              <a:rPr lang="en-US" sz="2000" b="1" dirty="0">
                <a:solidFill>
                  <a:srgbClr val="003366"/>
                </a:solidFill>
              </a:rPr>
              <a:t>30 </a:t>
            </a:r>
            <a:r>
              <a:rPr lang="ru-RU" sz="2000" b="1" dirty="0" smtClean="0">
                <a:solidFill>
                  <a:srgbClr val="003366"/>
                </a:solidFill>
              </a:rPr>
              <a:t>кэВ</a:t>
            </a:r>
            <a:endParaRPr lang="en-US" sz="2000" b="1" dirty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lnSpc>
                <a:spcPct val="130000"/>
              </a:lnSpc>
              <a:spcBef>
                <a:spcPct val="20000"/>
              </a:spcBef>
              <a:buClr>
                <a:srgbClr val="A50021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3366"/>
                </a:solidFill>
              </a:rPr>
              <a:t>Поле зрения </a:t>
            </a:r>
            <a:r>
              <a:rPr lang="en-US" sz="2000" b="1" dirty="0">
                <a:solidFill>
                  <a:srgbClr val="003366"/>
                </a:solidFill>
              </a:rPr>
              <a:t>			</a:t>
            </a:r>
            <a:r>
              <a:rPr lang="ru-RU" sz="2000" b="1" dirty="0" smtClean="0">
                <a:solidFill>
                  <a:srgbClr val="003366"/>
                </a:solidFill>
              </a:rPr>
              <a:t>		</a:t>
            </a:r>
            <a:r>
              <a:rPr lang="en-US" sz="2000" b="1" dirty="0">
                <a:solidFill>
                  <a:srgbClr val="003366"/>
                </a:solidFill>
              </a:rPr>
              <a:t>		</a:t>
            </a:r>
            <a:r>
              <a:rPr lang="en-US" sz="2000" b="1" dirty="0">
                <a:solidFill>
                  <a:srgbClr val="003366"/>
                </a:solidFill>
                <a:sym typeface="Symbol" pitchFamily="18" charset="2"/>
              </a:rPr>
              <a:t></a:t>
            </a:r>
            <a:r>
              <a:rPr lang="en-US" sz="2000" b="1" dirty="0" smtClean="0">
                <a:solidFill>
                  <a:srgbClr val="003366"/>
                </a:solidFill>
              </a:rPr>
              <a:t>34</a:t>
            </a:r>
            <a:r>
              <a:rPr lang="en-US" sz="2000" b="1" dirty="0" smtClean="0">
                <a:solidFill>
                  <a:srgbClr val="003366"/>
                </a:solidFill>
                <a:sym typeface="Symbol" pitchFamily="18" charset="2"/>
              </a:rPr>
              <a:t></a:t>
            </a:r>
            <a:endParaRPr lang="en-US" sz="2000" b="1" dirty="0">
              <a:solidFill>
                <a:srgbClr val="003366"/>
              </a:solidFill>
              <a:sym typeface="Symbol" pitchFamily="18" charset="2"/>
            </a:endParaRPr>
          </a:p>
          <a:p>
            <a:pPr marL="939800" lvl="1" indent="-457200" defTabSz="292100" eaLnBrk="0" hangingPunct="0">
              <a:lnSpc>
                <a:spcPct val="130000"/>
              </a:lnSpc>
              <a:spcBef>
                <a:spcPct val="20000"/>
              </a:spcBef>
              <a:buClr>
                <a:srgbClr val="A50021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3366"/>
                </a:solidFill>
              </a:rPr>
              <a:t>Угловое разрешение </a:t>
            </a:r>
            <a:r>
              <a:rPr lang="en-US" sz="2000" b="1" dirty="0">
                <a:solidFill>
                  <a:srgbClr val="003366"/>
                </a:solidFill>
              </a:rPr>
              <a:t>	</a:t>
            </a:r>
            <a:r>
              <a:rPr lang="ru-RU" sz="2000" b="1" dirty="0" smtClean="0">
                <a:solidFill>
                  <a:srgbClr val="003366"/>
                </a:solidFill>
              </a:rPr>
              <a:t>		</a:t>
            </a:r>
            <a:r>
              <a:rPr lang="en-US" sz="2000" b="1" dirty="0" smtClean="0">
                <a:solidFill>
                  <a:srgbClr val="003366"/>
                </a:solidFill>
                <a:sym typeface="Symbol" pitchFamily="18" charset="2"/>
              </a:rPr>
              <a:t></a:t>
            </a:r>
            <a:r>
              <a:rPr lang="en-US" sz="2000" b="1" dirty="0">
                <a:solidFill>
                  <a:srgbClr val="003366"/>
                </a:solidFill>
              </a:rPr>
              <a:t>1</a:t>
            </a:r>
            <a:r>
              <a:rPr lang="en-US" sz="2000" b="1" dirty="0" smtClean="0">
                <a:solidFill>
                  <a:srgbClr val="003366"/>
                </a:solidFill>
                <a:sym typeface="Symbol" pitchFamily="18" charset="2"/>
              </a:rPr>
              <a:t> </a:t>
            </a:r>
            <a:endParaRPr lang="en-US" sz="2000" b="1" dirty="0">
              <a:solidFill>
                <a:srgbClr val="003366"/>
              </a:solidFill>
              <a:sym typeface="Symbol" pitchFamily="18" charset="2"/>
            </a:endParaRPr>
          </a:p>
          <a:p>
            <a:pPr marL="939800" lvl="1" indent="-457200" defTabSz="292100" eaLnBrk="0" hangingPunct="0">
              <a:lnSpc>
                <a:spcPct val="130000"/>
              </a:lnSpc>
              <a:spcBef>
                <a:spcPct val="20000"/>
              </a:spcBef>
              <a:buClr>
                <a:srgbClr val="A50021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3366"/>
                </a:solidFill>
                <a:cs typeface="Arial" charset="0"/>
                <a:sym typeface="Symbol" pitchFamily="18" charset="2"/>
              </a:rPr>
              <a:t>Масса			</a:t>
            </a:r>
            <a:r>
              <a:rPr lang="en-US" sz="2000" b="1" dirty="0">
                <a:solidFill>
                  <a:srgbClr val="003366"/>
                </a:solidFill>
                <a:cs typeface="Arial" charset="0"/>
                <a:sym typeface="Symbol" pitchFamily="18" charset="2"/>
              </a:rPr>
              <a:t>					</a:t>
            </a:r>
            <a:r>
              <a:rPr lang="ru-RU" sz="2000" b="1" dirty="0" smtClean="0">
                <a:solidFill>
                  <a:srgbClr val="003366"/>
                </a:solidFill>
                <a:cs typeface="Arial" charset="0"/>
                <a:sym typeface="Symbol" pitchFamily="18" charset="2"/>
              </a:rPr>
              <a:t>		</a:t>
            </a:r>
            <a:r>
              <a:rPr lang="en-US" sz="2000" b="1" dirty="0" smtClean="0">
                <a:solidFill>
                  <a:srgbClr val="003366"/>
                </a:solidFill>
                <a:cs typeface="Arial" charset="0"/>
                <a:sym typeface="Symbol" pitchFamily="18" charset="2"/>
              </a:rPr>
              <a:t>350</a:t>
            </a:r>
            <a:r>
              <a:rPr lang="ru-RU" sz="2000" b="1" dirty="0" smtClean="0">
                <a:solidFill>
                  <a:srgbClr val="003366"/>
                </a:solidFill>
                <a:cs typeface="Arial" charset="0"/>
                <a:sym typeface="Symbol" pitchFamily="18" charset="2"/>
              </a:rPr>
              <a:t> кг</a:t>
            </a:r>
            <a:endParaRPr lang="ru-RU" sz="2000" b="1" dirty="0">
              <a:solidFill>
                <a:srgbClr val="003366"/>
              </a:solidFill>
              <a:cs typeface="Arial" charset="0"/>
              <a:sym typeface="Symbol" pitchFamily="18" charset="2"/>
            </a:endParaRPr>
          </a:p>
          <a:p>
            <a:pPr marL="939800" lvl="1" indent="-457200" defTabSz="292100" eaLnBrk="0" hangingPunct="0">
              <a:lnSpc>
                <a:spcPct val="130000"/>
              </a:lnSpc>
              <a:spcBef>
                <a:spcPct val="20000"/>
              </a:spcBef>
              <a:buClr>
                <a:srgbClr val="A50021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3366"/>
                </a:solidFill>
                <a:cs typeface="Arial" charset="0"/>
                <a:sym typeface="Symbol" pitchFamily="18" charset="2"/>
              </a:rPr>
              <a:t>Потребление			</a:t>
            </a:r>
            <a:r>
              <a:rPr lang="ru-RU" sz="2000" b="1" dirty="0">
                <a:solidFill>
                  <a:srgbClr val="003366"/>
                </a:solidFill>
                <a:cs typeface="Arial" charset="0"/>
                <a:sym typeface="Symbol" pitchFamily="18" charset="2"/>
              </a:rPr>
              <a:t>		</a:t>
            </a:r>
            <a:r>
              <a:rPr lang="ru-RU" sz="2000" b="1" dirty="0" smtClean="0">
                <a:solidFill>
                  <a:srgbClr val="003366"/>
                </a:solidFill>
                <a:cs typeface="Arial" charset="0"/>
                <a:sym typeface="Symbol" pitchFamily="18" charset="2"/>
              </a:rPr>
              <a:t>		</a:t>
            </a:r>
            <a:r>
              <a:rPr lang="en-US" sz="2000" b="1" dirty="0" smtClean="0">
                <a:solidFill>
                  <a:srgbClr val="003366"/>
                </a:solidFill>
                <a:cs typeface="Arial" charset="0"/>
                <a:sym typeface="Symbol" pitchFamily="18" charset="2"/>
              </a:rPr>
              <a:t>300</a:t>
            </a:r>
            <a:r>
              <a:rPr lang="ru-RU" sz="2000" b="1" dirty="0" smtClean="0">
                <a:solidFill>
                  <a:srgbClr val="003366"/>
                </a:solidFill>
                <a:cs typeface="Arial" charset="0"/>
                <a:sym typeface="Symbol" pitchFamily="18" charset="2"/>
              </a:rPr>
              <a:t> Ватт</a:t>
            </a:r>
            <a:endParaRPr lang="ru-RU" sz="2000" b="1" dirty="0">
              <a:solidFill>
                <a:srgbClr val="003366"/>
              </a:solidFill>
              <a:cs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40000" y="900000"/>
            <a:ext cx="8280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A50021"/>
                </a:solidFill>
              </a:rPr>
              <a:t>Результаты наземной калибровки</a:t>
            </a:r>
            <a:endParaRPr lang="ru-RU" sz="2800" b="1" dirty="0">
              <a:solidFill>
                <a:srgbClr val="A50021"/>
              </a:solidFill>
            </a:endParaRPr>
          </a:p>
        </p:txBody>
      </p:sp>
      <p:pic>
        <p:nvPicPr>
          <p:cNvPr id="5" name="Picture 4" descr="ARTXC_RedTex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000" y="900000"/>
            <a:ext cx="1080000" cy="108000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6603" y="2224585"/>
          <a:ext cx="9223611" cy="1790243"/>
        </p:xfrm>
        <a:graphic>
          <a:graphicData uri="http://schemas.openxmlformats.org/drawingml/2006/table">
            <a:tbl>
              <a:tblPr/>
              <a:tblGrid>
                <a:gridCol w="4105307"/>
                <a:gridCol w="1279576"/>
                <a:gridCol w="1279576"/>
                <a:gridCol w="1279576"/>
                <a:gridCol w="1279576"/>
              </a:tblGrid>
              <a:tr h="4313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Module #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3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HPD,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43,0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3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W90,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107,6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114,2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249,1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135,4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0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 axis Eff. Area, cm</a:t>
                      </a:r>
                      <a:r>
                        <a:rPr lang="en-US" sz="2400" b="1" i="0" u="none" strike="noStrike" baseline="30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at 8 keV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66,0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70681" y="4462818"/>
          <a:ext cx="9225887" cy="1790243"/>
        </p:xfrm>
        <a:graphic>
          <a:graphicData uri="http://schemas.openxmlformats.org/drawingml/2006/table">
            <a:tbl>
              <a:tblPr/>
              <a:tblGrid>
                <a:gridCol w="4106319"/>
                <a:gridCol w="1279892"/>
                <a:gridCol w="1279892"/>
                <a:gridCol w="1279892"/>
                <a:gridCol w="1279892"/>
              </a:tblGrid>
              <a:tr h="4313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Module #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8080"/>
                          </a:solidFill>
                          <a:latin typeface="Calibri"/>
                        </a:rPr>
                        <a:t>5-SM</a:t>
                      </a:r>
                      <a:endParaRPr lang="ru-RU" sz="2400" b="1" i="0" u="none" strike="noStrike" dirty="0">
                        <a:solidFill>
                          <a:srgbClr val="00808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3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HPD,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8080"/>
                          </a:solidFill>
                          <a:latin typeface="Calibri"/>
                        </a:rPr>
                        <a:t>32</a:t>
                      </a:r>
                      <a:endParaRPr lang="ru-RU" sz="2400" b="1" i="0" u="none" strike="noStrike" dirty="0">
                        <a:solidFill>
                          <a:srgbClr val="00808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3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W90,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rgbClr val="00808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0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on axis Eff. Area, cm</a:t>
                      </a:r>
                      <a:r>
                        <a:rPr lang="en-US" sz="2400" b="1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at 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7-9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keV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67,0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5,2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8080"/>
                          </a:solidFill>
                          <a:latin typeface="Calibri"/>
                        </a:rPr>
                        <a:t>6</a:t>
                      </a:r>
                      <a:r>
                        <a:rPr lang="en-US" sz="2400" b="1" i="0" u="none" strike="noStrike" dirty="0" smtClean="0">
                          <a:solidFill>
                            <a:srgbClr val="008080"/>
                          </a:solidFill>
                          <a:latin typeface="Calibri"/>
                        </a:rPr>
                        <a:t>4,0</a:t>
                      </a:r>
                      <a:endParaRPr lang="ru-RU" sz="2400" b="1" i="0" u="none" strike="noStrike" dirty="0">
                        <a:solidFill>
                          <a:srgbClr val="00808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 txBox="1"/>
          <p:nvPr/>
        </p:nvSpPr>
        <p:spPr>
          <a:xfrm>
            <a:off x="7842251" y="6400800"/>
            <a:ext cx="2063745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2070" tIns="46040" rIns="92070" bIns="46040" anchor="ctr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5AFFEF5-5731-44B8-A61C-2F8886D8819B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3" name="Прямоугольник 4"/>
          <p:cNvSpPr/>
          <p:nvPr/>
        </p:nvSpPr>
        <p:spPr>
          <a:xfrm>
            <a:off x="219071" y="955676"/>
            <a:ext cx="9429750" cy="579389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358773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Arial"/>
              <a:buChar char="−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 err="1" smtClean="0">
                <a:solidFill>
                  <a:srgbClr val="003366"/>
                </a:solidFill>
                <a:uFillTx/>
                <a:latin typeface="Arial"/>
                <a:ea typeface="MS Mincho" pitchFamily="49"/>
              </a:rPr>
              <a:t>Роскосмос</a:t>
            </a:r>
            <a:endParaRPr lang="en-US" sz="2400" b="1" i="0" u="none" strike="noStrike" kern="1200" cap="none" spc="0" baseline="0" dirty="0">
              <a:solidFill>
                <a:srgbClr val="003366"/>
              </a:solidFill>
              <a:uFillTx/>
              <a:latin typeface="Arial"/>
              <a:ea typeface="MS Mincho" pitchFamily="49"/>
            </a:endParaRPr>
          </a:p>
          <a:p>
            <a:pPr marL="0" marR="0" lvl="0" indent="358773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Arial"/>
              <a:buChar char="−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sng" strike="noStrike" kern="1200" cap="none" spc="0" baseline="0" dirty="0" smtClean="0">
                <a:solidFill>
                  <a:srgbClr val="003366"/>
                </a:solidFill>
                <a:uFillTx/>
                <a:latin typeface="Arial"/>
                <a:ea typeface="MS Mincho" pitchFamily="49"/>
              </a:rPr>
              <a:t>ИКИ РАН</a:t>
            </a:r>
            <a:endParaRPr lang="en-US" sz="2400" b="1" i="0" u="sng" strike="noStrike" kern="1200" cap="none" spc="0" baseline="0" dirty="0">
              <a:solidFill>
                <a:srgbClr val="003366"/>
              </a:solidFill>
              <a:uFillTx/>
              <a:latin typeface="Arial"/>
              <a:ea typeface="MS Mincho" pitchFamily="49"/>
            </a:endParaRPr>
          </a:p>
          <a:p>
            <a:pPr marL="0" marR="0" lvl="0" indent="358773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Arial"/>
              <a:buChar char="−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 smtClean="0">
                <a:solidFill>
                  <a:srgbClr val="003366"/>
                </a:solidFill>
                <a:uFillTx/>
                <a:latin typeface="Arial"/>
                <a:ea typeface="MS Mincho" pitchFamily="49"/>
              </a:rPr>
              <a:t>НПО</a:t>
            </a:r>
            <a:r>
              <a:rPr lang="ru-RU" sz="2400" b="1" i="0" u="none" strike="noStrike" kern="1200" cap="none" spc="0" dirty="0" smtClean="0">
                <a:solidFill>
                  <a:srgbClr val="003366"/>
                </a:solidFill>
                <a:uFillTx/>
                <a:latin typeface="Arial"/>
                <a:ea typeface="MS Mincho" pitchFamily="49"/>
              </a:rPr>
              <a:t> </a:t>
            </a:r>
            <a:r>
              <a:rPr lang="ru-RU" sz="2400" b="1" i="0" u="none" strike="noStrike" kern="1200" cap="none" spc="0" dirty="0" err="1" smtClean="0">
                <a:solidFill>
                  <a:srgbClr val="003366"/>
                </a:solidFill>
                <a:uFillTx/>
                <a:latin typeface="Arial"/>
                <a:ea typeface="MS Mincho" pitchFamily="49"/>
              </a:rPr>
              <a:t>им.С.А.Лавочкина</a:t>
            </a:r>
            <a:endParaRPr lang="en-US" sz="2400" b="1" i="0" u="none" strike="noStrike" kern="1200" cap="none" spc="0" baseline="0" dirty="0">
              <a:solidFill>
                <a:srgbClr val="003366"/>
              </a:solidFill>
              <a:uFillTx/>
              <a:latin typeface="Arial"/>
              <a:ea typeface="MS Mincho" pitchFamily="49"/>
            </a:endParaRPr>
          </a:p>
          <a:p>
            <a:pPr marL="0" marR="0" lvl="0" indent="358773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Arial"/>
              <a:buChar char="−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 smtClean="0">
                <a:solidFill>
                  <a:srgbClr val="003366"/>
                </a:solidFill>
                <a:uFillTx/>
                <a:latin typeface="Arial"/>
                <a:ea typeface="MS Mincho" pitchFamily="49"/>
              </a:rPr>
              <a:t>РФЯЦ-ВНИИЭФ, </a:t>
            </a:r>
            <a:r>
              <a:rPr lang="ru-RU" sz="2400" b="1" i="0" u="none" strike="noStrike" kern="1200" cap="none" spc="0" baseline="0" dirty="0" err="1" smtClean="0">
                <a:solidFill>
                  <a:srgbClr val="003366"/>
                </a:solidFill>
                <a:uFillTx/>
                <a:latin typeface="Arial"/>
                <a:ea typeface="MS Mincho" pitchFamily="49"/>
              </a:rPr>
              <a:t>г.Саров</a:t>
            </a:r>
            <a:endParaRPr lang="en-US" sz="2400" b="1" i="0" u="none" strike="noStrike" kern="1200" cap="none" spc="0" baseline="0" dirty="0" smtClean="0">
              <a:solidFill>
                <a:srgbClr val="003366"/>
              </a:solidFill>
              <a:uFillTx/>
              <a:latin typeface="Arial"/>
              <a:ea typeface="MS Mincho" pitchFamily="49"/>
            </a:endParaRPr>
          </a:p>
          <a:p>
            <a:pPr marL="0" marR="0" lvl="0" indent="358773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Arial"/>
              <a:buChar char="−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 dirty="0" smtClean="0">
                <a:solidFill>
                  <a:srgbClr val="A50021"/>
                </a:solidFill>
                <a:uFillTx/>
                <a:latin typeface="Arial"/>
                <a:ea typeface="MS Mincho" pitchFamily="49"/>
              </a:rPr>
              <a:t>MSFC/NASA</a:t>
            </a:r>
          </a:p>
          <a:p>
            <a:pPr marL="0" marR="0" lvl="0" indent="358773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Arial"/>
              <a:buChar char="−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 dirty="0" smtClean="0">
                <a:solidFill>
                  <a:srgbClr val="008080"/>
                </a:solidFill>
                <a:uFillTx/>
                <a:latin typeface="Arial"/>
                <a:ea typeface="MS Mincho" pitchFamily="49"/>
              </a:rPr>
              <a:t>Max-Planck-Institute </a:t>
            </a:r>
            <a:r>
              <a:rPr lang="en-US" sz="2400" b="1" i="0" u="none" strike="noStrike" kern="1200" cap="none" spc="0" baseline="0" dirty="0">
                <a:solidFill>
                  <a:srgbClr val="008080"/>
                </a:solidFill>
                <a:uFillTx/>
                <a:latin typeface="Arial"/>
                <a:ea typeface="MS Mincho" pitchFamily="49"/>
              </a:rPr>
              <a:t>for Astrophysics, </a:t>
            </a:r>
            <a:r>
              <a:rPr lang="en-US" sz="2400" b="1" i="0" u="none" strike="noStrike" kern="1200" cap="none" spc="0" baseline="0" dirty="0" err="1">
                <a:solidFill>
                  <a:srgbClr val="008080"/>
                </a:solidFill>
                <a:uFillTx/>
                <a:latin typeface="Arial"/>
                <a:ea typeface="MS Mincho" pitchFamily="49"/>
              </a:rPr>
              <a:t>Garching</a:t>
            </a:r>
            <a:endParaRPr lang="en-US" sz="2400" b="1" i="0" u="none" strike="noStrike" kern="1200" cap="none" spc="0" baseline="0" dirty="0">
              <a:solidFill>
                <a:srgbClr val="008080"/>
              </a:solidFill>
              <a:uFillTx/>
              <a:latin typeface="Arial"/>
              <a:ea typeface="MS Mincho" pitchFamily="49"/>
            </a:endParaRPr>
          </a:p>
          <a:p>
            <a:pPr marL="0" marR="0" lvl="0" indent="358773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Arial"/>
              <a:buChar char="−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008080"/>
                </a:solidFill>
                <a:uFillTx/>
                <a:latin typeface="Arial"/>
                <a:ea typeface="MS Mincho" pitchFamily="49"/>
              </a:rPr>
              <a:t>Istitut fur Astronomie und Astrophysik, Univ. Tubingen</a:t>
            </a:r>
          </a:p>
          <a:p>
            <a:pPr marL="0" marR="0" lvl="0" indent="358773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Arial"/>
              <a:buChar char="−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008080"/>
                </a:solidFill>
                <a:uFillTx/>
                <a:latin typeface="Arial"/>
                <a:ea typeface="MS Mincho" pitchFamily="49"/>
              </a:rPr>
              <a:t>Astrophysikalishes Institut Potsdam</a:t>
            </a:r>
          </a:p>
          <a:p>
            <a:pPr marL="0" marR="0" lvl="0" indent="358773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Arial"/>
              <a:buChar char="−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008080"/>
                </a:solidFill>
                <a:uFillTx/>
                <a:latin typeface="Arial"/>
                <a:ea typeface="MS Mincho" pitchFamily="49"/>
              </a:rPr>
              <a:t>University Erlangen-Nuernberg</a:t>
            </a:r>
            <a:endParaRPr lang="en-US" sz="2400" b="1" i="0" u="none" strike="noStrike" kern="1200" cap="none" spc="0" baseline="0" dirty="0">
              <a:solidFill>
                <a:srgbClr val="008080"/>
              </a:solidFill>
              <a:uFillTx/>
              <a:latin typeface="Arial"/>
              <a:cs typeface="Times New Roman" pitchFamily="18"/>
            </a:endParaRPr>
          </a:p>
          <a:p>
            <a:pPr marL="0" marR="0" lvl="0" indent="358773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Arial"/>
              <a:buChar char="−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 dirty="0">
                <a:solidFill>
                  <a:srgbClr val="008080"/>
                </a:solidFill>
                <a:uFillTx/>
                <a:latin typeface="Arial"/>
                <a:ea typeface="MS Mincho" pitchFamily="49"/>
              </a:rPr>
              <a:t>Hamburg</a:t>
            </a:r>
            <a:r>
              <a:rPr lang="en-US" sz="2400" b="1" i="0" u="none" strike="noStrike" kern="1200" cap="none" spc="0" baseline="30000" dirty="0">
                <a:solidFill>
                  <a:srgbClr val="008080"/>
                </a:solidFill>
                <a:uFillTx/>
                <a:latin typeface="Arial"/>
                <a:ea typeface="MS Mincho" pitchFamily="49"/>
              </a:rPr>
              <a:t> </a:t>
            </a:r>
            <a:r>
              <a:rPr lang="en-US" sz="2400" b="1" i="0" u="none" strike="noStrike" kern="1200" cap="none" spc="0" baseline="0" dirty="0">
                <a:solidFill>
                  <a:srgbClr val="008080"/>
                </a:solidFill>
                <a:uFillTx/>
                <a:latin typeface="Arial"/>
                <a:ea typeface="MS Mincho" pitchFamily="49"/>
              </a:rPr>
              <a:t>University</a:t>
            </a:r>
          </a:p>
          <a:p>
            <a:pPr marL="0" marR="0" lvl="0" indent="358773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Arial"/>
              <a:buChar char="−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sng" strike="noStrike" kern="1200" cap="none" spc="0" baseline="0" dirty="0">
                <a:solidFill>
                  <a:srgbClr val="008080"/>
                </a:solidFill>
                <a:uFillTx/>
                <a:latin typeface="Arial"/>
                <a:ea typeface="MS Mincho" pitchFamily="49"/>
              </a:rPr>
              <a:t>Max-Planck-Institute for Extraterrestrial Physics, </a:t>
            </a:r>
            <a:r>
              <a:rPr lang="en-US" sz="2400" b="1" i="0" u="sng" strike="noStrike" kern="1200" cap="none" spc="0" baseline="0" dirty="0" err="1">
                <a:solidFill>
                  <a:srgbClr val="008080"/>
                </a:solidFill>
                <a:uFillTx/>
                <a:latin typeface="Arial"/>
                <a:ea typeface="MS Mincho" pitchFamily="49"/>
              </a:rPr>
              <a:t>Garching</a:t>
            </a:r>
            <a:endParaRPr lang="en-US" sz="2400" b="1" i="0" u="sng" strike="noStrike" kern="1200" cap="none" spc="0" baseline="0" dirty="0">
              <a:solidFill>
                <a:srgbClr val="008080"/>
              </a:solidFill>
              <a:uFillTx/>
              <a:latin typeface="Arial"/>
              <a:ea typeface="MS Mincho" pitchFamily="49"/>
            </a:endParaRPr>
          </a:p>
          <a:p>
            <a:pPr marL="0" marR="0" lvl="0" indent="358773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Arial"/>
              <a:buChar char="−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 dirty="0">
                <a:solidFill>
                  <a:srgbClr val="008080"/>
                </a:solidFill>
                <a:uFillTx/>
                <a:latin typeface="Arial"/>
                <a:ea typeface="MS Mincho" pitchFamily="49"/>
              </a:rPr>
              <a:t>DLR</a:t>
            </a:r>
            <a:endParaRPr lang="it-IT" sz="2400" b="1" i="0" u="none" strike="noStrike" kern="1200" cap="none" spc="0" baseline="0" dirty="0">
              <a:solidFill>
                <a:srgbClr val="008080"/>
              </a:solidFill>
              <a:uFillTx/>
              <a:latin typeface="Arial"/>
              <a:ea typeface="MS Mincho" pitchFamily="4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eROani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1701" y="723331"/>
            <a:ext cx="9947701" cy="5595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1504" y="40943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5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6849BA6F-BB9A-45FB-B294-ACA2B95B520B}" type="slidenum">
              <a:rPr lang="ru-RU" sz="1400">
                <a:latin typeface="Times New Roman" pitchFamily="18" charset="0"/>
              </a:rPr>
              <a:pPr algn="r" eaLnBrk="0" hangingPunct="0"/>
              <a:t>36</a:t>
            </a:fld>
            <a:endParaRPr lang="ru-RU" sz="1400">
              <a:latin typeface="Times New Roman" pitchFamily="18" charset="0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359999" y="898525"/>
            <a:ext cx="9288000" cy="52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algn="ctr"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GB" sz="2800" b="1" dirty="0" err="1" smtClean="0">
                <a:solidFill>
                  <a:srgbClr val="A50021"/>
                </a:solidFill>
              </a:rPr>
              <a:t>eROSITA</a:t>
            </a:r>
            <a:r>
              <a:rPr lang="ru-RU" sz="2800" b="1" dirty="0" smtClean="0">
                <a:solidFill>
                  <a:srgbClr val="A50021"/>
                </a:solidFill>
              </a:rPr>
              <a:t> – симуляции</a:t>
            </a:r>
            <a:endParaRPr lang="ru-RU" sz="2800" b="1" dirty="0">
              <a:solidFill>
                <a:srgbClr val="A50021"/>
              </a:solidFill>
            </a:endParaRPr>
          </a:p>
        </p:txBody>
      </p:sp>
      <p:sp>
        <p:nvSpPr>
          <p:cNvPr id="24582" name="Rectangle 10"/>
          <p:cNvSpPr>
            <a:spLocks noChangeArrowheads="1"/>
          </p:cNvSpPr>
          <p:nvPr/>
        </p:nvSpPr>
        <p:spPr bwMode="auto">
          <a:xfrm>
            <a:off x="0" y="1627188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88925" algn="r" eaLnBrk="0" hangingPunct="0"/>
            <a:endParaRPr lang="ru-RU"/>
          </a:p>
        </p:txBody>
      </p:sp>
      <p:sp>
        <p:nvSpPr>
          <p:cNvPr id="24584" name="Rectangle 12"/>
          <p:cNvSpPr>
            <a:spLocks noChangeArrowheads="1"/>
          </p:cNvSpPr>
          <p:nvPr/>
        </p:nvSpPr>
        <p:spPr bwMode="auto">
          <a:xfrm>
            <a:off x="0" y="1630363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88925" algn="r" eaLnBrk="0" hangingPunct="0"/>
            <a:endParaRPr lang="ru-RU"/>
          </a:p>
        </p:txBody>
      </p:sp>
      <p:pic>
        <p:nvPicPr>
          <p:cNvPr id="10" name="Picture 2" descr="C:\Users\Peter Predehl\AppData\Local\Microsoft\Windows\Temporary Internet Files\Content.Outlook\25TUS7BQ\fov_source (3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00000"/>
            <a:ext cx="3987724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1800000"/>
            <a:ext cx="5223176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72353" y="6146203"/>
            <a:ext cx="3952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-96" charset="-128"/>
              </a:defRPr>
            </a:lvl9pPr>
          </a:lstStyle>
          <a:p>
            <a:pPr algn="ctr" eaLnBrk="1" hangingPunct="1"/>
            <a:r>
              <a:rPr lang="de-DE" sz="1800" dirty="0" smtClean="0">
                <a:solidFill>
                  <a:srgbClr val="003366"/>
                </a:solidFill>
              </a:rPr>
              <a:t>PSF </a:t>
            </a:r>
            <a:r>
              <a:rPr lang="ru-RU" sz="1800" dirty="0" smtClean="0">
                <a:solidFill>
                  <a:srgbClr val="003366"/>
                </a:solidFill>
              </a:rPr>
              <a:t>в поле зрения</a:t>
            </a:r>
            <a:endParaRPr lang="de-DE" sz="1800" dirty="0">
              <a:solidFill>
                <a:srgbClr val="003366"/>
              </a:solidFill>
            </a:endParaRPr>
          </a:p>
          <a:p>
            <a:pPr algn="ctr" eaLnBrk="1" hangingPunct="1"/>
            <a:r>
              <a:rPr lang="ru-RU" sz="1800" dirty="0" smtClean="0">
                <a:solidFill>
                  <a:srgbClr val="003366"/>
                </a:solidFill>
              </a:rPr>
              <a:t>от </a:t>
            </a:r>
            <a:r>
              <a:rPr lang="de-DE" sz="1800" dirty="0" smtClean="0">
                <a:solidFill>
                  <a:srgbClr val="003366"/>
                </a:solidFill>
              </a:rPr>
              <a:t>15</a:t>
            </a:r>
            <a:r>
              <a:rPr lang="de-DE" sz="1800" dirty="0" smtClean="0">
                <a:solidFill>
                  <a:srgbClr val="003366"/>
                </a:solidFill>
                <a:sym typeface="Symbol"/>
              </a:rPr>
              <a:t></a:t>
            </a:r>
            <a:r>
              <a:rPr lang="de-DE" sz="1800" dirty="0" smtClean="0">
                <a:solidFill>
                  <a:srgbClr val="003366"/>
                </a:solidFill>
              </a:rPr>
              <a:t> </a:t>
            </a:r>
            <a:r>
              <a:rPr lang="ru-RU" sz="1800" dirty="0" smtClean="0">
                <a:solidFill>
                  <a:srgbClr val="003366"/>
                </a:solidFill>
              </a:rPr>
              <a:t>по оси до 2</a:t>
            </a:r>
            <a:r>
              <a:rPr lang="de-DE" sz="1800" dirty="0" smtClean="0">
                <a:solidFill>
                  <a:srgbClr val="003366"/>
                </a:solidFill>
                <a:sym typeface="Wingdings" charset="2"/>
              </a:rPr>
              <a:t>8</a:t>
            </a:r>
            <a:r>
              <a:rPr lang="de-DE" sz="1800" dirty="0" smtClean="0">
                <a:solidFill>
                  <a:srgbClr val="003366"/>
                </a:solidFill>
                <a:sym typeface="Symbol"/>
              </a:rPr>
              <a:t></a:t>
            </a:r>
            <a:r>
              <a:rPr lang="de-DE" sz="1800" dirty="0" smtClean="0">
                <a:solidFill>
                  <a:srgbClr val="003366"/>
                </a:solidFill>
                <a:sym typeface="Wingdings" charset="2"/>
              </a:rPr>
              <a:t> </a:t>
            </a:r>
            <a:r>
              <a:rPr lang="ru-RU" sz="1800" dirty="0" smtClean="0">
                <a:solidFill>
                  <a:srgbClr val="003366"/>
                </a:solidFill>
                <a:sym typeface="Wingdings" charset="2"/>
              </a:rPr>
              <a:t>в среднем</a:t>
            </a:r>
            <a:endParaRPr lang="de-DE" sz="1800" b="1" dirty="0">
              <a:solidFill>
                <a:srgbClr val="003366"/>
              </a:solidFill>
            </a:endParaRPr>
          </a:p>
        </p:txBody>
      </p:sp>
      <p:sp>
        <p:nvSpPr>
          <p:cNvPr id="13" name="Textfeld 8"/>
          <p:cNvSpPr txBox="1"/>
          <p:nvPr/>
        </p:nvSpPr>
        <p:spPr>
          <a:xfrm>
            <a:off x="3024000" y="5760000"/>
            <a:ext cx="1302472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1200" i="1" dirty="0" err="1" smtClean="0"/>
              <a:t>court</a:t>
            </a:r>
            <a:r>
              <a:rPr lang="de-DE" sz="1200" i="1" dirty="0" smtClean="0"/>
              <a:t>. Chr. Schmid</a:t>
            </a:r>
            <a:endParaRPr lang="de-DE" sz="1200" i="1" dirty="0"/>
          </a:p>
        </p:txBody>
      </p:sp>
      <p:sp>
        <p:nvSpPr>
          <p:cNvPr id="14" name="Textfeld 3"/>
          <p:cNvSpPr txBox="1"/>
          <p:nvPr/>
        </p:nvSpPr>
        <p:spPr>
          <a:xfrm>
            <a:off x="5904000" y="5652000"/>
            <a:ext cx="3291350" cy="646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800" dirty="0" smtClean="0">
                <a:solidFill>
                  <a:srgbClr val="003366"/>
                </a:solidFill>
              </a:rPr>
              <a:t>100.000 </a:t>
            </a:r>
            <a:r>
              <a:rPr lang="ru-RU" sz="1800" dirty="0" smtClean="0">
                <a:solidFill>
                  <a:srgbClr val="003366"/>
                </a:solidFill>
              </a:rPr>
              <a:t>скоплений галактик</a:t>
            </a:r>
            <a:endParaRPr lang="de-DE" sz="1800" dirty="0" smtClean="0">
              <a:solidFill>
                <a:srgbClr val="003366"/>
              </a:solidFill>
            </a:endParaRPr>
          </a:p>
          <a:p>
            <a:pPr algn="ctr"/>
            <a:r>
              <a:rPr lang="de-DE" sz="1800" dirty="0" smtClean="0">
                <a:solidFill>
                  <a:srgbClr val="003366"/>
                </a:solidFill>
              </a:rPr>
              <a:t>400 </a:t>
            </a:r>
            <a:r>
              <a:rPr lang="ru-RU" sz="1800" dirty="0" smtClean="0">
                <a:solidFill>
                  <a:srgbClr val="003366"/>
                </a:solidFill>
              </a:rPr>
              <a:t>с</a:t>
            </a:r>
            <a:r>
              <a:rPr lang="de-DE" sz="1800" dirty="0" smtClean="0">
                <a:solidFill>
                  <a:srgbClr val="003366"/>
                </a:solidFill>
              </a:rPr>
              <a:t> z &gt; 1</a:t>
            </a:r>
            <a:endParaRPr lang="de-DE" sz="1800" dirty="0">
              <a:solidFill>
                <a:srgbClr val="003366"/>
              </a:solidFill>
            </a:endParaRPr>
          </a:p>
        </p:txBody>
      </p:sp>
      <p:sp>
        <p:nvSpPr>
          <p:cNvPr id="19" name="Textfeld 9"/>
          <p:cNvSpPr txBox="1"/>
          <p:nvPr/>
        </p:nvSpPr>
        <p:spPr>
          <a:xfrm>
            <a:off x="8172000" y="5256000"/>
            <a:ext cx="1447512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1200" i="1" dirty="0" smtClean="0"/>
              <a:t>M. </a:t>
            </a:r>
            <a:r>
              <a:rPr lang="de-DE" sz="1200" i="1" dirty="0" err="1" smtClean="0"/>
              <a:t>Mühlegger</a:t>
            </a:r>
            <a:r>
              <a:rPr lang="de-DE" sz="1200" i="1" dirty="0" smtClean="0"/>
              <a:t>, 2010</a:t>
            </a:r>
            <a:endParaRPr lang="de-DE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01" y="3933056"/>
            <a:ext cx="4343728" cy="274800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6" t="19821" r="22771" b="25010"/>
          <a:stretch/>
        </p:blipFill>
        <p:spPr>
          <a:xfrm>
            <a:off x="428498" y="1024943"/>
            <a:ext cx="4368485" cy="565957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39" y="1028733"/>
            <a:ext cx="4340790" cy="2671256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742950" y="218728"/>
            <a:ext cx="84201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 smtClean="0"/>
              <a:t>eROSITA</a:t>
            </a:r>
            <a:r>
              <a:rPr lang="en-GB" sz="4000" dirty="0"/>
              <a:t> </a:t>
            </a:r>
            <a:r>
              <a:rPr lang="en-GB" sz="4000" dirty="0" smtClean="0"/>
              <a:t>- </a:t>
            </a:r>
            <a:r>
              <a:rPr lang="ru-RU" sz="4000" dirty="0" smtClean="0"/>
              <a:t>фото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2204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38</a:t>
            </a:fld>
            <a:endParaRPr lang="ru-RU" smtClean="0"/>
          </a:p>
        </p:txBody>
      </p:sp>
      <p:pic>
        <p:nvPicPr>
          <p:cNvPr id="7" name="Рисунок 6" descr="DSC028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000" y="900000"/>
            <a:ext cx="4455000" cy="5940000"/>
          </a:xfrm>
          <a:prstGeom prst="rect">
            <a:avLst/>
          </a:prstGeom>
        </p:spPr>
      </p:pic>
      <p:pic>
        <p:nvPicPr>
          <p:cNvPr id="8" name="Рисунок 7" descr="DSC028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00" y="900000"/>
            <a:ext cx="4455000" cy="594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ix_Galactic_CombExMap.png"/>
          <p:cNvPicPr>
            <a:picLocks/>
          </p:cNvPicPr>
          <p:nvPr/>
        </p:nvPicPr>
        <p:blipFill>
          <a:blip r:embed="rId3" cstate="print"/>
          <a:srcRect l="15133" t="10335" r="738" b="10335"/>
          <a:stretch>
            <a:fillRect/>
          </a:stretch>
        </p:blipFill>
        <p:spPr>
          <a:xfrm>
            <a:off x="720000" y="1800000"/>
            <a:ext cx="8532000" cy="3924000"/>
          </a:xfrm>
          <a:prstGeom prst="rect">
            <a:avLst/>
          </a:prstGeom>
        </p:spPr>
      </p:pic>
      <p:pic>
        <p:nvPicPr>
          <p:cNvPr id="5" name="Grafik 5"/>
          <p:cNvPicPr>
            <a:picLocks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800000"/>
            <a:ext cx="8532000" cy="3924000"/>
          </a:xfrm>
          <a:prstGeom prst="rect">
            <a:avLst/>
          </a:prstGeom>
        </p:spPr>
      </p:pic>
      <p:sp>
        <p:nvSpPr>
          <p:cNvPr id="2" name="Номер слайда 5"/>
          <p:cNvSpPr txBox="1"/>
          <p:nvPr/>
        </p:nvSpPr>
        <p:spPr>
          <a:xfrm>
            <a:off x="7842251" y="6400800"/>
            <a:ext cx="2063745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2070" tIns="46040" rIns="92070" bIns="46040" anchor="ctr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5AFFEF5-5731-44B8-A61C-2F8886D8819B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39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14841" y="1050126"/>
            <a:ext cx="6840000" cy="576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50:50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 txBox="1"/>
          <p:nvPr/>
        </p:nvSpPr>
        <p:spPr>
          <a:xfrm>
            <a:off x="7842251" y="6400800"/>
            <a:ext cx="2063745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2070" tIns="46040" rIns="92070" bIns="46040" anchor="ctr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F22C29-244B-4EB1-AA72-9E7B9C22A41A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</a:endParaRPr>
          </a:p>
        </p:txBody>
      </p:sp>
      <p:pic>
        <p:nvPicPr>
          <p:cNvPr id="8" name="Рисунок 6" descr="Эклиптическая СК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1080000"/>
            <a:ext cx="551576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/>
          <p:nvPr/>
        </p:nvSpPr>
        <p:spPr>
          <a:xfrm>
            <a:off x="180000" y="900000"/>
            <a:ext cx="5544000" cy="5760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108850" tIns="54425" rIns="108850" bIns="54425" anchor="t" anchorCtr="0" compatLnSpc="1"/>
          <a:lstStyle/>
          <a:p>
            <a:pPr marL="0" marR="0" lvl="0" indent="0" algn="l" defTabSz="292095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 smtClean="0">
                <a:solidFill>
                  <a:srgbClr val="A50021"/>
                </a:solidFill>
                <a:latin typeface="Arial"/>
              </a:rPr>
              <a:t>Параметры </a:t>
            </a:r>
            <a:r>
              <a:rPr lang="ru-RU" sz="2800" b="1" dirty="0" err="1" smtClean="0">
                <a:solidFill>
                  <a:srgbClr val="A50021"/>
                </a:solidFill>
                <a:latin typeface="Arial"/>
              </a:rPr>
              <a:t>галло-орбиты</a:t>
            </a:r>
            <a:r>
              <a:rPr lang="en-GB" sz="2800" b="1" i="0" u="none" strike="noStrike" kern="1200" cap="none" spc="0" baseline="0" dirty="0" smtClean="0">
                <a:solidFill>
                  <a:srgbClr val="A50021"/>
                </a:solidFill>
                <a:uFillTx/>
                <a:latin typeface="Arial"/>
              </a:rPr>
              <a:t>:</a:t>
            </a:r>
            <a:endParaRPr lang="ru-RU" sz="2800" b="1" i="0" u="none" strike="noStrike" kern="1200" cap="none" spc="0" baseline="0" dirty="0">
              <a:solidFill>
                <a:srgbClr val="A50021"/>
              </a:solidFill>
              <a:uFillTx/>
              <a:latin typeface="Arial"/>
            </a:endParaRPr>
          </a:p>
        </p:txBody>
      </p:sp>
      <p:pic>
        <p:nvPicPr>
          <p:cNvPr id="10" name="Рисунок 7" descr="XY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9999" y="899997"/>
            <a:ext cx="3060000" cy="289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8" descr="YZ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9999" y="3888000"/>
            <a:ext cx="3060000" cy="29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80000" y="4654198"/>
            <a:ext cx="5760000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ru-RU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Перелёт в точку </a:t>
            </a:r>
            <a:r>
              <a:rPr lang="en-US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L</a:t>
            </a:r>
            <a:r>
              <a:rPr lang="ru-RU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2	</a:t>
            </a:r>
            <a:r>
              <a:rPr lang="en-US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	   </a:t>
            </a:r>
            <a:r>
              <a:rPr lang="ru-RU" sz="2000" b="1" dirty="0" smtClean="0">
                <a:solidFill>
                  <a:srgbClr val="A50021"/>
                </a:solidFill>
                <a:latin typeface="+mn-lt"/>
                <a:cs typeface="Times New Roman" pitchFamily="18" charset="0"/>
              </a:rPr>
              <a:t>70</a:t>
            </a:r>
            <a:r>
              <a:rPr lang="en-US" sz="2000" b="1" dirty="0" smtClean="0">
                <a:solidFill>
                  <a:srgbClr val="A50021"/>
                </a:solidFill>
                <a:latin typeface="+mn-lt"/>
                <a:cs typeface="Times New Roman" pitchFamily="18" charset="0"/>
              </a:rPr>
              <a:t> – </a:t>
            </a:r>
            <a:r>
              <a:rPr lang="ru-RU" sz="2000" b="1" dirty="0" smtClean="0">
                <a:solidFill>
                  <a:srgbClr val="A50021"/>
                </a:solidFill>
                <a:latin typeface="+mn-lt"/>
                <a:cs typeface="Times New Roman" pitchFamily="18" charset="0"/>
              </a:rPr>
              <a:t>80 дней</a:t>
            </a:r>
            <a:endParaRPr lang="ru-RU" sz="2000" b="1" dirty="0">
              <a:solidFill>
                <a:srgbClr val="A50021"/>
              </a:solidFill>
              <a:latin typeface="+mn-lt"/>
              <a:cs typeface="Times New Roman" pitchFamily="18" charset="0"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3366"/>
                </a:solidFill>
                <a:latin typeface="+mn-lt"/>
                <a:cs typeface="Times New Roman" pitchFamily="18" charset="0"/>
              </a:rPr>
              <a:t>min/max X </a:t>
            </a:r>
            <a:r>
              <a:rPr lang="en-US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(</a:t>
            </a:r>
            <a:r>
              <a:rPr lang="ru-RU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  <a:sym typeface="Symbol"/>
              </a:rPr>
              <a:t></a:t>
            </a:r>
            <a:r>
              <a:rPr lang="en-US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1000 </a:t>
            </a:r>
            <a:r>
              <a:rPr lang="ru-RU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км</a:t>
            </a:r>
            <a:r>
              <a:rPr lang="en-US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)</a:t>
            </a:r>
            <a:r>
              <a:rPr lang="ru-RU" sz="2000" b="1" dirty="0">
                <a:solidFill>
                  <a:srgbClr val="003366"/>
                </a:solidFill>
                <a:latin typeface="+mn-lt"/>
                <a:cs typeface="Times New Roman" pitchFamily="18" charset="0"/>
                <a:sym typeface="Symbol"/>
              </a:rPr>
              <a:t>:   </a:t>
            </a:r>
            <a:r>
              <a:rPr lang="en-US" sz="2000" b="1" dirty="0">
                <a:solidFill>
                  <a:srgbClr val="003366"/>
                </a:solidFill>
                <a:latin typeface="+mn-lt"/>
                <a:cs typeface="Times New Roman" pitchFamily="18" charset="0"/>
                <a:sym typeface="Symbol"/>
              </a:rPr>
              <a:t>	</a:t>
            </a:r>
            <a:r>
              <a:rPr lang="en-US" sz="2000" b="1" dirty="0" smtClean="0">
                <a:solidFill>
                  <a:srgbClr val="A50021"/>
                </a:solidFill>
                <a:latin typeface="+mn-lt"/>
                <a:cs typeface="Times New Roman" pitchFamily="18" charset="0"/>
                <a:sym typeface="Symbol"/>
              </a:rPr>
              <a:t>1</a:t>
            </a:r>
            <a:r>
              <a:rPr lang="ru-RU" sz="2000" b="1" dirty="0" smtClean="0">
                <a:solidFill>
                  <a:srgbClr val="A50021"/>
                </a:solidFill>
                <a:latin typeface="+mn-lt"/>
                <a:cs typeface="Times New Roman" pitchFamily="18" charset="0"/>
                <a:sym typeface="Symbol"/>
              </a:rPr>
              <a:t>00</a:t>
            </a:r>
            <a:r>
              <a:rPr lang="en-US" sz="2000" b="1" dirty="0" smtClean="0">
                <a:solidFill>
                  <a:srgbClr val="A50021"/>
                </a:solidFill>
                <a:latin typeface="+mn-lt"/>
                <a:cs typeface="Times New Roman" pitchFamily="18" charset="0"/>
                <a:sym typeface="Symbol"/>
              </a:rPr>
              <a:t> / 300</a:t>
            </a:r>
            <a:endParaRPr lang="ru-RU" sz="2000" b="1" dirty="0">
              <a:solidFill>
                <a:srgbClr val="A50021"/>
              </a:solidFill>
              <a:latin typeface="+mn-lt"/>
              <a:cs typeface="Times New Roman" pitchFamily="18" charset="0"/>
              <a:sym typeface="Symbol"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3366"/>
                </a:solidFill>
                <a:latin typeface="+mn-lt"/>
                <a:cs typeface="Times New Roman" pitchFamily="18" charset="0"/>
              </a:rPr>
              <a:t>min/max</a:t>
            </a:r>
            <a:r>
              <a:rPr lang="ru-RU" sz="2000" b="1" dirty="0">
                <a:solidFill>
                  <a:srgbClr val="003366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3366"/>
                </a:solidFill>
                <a:latin typeface="+mn-lt"/>
                <a:cs typeface="Times New Roman" pitchFamily="18" charset="0"/>
              </a:rPr>
              <a:t>Y </a:t>
            </a:r>
            <a:r>
              <a:rPr lang="en-US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(</a:t>
            </a:r>
            <a:r>
              <a:rPr lang="ru-RU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  <a:sym typeface="Symbol"/>
              </a:rPr>
              <a:t></a:t>
            </a:r>
            <a:r>
              <a:rPr lang="en-US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1000 </a:t>
            </a:r>
            <a:r>
              <a:rPr lang="ru-RU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км</a:t>
            </a:r>
            <a:r>
              <a:rPr lang="en-US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)</a:t>
            </a:r>
            <a:r>
              <a:rPr lang="ru-RU" sz="2000" b="1" dirty="0">
                <a:solidFill>
                  <a:srgbClr val="003366"/>
                </a:solidFill>
                <a:latin typeface="+mn-lt"/>
                <a:cs typeface="Times New Roman" pitchFamily="18" charset="0"/>
                <a:sym typeface="Symbol"/>
              </a:rPr>
              <a:t>:          </a:t>
            </a:r>
            <a:r>
              <a:rPr lang="en-US" sz="2000" b="1" dirty="0">
                <a:solidFill>
                  <a:srgbClr val="003366"/>
                </a:solidFill>
                <a:latin typeface="+mn-lt"/>
                <a:cs typeface="Times New Roman" pitchFamily="18" charset="0"/>
                <a:sym typeface="Symbol"/>
              </a:rPr>
              <a:t>	</a:t>
            </a:r>
            <a:r>
              <a:rPr lang="en-US" sz="2000" b="1" dirty="0" smtClean="0">
                <a:solidFill>
                  <a:srgbClr val="A50021"/>
                </a:solidFill>
                <a:latin typeface="+mn-lt"/>
                <a:cs typeface="Times New Roman" pitchFamily="18" charset="0"/>
                <a:sym typeface="Symbol"/>
              </a:rPr>
              <a:t>900 / 900</a:t>
            </a:r>
            <a:endParaRPr lang="ru-RU" sz="2000" b="1" dirty="0">
              <a:solidFill>
                <a:srgbClr val="A50021"/>
              </a:solidFill>
              <a:latin typeface="+mn-lt"/>
              <a:cs typeface="Times New Roman" pitchFamily="18" charset="0"/>
              <a:sym typeface="Symbol"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3366"/>
                </a:solidFill>
                <a:latin typeface="+mn-lt"/>
                <a:cs typeface="Times New Roman" pitchFamily="18" charset="0"/>
              </a:rPr>
              <a:t>min/max</a:t>
            </a:r>
            <a:r>
              <a:rPr lang="ru-RU" sz="2000" b="1" dirty="0">
                <a:solidFill>
                  <a:srgbClr val="003366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3366"/>
                </a:solidFill>
                <a:latin typeface="+mn-lt"/>
                <a:cs typeface="Times New Roman" pitchFamily="18" charset="0"/>
              </a:rPr>
              <a:t>Z </a:t>
            </a:r>
            <a:r>
              <a:rPr lang="en-US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(</a:t>
            </a:r>
            <a:r>
              <a:rPr lang="ru-RU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  <a:sym typeface="Symbol"/>
              </a:rPr>
              <a:t></a:t>
            </a:r>
            <a:r>
              <a:rPr lang="en-US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1000 </a:t>
            </a:r>
            <a:r>
              <a:rPr lang="ru-RU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км</a:t>
            </a:r>
            <a:r>
              <a:rPr lang="en-US" sz="2000" b="1" dirty="0" smtClean="0">
                <a:solidFill>
                  <a:srgbClr val="003366"/>
                </a:solidFill>
                <a:latin typeface="+mn-lt"/>
                <a:cs typeface="Times New Roman" pitchFamily="18" charset="0"/>
              </a:rPr>
              <a:t>)</a:t>
            </a:r>
            <a:r>
              <a:rPr lang="ru-RU" sz="2000" b="1" dirty="0">
                <a:solidFill>
                  <a:srgbClr val="003366"/>
                </a:solidFill>
                <a:latin typeface="+mn-lt"/>
                <a:cs typeface="Times New Roman" pitchFamily="18" charset="0"/>
                <a:sym typeface="Symbol"/>
              </a:rPr>
              <a:t>:          </a:t>
            </a:r>
            <a:r>
              <a:rPr lang="en-US" sz="2000" b="1" dirty="0">
                <a:solidFill>
                  <a:srgbClr val="003366"/>
                </a:solidFill>
                <a:latin typeface="+mn-lt"/>
                <a:cs typeface="Times New Roman" pitchFamily="18" charset="0"/>
                <a:sym typeface="Symbol"/>
              </a:rPr>
              <a:t>	</a:t>
            </a:r>
            <a:r>
              <a:rPr lang="en-US" sz="2000" b="1" dirty="0" smtClean="0">
                <a:solidFill>
                  <a:srgbClr val="A50021"/>
                </a:solidFill>
                <a:latin typeface="+mn-lt"/>
                <a:cs typeface="Times New Roman" pitchFamily="18" charset="0"/>
                <a:sym typeface="Symbol"/>
              </a:rPr>
              <a:t>2</a:t>
            </a:r>
            <a:r>
              <a:rPr lang="ru-RU" sz="2000" b="1" dirty="0" smtClean="0">
                <a:solidFill>
                  <a:srgbClr val="A50021"/>
                </a:solidFill>
                <a:latin typeface="+mn-lt"/>
                <a:cs typeface="Times New Roman" pitchFamily="18" charset="0"/>
                <a:sym typeface="Symbol"/>
              </a:rPr>
              <a:t>00</a:t>
            </a:r>
            <a:r>
              <a:rPr lang="en-US" sz="2000" b="1" dirty="0" smtClean="0">
                <a:solidFill>
                  <a:srgbClr val="A50021"/>
                </a:solidFill>
                <a:latin typeface="+mn-lt"/>
                <a:cs typeface="Times New Roman" pitchFamily="18" charset="0"/>
                <a:sym typeface="Symbol"/>
              </a:rPr>
              <a:t> / 150</a:t>
            </a:r>
            <a:endParaRPr lang="ru-RU" sz="2000" b="1" dirty="0">
              <a:solidFill>
                <a:srgbClr val="A50021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5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6849BA6F-BB9A-45FB-B294-ACA2B95B520B}" type="slidenum">
              <a:rPr lang="ru-RU" sz="1400">
                <a:latin typeface="Times New Roman" pitchFamily="18" charset="0"/>
              </a:rPr>
              <a:pPr algn="r" eaLnBrk="0" hangingPunct="0"/>
              <a:t>40</a:t>
            </a:fld>
            <a:endParaRPr lang="ru-RU" sz="1400">
              <a:latin typeface="Times New Roman" pitchFamily="18" charset="0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80000" y="898525"/>
            <a:ext cx="9252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GB" sz="2800" b="1" dirty="0" smtClean="0">
                <a:solidFill>
                  <a:srgbClr val="A50021"/>
                </a:solidFill>
              </a:rPr>
              <a:t>ART-XC on axis </a:t>
            </a:r>
            <a:r>
              <a:rPr lang="en-GB" sz="2800" b="1" dirty="0">
                <a:solidFill>
                  <a:srgbClr val="A50021"/>
                </a:solidFill>
              </a:rPr>
              <a:t>effective </a:t>
            </a:r>
            <a:r>
              <a:rPr lang="en-GB" sz="2800" b="1" dirty="0" smtClean="0">
                <a:solidFill>
                  <a:srgbClr val="A50021"/>
                </a:solidFill>
              </a:rPr>
              <a:t>area</a:t>
            </a:r>
            <a:endParaRPr lang="ru-RU" sz="2800" b="1" dirty="0">
              <a:solidFill>
                <a:srgbClr val="A50021"/>
              </a:solidFill>
            </a:endParaRPr>
          </a:p>
        </p:txBody>
      </p:sp>
      <p:sp>
        <p:nvSpPr>
          <p:cNvPr id="24582" name="Rectangle 10"/>
          <p:cNvSpPr>
            <a:spLocks noChangeArrowheads="1"/>
          </p:cNvSpPr>
          <p:nvPr/>
        </p:nvSpPr>
        <p:spPr bwMode="auto">
          <a:xfrm>
            <a:off x="0" y="1627188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88925" algn="r" eaLnBrk="0" hangingPunct="0"/>
            <a:endParaRPr lang="ru-RU"/>
          </a:p>
        </p:txBody>
      </p:sp>
      <p:sp>
        <p:nvSpPr>
          <p:cNvPr id="24584" name="Rectangle 12"/>
          <p:cNvSpPr>
            <a:spLocks noChangeArrowheads="1"/>
          </p:cNvSpPr>
          <p:nvPr/>
        </p:nvSpPr>
        <p:spPr bwMode="auto">
          <a:xfrm>
            <a:off x="0" y="1630363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88925" algn="r" eaLnBrk="0" hangingPunct="0"/>
            <a:endParaRPr lang="ru-RU"/>
          </a:p>
        </p:txBody>
      </p:sp>
      <p:pic>
        <p:nvPicPr>
          <p:cNvPr id="10" name="Рисунок 9" descr="eROSITA_ART-XC_NuSTAR_effarea.JPG"/>
          <p:cNvPicPr>
            <a:picLocks noChangeAspect="1"/>
          </p:cNvPicPr>
          <p:nvPr/>
        </p:nvPicPr>
        <p:blipFill>
          <a:blip r:embed="rId3" cstate="print"/>
          <a:srcRect l="13560" t="4763" r="6780" b="2381"/>
          <a:stretch>
            <a:fillRect/>
          </a:stretch>
        </p:blipFill>
        <p:spPr>
          <a:xfrm>
            <a:off x="1656000" y="1440000"/>
            <a:ext cx="650783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4" name="Овал 3"/>
          <p:cNvSpPr>
            <a:spLocks noChangeAspect="1"/>
          </p:cNvSpPr>
          <p:nvPr/>
        </p:nvSpPr>
        <p:spPr bwMode="auto">
          <a:xfrm>
            <a:off x="6300000" y="3924000"/>
            <a:ext cx="360000" cy="36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Овал 4"/>
          <p:cNvSpPr>
            <a:spLocks noChangeAspect="1"/>
          </p:cNvSpPr>
          <p:nvPr/>
        </p:nvSpPr>
        <p:spPr bwMode="auto">
          <a:xfrm>
            <a:off x="1044000" y="2844000"/>
            <a:ext cx="2700000" cy="2700000"/>
          </a:xfrm>
          <a:prstGeom prst="ellipse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Овал 5"/>
          <p:cNvSpPr>
            <a:spLocks noChangeAspect="1"/>
          </p:cNvSpPr>
          <p:nvPr/>
        </p:nvSpPr>
        <p:spPr bwMode="auto">
          <a:xfrm>
            <a:off x="6963582" y="2844000"/>
            <a:ext cx="2700000" cy="2700000"/>
          </a:xfrm>
          <a:prstGeom prst="ellipse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Овал 6"/>
          <p:cNvSpPr>
            <a:spLocks noChangeAspect="1"/>
          </p:cNvSpPr>
          <p:nvPr/>
        </p:nvSpPr>
        <p:spPr bwMode="auto">
          <a:xfrm>
            <a:off x="5760000" y="3024000"/>
            <a:ext cx="360000" cy="36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Овал 7"/>
          <p:cNvSpPr>
            <a:spLocks noChangeAspect="1"/>
          </p:cNvSpPr>
          <p:nvPr/>
        </p:nvSpPr>
        <p:spPr bwMode="auto">
          <a:xfrm>
            <a:off x="4680000" y="3024000"/>
            <a:ext cx="360000" cy="36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Овал 8"/>
          <p:cNvSpPr>
            <a:spLocks noChangeAspect="1"/>
          </p:cNvSpPr>
          <p:nvPr/>
        </p:nvSpPr>
        <p:spPr bwMode="auto">
          <a:xfrm>
            <a:off x="5220000" y="3924000"/>
            <a:ext cx="360000" cy="36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Овал 9"/>
          <p:cNvSpPr>
            <a:spLocks noChangeAspect="1"/>
          </p:cNvSpPr>
          <p:nvPr/>
        </p:nvSpPr>
        <p:spPr bwMode="auto">
          <a:xfrm>
            <a:off x="4140000" y="3924000"/>
            <a:ext cx="360000" cy="36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Овал 10"/>
          <p:cNvSpPr>
            <a:spLocks noChangeAspect="1"/>
          </p:cNvSpPr>
          <p:nvPr/>
        </p:nvSpPr>
        <p:spPr bwMode="auto">
          <a:xfrm>
            <a:off x="5760000" y="4824000"/>
            <a:ext cx="360000" cy="36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 bwMode="auto">
          <a:xfrm>
            <a:off x="4680000" y="4824000"/>
            <a:ext cx="360000" cy="360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60000" y="900000"/>
            <a:ext cx="8538340" cy="137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GB" sz="2800" b="1" dirty="0" smtClean="0">
                <a:solidFill>
                  <a:srgbClr val="A50021"/>
                </a:solidFill>
              </a:rPr>
              <a:t>ART-XC </a:t>
            </a:r>
            <a:r>
              <a:rPr lang="en-GB" sz="2800" b="1" dirty="0" err="1" smtClean="0">
                <a:solidFill>
                  <a:srgbClr val="A50021"/>
                </a:solidFill>
              </a:rPr>
              <a:t>vs</a:t>
            </a:r>
            <a:r>
              <a:rPr lang="en-GB" sz="2800" b="1" dirty="0" smtClean="0">
                <a:solidFill>
                  <a:srgbClr val="A50021"/>
                </a:solidFill>
              </a:rPr>
              <a:t> </a:t>
            </a:r>
            <a:r>
              <a:rPr lang="en-GB" sz="2800" b="1" dirty="0" err="1" smtClean="0">
                <a:solidFill>
                  <a:srgbClr val="A50021"/>
                </a:solidFill>
              </a:rPr>
              <a:t>NuSTAR</a:t>
            </a:r>
            <a:r>
              <a:rPr lang="en-GB" sz="2800" b="1" dirty="0" smtClean="0">
                <a:solidFill>
                  <a:srgbClr val="A50021"/>
                </a:solidFill>
              </a:rPr>
              <a:t>, (HPD</a:t>
            </a:r>
            <a:r>
              <a:rPr lang="ru-RU" sz="2800" b="1" dirty="0" smtClean="0">
                <a:solidFill>
                  <a:srgbClr val="A50021"/>
                </a:solidFill>
              </a:rPr>
              <a:t>*</a:t>
            </a:r>
            <a:r>
              <a:rPr lang="en-US" sz="2800" b="1" dirty="0" smtClean="0">
                <a:solidFill>
                  <a:srgbClr val="A50021"/>
                </a:solidFill>
              </a:rPr>
              <a:t>F</a:t>
            </a:r>
            <a:r>
              <a:rPr lang="en-US" sz="2800" b="1" baseline="-25000" dirty="0" smtClean="0">
                <a:solidFill>
                  <a:srgbClr val="A50021"/>
                </a:solidFill>
              </a:rPr>
              <a:t>L</a:t>
            </a:r>
            <a:r>
              <a:rPr lang="en-US" sz="2800" b="1" dirty="0" smtClean="0">
                <a:solidFill>
                  <a:srgbClr val="A50021"/>
                </a:solidFill>
              </a:rPr>
              <a:t>)</a:t>
            </a:r>
            <a:r>
              <a:rPr lang="en-US" sz="2800" b="1" baseline="30000" dirty="0" smtClean="0">
                <a:solidFill>
                  <a:srgbClr val="A50021"/>
                </a:solidFill>
              </a:rPr>
              <a:t>2 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((52</a:t>
            </a:r>
            <a:r>
              <a:rPr lang="en-US" sz="2800" b="1" dirty="0" smtClean="0">
                <a:solidFill>
                  <a:srgbClr val="A50021"/>
                </a:solidFill>
                <a:sym typeface="Symbol"/>
              </a:rPr>
              <a:t></a:t>
            </a:r>
            <a:r>
              <a:rPr lang="en-US" sz="2800" b="1" dirty="0" smtClean="0">
                <a:solidFill>
                  <a:srgbClr val="A50021"/>
                </a:solidFill>
              </a:rPr>
              <a:t>10150)/(33</a:t>
            </a:r>
            <a:r>
              <a:rPr lang="en-US" sz="2800" b="1" dirty="0" smtClean="0">
                <a:solidFill>
                  <a:srgbClr val="A50021"/>
                </a:solidFill>
                <a:sym typeface="Symbol"/>
              </a:rPr>
              <a:t>2700))</a:t>
            </a:r>
            <a:r>
              <a:rPr lang="en-US" sz="2800" b="1" baseline="30000" dirty="0" smtClean="0">
                <a:solidFill>
                  <a:srgbClr val="A50021"/>
                </a:solidFill>
                <a:sym typeface="Symbol"/>
              </a:rPr>
              <a:t>2</a:t>
            </a:r>
            <a:r>
              <a:rPr lang="en-US" sz="2800" b="1" dirty="0" smtClean="0">
                <a:solidFill>
                  <a:srgbClr val="A50021"/>
                </a:solidFill>
                <a:sym typeface="Symbol"/>
              </a:rPr>
              <a:t> = 35</a:t>
            </a:r>
            <a:endParaRPr lang="en-US" sz="2800" b="1" dirty="0" smtClean="0">
              <a:solidFill>
                <a:srgbClr val="A50021"/>
              </a:solidFill>
            </a:endParaRP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ru-RU" sz="2800" b="1" baseline="30000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0000" y="900000"/>
            <a:ext cx="5580000" cy="129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</a:pPr>
            <a:r>
              <a:rPr lang="en-US" sz="2800" b="1" dirty="0" smtClean="0">
                <a:solidFill>
                  <a:srgbClr val="A50021"/>
                </a:solidFill>
              </a:rPr>
              <a:t>ART-XC </a:t>
            </a:r>
            <a:r>
              <a:rPr lang="en-US" sz="2800" b="1" dirty="0" err="1" smtClean="0">
                <a:solidFill>
                  <a:srgbClr val="A50021"/>
                </a:solidFill>
              </a:rPr>
              <a:t>vs</a:t>
            </a:r>
            <a:r>
              <a:rPr lang="en-US" sz="2800" b="1" dirty="0" smtClean="0">
                <a:solidFill>
                  <a:srgbClr val="A50021"/>
                </a:solidFill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</a:rPr>
              <a:t>NuSTAR</a:t>
            </a:r>
            <a:r>
              <a:rPr lang="en-US" sz="2800" b="1" dirty="0" smtClean="0">
                <a:solidFill>
                  <a:srgbClr val="A50021"/>
                </a:solidFill>
              </a:rPr>
              <a:t> FOV </a:t>
            </a:r>
            <a:r>
              <a:rPr lang="en-US" sz="2800" b="1" dirty="0" smtClean="0">
                <a:solidFill>
                  <a:srgbClr val="A50021"/>
                </a:solidFill>
                <a:sym typeface="Symbol"/>
              </a:rPr>
              <a:t>7.2</a:t>
            </a:r>
            <a:endParaRPr lang="ru-RU" sz="2800" b="1" dirty="0" smtClean="0">
              <a:solidFill>
                <a:srgbClr val="003366"/>
              </a:solidFill>
            </a:endParaRP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en-US" sz="2800" b="1" dirty="0" smtClean="0">
              <a:solidFill>
                <a:srgbClr val="A50021"/>
              </a:solidFill>
            </a:endParaRPr>
          </a:p>
        </p:txBody>
      </p:sp>
      <p:pic>
        <p:nvPicPr>
          <p:cNvPr id="11" name="Рисунок 10" descr="IMG_B_0060-0165_140428_05_-32C_0x20_KRN_KKP_KVEA.d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4800" y="1872000"/>
            <a:ext cx="3240000" cy="3499200"/>
          </a:xfrm>
          <a:prstGeom prst="rect">
            <a:avLst/>
          </a:prstGeom>
        </p:spPr>
      </p:pic>
      <p:sp>
        <p:nvSpPr>
          <p:cNvPr id="15" name="Овал 14"/>
          <p:cNvSpPr>
            <a:spLocks noChangeAspect="1"/>
          </p:cNvSpPr>
          <p:nvPr/>
        </p:nvSpPr>
        <p:spPr bwMode="auto">
          <a:xfrm>
            <a:off x="3312000" y="2124000"/>
            <a:ext cx="3240000" cy="3240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Овал 15"/>
          <p:cNvSpPr>
            <a:spLocks noChangeAspect="1"/>
          </p:cNvSpPr>
          <p:nvPr/>
        </p:nvSpPr>
        <p:spPr bwMode="auto">
          <a:xfrm>
            <a:off x="3132000" y="1908000"/>
            <a:ext cx="3636000" cy="36360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Выноска 1 (без границы) 18"/>
          <p:cNvSpPr/>
          <p:nvPr/>
        </p:nvSpPr>
        <p:spPr bwMode="auto">
          <a:xfrm>
            <a:off x="6389836" y="1213898"/>
            <a:ext cx="3132000" cy="576000"/>
          </a:xfrm>
          <a:prstGeom prst="callout1">
            <a:avLst>
              <a:gd name="adj1" fmla="val 90886"/>
              <a:gd name="adj2" fmla="val 6740"/>
              <a:gd name="adj3" fmla="val 204402"/>
              <a:gd name="adj4" fmla="val -14281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</a:t>
            </a:r>
            <a:r>
              <a:rPr kumimoji="1" lang="en-US" sz="2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</a:rPr>
              <a:t>28.56 mm = 36.3</a:t>
            </a:r>
            <a:r>
              <a:rPr kumimoji="1" lang="en-US" sz="2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</a:t>
            </a:r>
            <a:endParaRPr kumimoji="1" lang="ru-RU" sz="20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</a:endParaRPr>
          </a:p>
        </p:txBody>
      </p:sp>
      <p:sp>
        <p:nvSpPr>
          <p:cNvPr id="20" name="Выноска 1 (без границы) 19"/>
          <p:cNvSpPr/>
          <p:nvPr/>
        </p:nvSpPr>
        <p:spPr bwMode="auto">
          <a:xfrm>
            <a:off x="7088147" y="4873773"/>
            <a:ext cx="1496293" cy="612648"/>
          </a:xfrm>
          <a:prstGeom prst="callout1">
            <a:avLst>
              <a:gd name="adj1" fmla="val 52165"/>
              <a:gd name="adj2" fmla="val 3525"/>
              <a:gd name="adj3" fmla="val 27849"/>
              <a:gd name="adj4" fmla="val -53176"/>
            </a:avLst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003366"/>
                </a:solidFill>
                <a:sym typeface="Symbol"/>
              </a:rPr>
              <a:t></a:t>
            </a:r>
            <a:r>
              <a:rPr lang="en-US" sz="2000" b="1" dirty="0" smtClean="0">
                <a:solidFill>
                  <a:srgbClr val="003366"/>
                </a:solidFill>
              </a:rPr>
              <a:t>32 mm</a:t>
            </a:r>
            <a:endParaRPr kumimoji="1" lang="ru-RU" sz="20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</a:endParaRPr>
          </a:p>
        </p:txBody>
      </p:sp>
      <p:sp>
        <p:nvSpPr>
          <p:cNvPr id="14" name="Прямоугольник 13"/>
          <p:cNvSpPr>
            <a:spLocks noChangeAspect="1"/>
          </p:cNvSpPr>
          <p:nvPr/>
        </p:nvSpPr>
        <p:spPr bwMode="auto">
          <a:xfrm>
            <a:off x="4464000" y="3168000"/>
            <a:ext cx="1072800" cy="1072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Выноска 1 (без границы) 16"/>
          <p:cNvSpPr/>
          <p:nvPr/>
        </p:nvSpPr>
        <p:spPr bwMode="auto">
          <a:xfrm>
            <a:off x="7087898" y="2853904"/>
            <a:ext cx="1974215" cy="576000"/>
          </a:xfrm>
          <a:prstGeom prst="callout1">
            <a:avLst>
              <a:gd name="adj1" fmla="val 76670"/>
              <a:gd name="adj2" fmla="val 640"/>
              <a:gd name="adj3" fmla="val 97778"/>
              <a:gd name="adj4" fmla="val -75836"/>
            </a:avLst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err="1" smtClean="0">
                <a:solidFill>
                  <a:srgbClr val="003366"/>
                </a:solidFill>
                <a:sym typeface="Symbol"/>
              </a:rPr>
              <a:t>NuSTAR</a:t>
            </a:r>
            <a:r>
              <a:rPr lang="en-US" sz="2000" b="1" dirty="0" smtClean="0">
                <a:solidFill>
                  <a:srgbClr val="003366"/>
                </a:solidFill>
                <a:sym typeface="Symbol"/>
              </a:rPr>
              <a:t> </a:t>
            </a:r>
            <a:r>
              <a:rPr kumimoji="1" lang="en-US" sz="2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</a:rPr>
              <a:t>= 12</a:t>
            </a:r>
            <a:r>
              <a:rPr kumimoji="1" lang="en-US" sz="2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Arial" charset="0"/>
                <a:sym typeface="Symbol"/>
              </a:rPr>
              <a:t></a:t>
            </a:r>
            <a:endParaRPr kumimoji="1" lang="ru-RU" sz="2000" b="1" i="0" u="none" strike="noStrike" cap="none" normalizeH="0" baseline="0" dirty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4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12D235E7-F8B2-40BE-A664-1CD4FA971780}" type="slidenum">
              <a:rPr lang="ru-RU" sz="1400">
                <a:latin typeface="Times New Roman" pitchFamily="18" charset="0"/>
              </a:rPr>
              <a:pPr algn="r" eaLnBrk="0" hangingPunct="0"/>
              <a:t>43</a:t>
            </a:fld>
            <a:endParaRPr lang="ru-RU" sz="1400">
              <a:latin typeface="Times New Roman" pitchFamily="18" charset="0"/>
            </a:endParaRPr>
          </a:p>
        </p:txBody>
      </p:sp>
      <p:sp>
        <p:nvSpPr>
          <p:cNvPr id="30724" name="Line 17"/>
          <p:cNvSpPr>
            <a:spLocks noChangeShapeType="1"/>
          </p:cNvSpPr>
          <p:nvPr/>
        </p:nvSpPr>
        <p:spPr bwMode="auto">
          <a:xfrm flipV="1">
            <a:off x="250825" y="827088"/>
            <a:ext cx="9464675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</p:spPr>
        <p:txBody>
          <a:bodyPr lIns="109606" tIns="54804" rIns="109606" bIns="54804" anchor="ctr"/>
          <a:lstStyle/>
          <a:p>
            <a:endParaRPr lang="ru-RU"/>
          </a:p>
        </p:txBody>
      </p:sp>
      <p:pic>
        <p:nvPicPr>
          <p:cNvPr id="30725" name="Picture 37" descr="logo-mpe-mpg-green-inve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2513" y="21590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3" descr="logo_uhh_neu"/>
          <p:cNvPicPr>
            <a:picLocks noChangeAspect="1" noChangeArrowheads="1"/>
          </p:cNvPicPr>
          <p:nvPr/>
        </p:nvPicPr>
        <p:blipFill>
          <a:blip r:embed="rId3" cstate="print"/>
          <a:srcRect l="4820" t="11453" r="77133" b="13362"/>
          <a:stretch>
            <a:fillRect/>
          </a:stretch>
        </p:blipFill>
        <p:spPr bwMode="auto">
          <a:xfrm>
            <a:off x="8096250" y="215900"/>
            <a:ext cx="511175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1575" y="215900"/>
            <a:ext cx="5254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5" descr="aiplogo_tra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9163" y="215900"/>
            <a:ext cx="1936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16" descr="aitlogo_x"/>
          <p:cNvPicPr>
            <a:picLocks noChangeAspect="1" noChangeArrowheads="1"/>
          </p:cNvPicPr>
          <p:nvPr/>
        </p:nvPicPr>
        <p:blipFill>
          <a:blip r:embed="rId6" cstate="print">
            <a:lum bright="-4000" contrast="24000"/>
          </a:blip>
          <a:srcRect/>
          <a:stretch>
            <a:fillRect/>
          </a:stretch>
        </p:blipFill>
        <p:spPr bwMode="auto">
          <a:xfrm>
            <a:off x="6621463" y="215900"/>
            <a:ext cx="554037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17" descr="header_astrophysik-en"/>
          <p:cNvPicPr>
            <a:picLocks noChangeAspect="1" noChangeArrowheads="1"/>
          </p:cNvPicPr>
          <p:nvPr/>
        </p:nvPicPr>
        <p:blipFill>
          <a:blip r:embed="rId7" cstate="print"/>
          <a:srcRect l="58147" t="21233" r="3635" b="12740"/>
          <a:stretch>
            <a:fillRect/>
          </a:stretch>
        </p:blipFill>
        <p:spPr bwMode="auto">
          <a:xfrm>
            <a:off x="5505450" y="217488"/>
            <a:ext cx="1042988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Picture 18" descr="dlr_logo"/>
          <p:cNvPicPr>
            <a:picLocks noChangeAspect="1" noChangeArrowheads="1"/>
          </p:cNvPicPr>
          <p:nvPr/>
        </p:nvPicPr>
        <p:blipFill>
          <a:blip r:embed="rId8" cstate="print"/>
          <a:srcRect t="13998" b="13998"/>
          <a:stretch>
            <a:fillRect/>
          </a:stretch>
        </p:blipFill>
        <p:spPr bwMode="auto">
          <a:xfrm>
            <a:off x="9248775" y="215900"/>
            <a:ext cx="5508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SC_0018.jpg"/>
          <p:cNvPicPr>
            <a:picLocks noChangeAspect="1"/>
          </p:cNvPicPr>
          <p:nvPr/>
        </p:nvPicPr>
        <p:blipFill>
          <a:blip r:embed="rId9" cstate="print"/>
          <a:srcRect t="7291" b="11665"/>
          <a:stretch>
            <a:fillRect/>
          </a:stretch>
        </p:blipFill>
        <p:spPr>
          <a:xfrm>
            <a:off x="540000" y="1440000"/>
            <a:ext cx="8883740" cy="5400000"/>
          </a:xfrm>
          <a:prstGeom prst="rect">
            <a:avLst/>
          </a:prstGeom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80000" y="900000"/>
            <a:ext cx="435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ART-XC – </a:t>
            </a:r>
            <a:r>
              <a:rPr lang="en-US" sz="2800" b="1" dirty="0" smtClean="0">
                <a:solidFill>
                  <a:srgbClr val="003366"/>
                </a:solidFill>
              </a:rPr>
              <a:t>copper shield</a:t>
            </a:r>
            <a:endParaRPr lang="ru-RU" sz="28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4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AC21F11F-22D7-4C1A-AD37-8CB9DF043E05}" type="slidenum">
              <a:rPr lang="ru-RU" sz="1400">
                <a:latin typeface="Times New Roman" pitchFamily="18" charset="0"/>
              </a:rPr>
              <a:pPr algn="r" eaLnBrk="0" hangingPunct="0"/>
              <a:t>44</a:t>
            </a:fld>
            <a:endParaRPr lang="ru-RU" sz="1400">
              <a:latin typeface="Times New Roman" pitchFamily="18" charset="0"/>
            </a:endParaRP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1691999" y="1440000"/>
            <a:ext cx="7596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marL="939800" lvl="1" indent="-457200" defTabSz="292100" eaLnBrk="0" hangingPunct="0"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  <a:buFont typeface="+mj-lt"/>
              <a:buAutoNum type="arabicPeriod"/>
            </a:pPr>
            <a:r>
              <a:rPr kumimoji="0" lang="en-US" sz="2000" b="1" dirty="0" err="1" smtClean="0">
                <a:solidFill>
                  <a:srgbClr val="003366"/>
                </a:solidFill>
              </a:rPr>
              <a:t>CdTe</a:t>
            </a:r>
            <a:r>
              <a:rPr kumimoji="0" lang="en-US" sz="2000" b="1" dirty="0" smtClean="0">
                <a:solidFill>
                  <a:srgbClr val="003366"/>
                </a:solidFill>
              </a:rPr>
              <a:t> </a:t>
            </a:r>
            <a:r>
              <a:rPr kumimoji="0" lang="ru-RU" sz="2000" b="1" dirty="0" smtClean="0">
                <a:solidFill>
                  <a:srgbClr val="003366"/>
                </a:solidFill>
              </a:rPr>
              <a:t>кристаллы	</a:t>
            </a:r>
            <a:r>
              <a:rPr kumimoji="0" lang="en-US" sz="2000" b="1" dirty="0" smtClean="0">
                <a:solidFill>
                  <a:srgbClr val="003366"/>
                </a:solidFill>
              </a:rPr>
              <a:t>		ACRORAD</a:t>
            </a:r>
          </a:p>
          <a:p>
            <a:pPr marL="939800" lvl="1" indent="-457200" defTabSz="292100" eaLnBrk="0" hangingPunct="0"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  <a:buFont typeface="+mj-lt"/>
              <a:buAutoNum type="arabicPeriod"/>
            </a:pPr>
            <a:r>
              <a:rPr kumimoji="0" lang="ru-RU" sz="2000" b="1" dirty="0" smtClean="0">
                <a:solidFill>
                  <a:srgbClr val="003366"/>
                </a:solidFill>
              </a:rPr>
              <a:t>Размеры 		</a:t>
            </a:r>
            <a:r>
              <a:rPr kumimoji="0" lang="en-US" sz="2000" b="1" dirty="0" smtClean="0">
                <a:solidFill>
                  <a:srgbClr val="003366"/>
                </a:solidFill>
              </a:rPr>
              <a:t> 				30</a:t>
            </a:r>
            <a:r>
              <a:rPr kumimoji="0" lang="en-US" sz="2000" b="1" dirty="0" smtClean="0">
                <a:solidFill>
                  <a:srgbClr val="003366"/>
                </a:solidFill>
                <a:sym typeface="Symbol" pitchFamily="18" charset="2"/>
              </a:rPr>
              <a:t>301</a:t>
            </a:r>
            <a:r>
              <a:rPr kumimoji="0" lang="en-US" sz="2000" b="1" dirty="0" smtClean="0">
                <a:solidFill>
                  <a:srgbClr val="003366"/>
                </a:solidFill>
              </a:rPr>
              <a:t> </a:t>
            </a:r>
            <a:r>
              <a:rPr kumimoji="0" lang="ru-RU" sz="2000" b="1" dirty="0" smtClean="0">
                <a:solidFill>
                  <a:srgbClr val="003366"/>
                </a:solidFill>
              </a:rPr>
              <a:t>мм</a:t>
            </a:r>
            <a:r>
              <a:rPr kumimoji="0" lang="en-US" sz="2000" b="1" baseline="30000" dirty="0" smtClean="0">
                <a:solidFill>
                  <a:srgbClr val="003366"/>
                </a:solidFill>
              </a:rPr>
              <a:t>3</a:t>
            </a:r>
          </a:p>
          <a:p>
            <a:pPr marL="939800" lvl="1" indent="-457200" defTabSz="292100" eaLnBrk="0" hangingPunct="0"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3366"/>
                </a:solidFill>
              </a:rPr>
              <a:t>Рабочая зона</a:t>
            </a:r>
            <a:r>
              <a:rPr lang="en-US" sz="2000" b="1" dirty="0" smtClean="0">
                <a:solidFill>
                  <a:srgbClr val="003366"/>
                </a:solidFill>
              </a:rPr>
              <a:t>				</a:t>
            </a:r>
            <a:r>
              <a:rPr lang="en-US" sz="2000" b="1" dirty="0" smtClean="0">
                <a:solidFill>
                  <a:srgbClr val="003366"/>
                </a:solidFill>
                <a:sym typeface="Symbol"/>
              </a:rPr>
              <a:t>28.5628.56 </a:t>
            </a:r>
            <a:r>
              <a:rPr lang="ru-RU" sz="2000" b="1" dirty="0" smtClean="0">
                <a:solidFill>
                  <a:srgbClr val="003366"/>
                </a:solidFill>
                <a:sym typeface="Symbol"/>
              </a:rPr>
              <a:t>мм</a:t>
            </a:r>
            <a:r>
              <a:rPr lang="en-US" sz="2000" b="1" baseline="30000" dirty="0" smtClean="0">
                <a:solidFill>
                  <a:srgbClr val="003366"/>
                </a:solidFill>
                <a:sym typeface="Symbol"/>
              </a:rPr>
              <a:t>2</a:t>
            </a:r>
            <a:endParaRPr lang="en-US" sz="2000" b="1" baseline="30000" dirty="0" smtClean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  <a:buFont typeface="+mj-lt"/>
              <a:buAutoNum type="arabicPeriod"/>
            </a:pPr>
            <a:r>
              <a:rPr kumimoji="0" lang="ru-RU" sz="2000" b="1" dirty="0" smtClean="0">
                <a:solidFill>
                  <a:srgbClr val="003366"/>
                </a:solidFill>
              </a:rPr>
              <a:t>Энергетический </a:t>
            </a:r>
            <a:r>
              <a:rPr kumimoji="0" lang="en-US" sz="2000" b="1" dirty="0">
                <a:solidFill>
                  <a:srgbClr val="003366"/>
                </a:solidFill>
              </a:rPr>
              <a:t>		</a:t>
            </a:r>
            <a:r>
              <a:rPr kumimoji="0" lang="en-US" sz="2000" b="1" dirty="0" smtClean="0">
                <a:solidFill>
                  <a:srgbClr val="003366"/>
                </a:solidFill>
              </a:rPr>
              <a:t>	5 </a:t>
            </a:r>
            <a:r>
              <a:rPr kumimoji="0" lang="en-US" sz="2000" b="1" dirty="0">
                <a:solidFill>
                  <a:srgbClr val="003366"/>
                </a:solidFill>
              </a:rPr>
              <a:t>– </a:t>
            </a:r>
            <a:r>
              <a:rPr kumimoji="0" lang="en-US" sz="2000" b="1" dirty="0" smtClean="0">
                <a:solidFill>
                  <a:srgbClr val="003366"/>
                </a:solidFill>
              </a:rPr>
              <a:t>160 </a:t>
            </a:r>
            <a:r>
              <a:rPr kumimoji="0" lang="en-US" sz="2000" b="1" dirty="0" err="1">
                <a:solidFill>
                  <a:srgbClr val="003366"/>
                </a:solidFill>
              </a:rPr>
              <a:t>keV</a:t>
            </a:r>
            <a:endParaRPr kumimoji="0" lang="en-US" sz="2000" b="1" dirty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3366"/>
                </a:solidFill>
              </a:rPr>
              <a:t>Число </a:t>
            </a:r>
            <a:r>
              <a:rPr lang="ru-RU" sz="2000" b="1" dirty="0" err="1" smtClean="0">
                <a:solidFill>
                  <a:srgbClr val="003366"/>
                </a:solidFill>
              </a:rPr>
              <a:t>стрипов</a:t>
            </a:r>
            <a:r>
              <a:rPr lang="ru-RU" sz="2000" b="1" dirty="0" smtClean="0">
                <a:solidFill>
                  <a:srgbClr val="003366"/>
                </a:solidFill>
              </a:rPr>
              <a:t>	</a:t>
            </a:r>
            <a:r>
              <a:rPr lang="en-US" sz="2000" b="1" dirty="0">
                <a:solidFill>
                  <a:srgbClr val="003366"/>
                </a:solidFill>
              </a:rPr>
              <a:t>			</a:t>
            </a:r>
            <a:r>
              <a:rPr lang="en-US" sz="2000" b="1" dirty="0" smtClean="0">
                <a:solidFill>
                  <a:srgbClr val="003366"/>
                </a:solidFill>
              </a:rPr>
              <a:t>48</a:t>
            </a:r>
            <a:r>
              <a:rPr lang="en-US" sz="2000" b="1" dirty="0" smtClean="0">
                <a:solidFill>
                  <a:srgbClr val="003366"/>
                </a:solidFill>
                <a:sym typeface="Symbol" pitchFamily="18" charset="2"/>
              </a:rPr>
              <a:t>48</a:t>
            </a:r>
            <a:endParaRPr lang="en-US" sz="2000" b="1" dirty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  <a:buFont typeface="+mj-lt"/>
              <a:buAutoNum type="arabicPeriod"/>
            </a:pPr>
            <a:r>
              <a:rPr kumimoji="0" lang="ru-RU" sz="2000" b="1" dirty="0" smtClean="0">
                <a:solidFill>
                  <a:srgbClr val="003366"/>
                </a:solidFill>
              </a:rPr>
              <a:t>Расстояние 				</a:t>
            </a:r>
            <a:r>
              <a:rPr kumimoji="0" lang="en-US" sz="2000" b="1" dirty="0">
                <a:solidFill>
                  <a:srgbClr val="003366"/>
                </a:solidFill>
              </a:rPr>
              <a:t>	</a:t>
            </a:r>
            <a:r>
              <a:rPr kumimoji="0" lang="en-US" sz="2000" b="1" dirty="0" smtClean="0">
                <a:solidFill>
                  <a:srgbClr val="003366"/>
                </a:solidFill>
              </a:rPr>
              <a:t>0.595</a:t>
            </a:r>
            <a:r>
              <a:rPr kumimoji="0" lang="en-US" sz="2000" b="1" dirty="0">
                <a:solidFill>
                  <a:srgbClr val="003366"/>
                </a:solidFill>
              </a:rPr>
              <a:t> </a:t>
            </a:r>
            <a:r>
              <a:rPr kumimoji="0" lang="ru-RU" sz="2000" b="1" dirty="0" smtClean="0">
                <a:solidFill>
                  <a:srgbClr val="003366"/>
                </a:solidFill>
              </a:rPr>
              <a:t>мм </a:t>
            </a:r>
            <a:r>
              <a:rPr kumimoji="0" lang="en-US" sz="2000" b="1" dirty="0" smtClean="0">
                <a:solidFill>
                  <a:srgbClr val="003366"/>
                </a:solidFill>
              </a:rPr>
              <a:t>(</a:t>
            </a:r>
            <a:r>
              <a:rPr kumimoji="0" lang="en-US" sz="2000" b="1" dirty="0" smtClean="0">
                <a:solidFill>
                  <a:srgbClr val="A50021"/>
                </a:solidFill>
              </a:rPr>
              <a:t>45</a:t>
            </a:r>
            <a:r>
              <a:rPr kumimoji="0" lang="en-US" sz="2000" b="1" dirty="0" smtClean="0">
                <a:solidFill>
                  <a:srgbClr val="A50021"/>
                </a:solidFill>
                <a:sym typeface="Symbol"/>
              </a:rPr>
              <a:t></a:t>
            </a:r>
            <a:r>
              <a:rPr kumimoji="0" lang="en-US" sz="2000" b="1" dirty="0" smtClean="0">
                <a:solidFill>
                  <a:srgbClr val="003366"/>
                </a:solidFill>
              </a:rPr>
              <a:t>)</a:t>
            </a:r>
            <a:endParaRPr kumimoji="0" lang="en-US" sz="2000" b="1" baseline="30000" dirty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  <a:buFont typeface="+mj-lt"/>
              <a:buAutoNum type="arabicPeriod"/>
            </a:pPr>
            <a:r>
              <a:rPr kumimoji="0" lang="en-US" sz="2000" b="1" dirty="0" smtClean="0">
                <a:solidFill>
                  <a:srgbClr val="003366"/>
                </a:solidFill>
              </a:rPr>
              <a:t>Be </a:t>
            </a:r>
            <a:r>
              <a:rPr kumimoji="0" lang="ru-RU" sz="2000" b="1" dirty="0" smtClean="0">
                <a:solidFill>
                  <a:srgbClr val="003366"/>
                </a:solidFill>
              </a:rPr>
              <a:t>входное окно		</a:t>
            </a:r>
            <a:r>
              <a:rPr kumimoji="0" lang="en-US" sz="2000" b="1" dirty="0" smtClean="0">
                <a:solidFill>
                  <a:srgbClr val="003366"/>
                </a:solidFill>
              </a:rPr>
              <a:t>	</a:t>
            </a:r>
            <a:r>
              <a:rPr kumimoji="0" lang="en-US" sz="2000" b="1" dirty="0" smtClean="0">
                <a:solidFill>
                  <a:srgbClr val="003366"/>
                </a:solidFill>
                <a:sym typeface="Symbol"/>
              </a:rPr>
              <a:t>30 </a:t>
            </a:r>
            <a:r>
              <a:rPr kumimoji="0" lang="ru-RU" sz="2000" b="1" dirty="0" smtClean="0">
                <a:solidFill>
                  <a:srgbClr val="003366"/>
                </a:solidFill>
                <a:sym typeface="Symbol"/>
              </a:rPr>
              <a:t>мм</a:t>
            </a:r>
            <a:r>
              <a:rPr kumimoji="0" lang="en-US" sz="2000" b="1" dirty="0" smtClean="0">
                <a:solidFill>
                  <a:srgbClr val="003366"/>
                </a:solidFill>
                <a:sym typeface="Symbol"/>
              </a:rPr>
              <a:t> </a:t>
            </a:r>
            <a:r>
              <a:rPr kumimoji="0" lang="en-US" sz="2000" b="1" dirty="0" smtClean="0">
                <a:solidFill>
                  <a:srgbClr val="003366"/>
                </a:solidFill>
              </a:rPr>
              <a:t>100 </a:t>
            </a:r>
            <a:r>
              <a:rPr kumimoji="0" lang="ru-RU" sz="2000" b="1" dirty="0" smtClean="0">
                <a:solidFill>
                  <a:srgbClr val="003366"/>
                </a:solidFill>
              </a:rPr>
              <a:t>мкм</a:t>
            </a:r>
            <a:endParaRPr kumimoji="0" lang="en-US" sz="2000" b="1" dirty="0" smtClean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  <a:buFont typeface="+mj-lt"/>
              <a:buAutoNum type="arabicPeriod"/>
            </a:pPr>
            <a:r>
              <a:rPr kumimoji="0" lang="en-US" sz="2000" b="1" dirty="0" smtClean="0">
                <a:solidFill>
                  <a:srgbClr val="003366"/>
                </a:solidFill>
              </a:rPr>
              <a:t>ASIC								VA64TA1</a:t>
            </a:r>
          </a:p>
          <a:p>
            <a:pPr marL="939800" lvl="1" indent="-457200" defTabSz="292100" eaLnBrk="0" hangingPunct="0"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  <a:buFont typeface="+mj-lt"/>
              <a:buAutoNum type="arabicPeriod"/>
            </a:pPr>
            <a:r>
              <a:rPr kumimoji="0" lang="ru-RU" sz="2000" b="1" dirty="0" smtClean="0">
                <a:solidFill>
                  <a:srgbClr val="003366"/>
                </a:solidFill>
              </a:rPr>
              <a:t>Мёртвое время </a:t>
            </a:r>
            <a:r>
              <a:rPr kumimoji="0" lang="en-US" sz="2000" b="1" dirty="0" smtClean="0">
                <a:solidFill>
                  <a:srgbClr val="003366"/>
                </a:solidFill>
              </a:rPr>
              <a:t>			</a:t>
            </a:r>
            <a:r>
              <a:rPr kumimoji="0" lang="en-US" sz="2000" b="1" dirty="0" smtClean="0">
                <a:solidFill>
                  <a:srgbClr val="003366"/>
                </a:solidFill>
                <a:sym typeface="Symbol"/>
              </a:rPr>
              <a:t></a:t>
            </a:r>
            <a:r>
              <a:rPr kumimoji="0" lang="en-US" sz="2000" b="1" dirty="0" smtClean="0">
                <a:solidFill>
                  <a:srgbClr val="003366"/>
                </a:solidFill>
              </a:rPr>
              <a:t>1 ms</a:t>
            </a:r>
            <a:endParaRPr kumimoji="0" lang="en-US" sz="2000" b="1" baseline="30000" dirty="0" smtClean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  <a:buFont typeface="+mj-lt"/>
              <a:buAutoNum type="arabicPeriod"/>
            </a:pPr>
            <a:r>
              <a:rPr kumimoji="0" lang="ru-RU" sz="2000" b="1" dirty="0" smtClean="0">
                <a:solidFill>
                  <a:srgbClr val="003366"/>
                </a:solidFill>
              </a:rPr>
              <a:t>Температуры</a:t>
            </a:r>
            <a:r>
              <a:rPr kumimoji="0" lang="en-US" sz="2000" b="1" dirty="0" smtClean="0">
                <a:solidFill>
                  <a:srgbClr val="003366"/>
                </a:solidFill>
              </a:rPr>
              <a:t>	</a:t>
            </a:r>
            <a:r>
              <a:rPr kumimoji="0" lang="ru-RU" sz="2000" b="1" dirty="0" smtClean="0">
                <a:solidFill>
                  <a:srgbClr val="003366"/>
                </a:solidFill>
              </a:rPr>
              <a:t>			</a:t>
            </a:r>
            <a:r>
              <a:rPr kumimoji="0" lang="en-US" sz="2000" b="1" dirty="0" smtClean="0">
                <a:solidFill>
                  <a:srgbClr val="003366"/>
                </a:solidFill>
                <a:sym typeface="Symbol" pitchFamily="18" charset="2"/>
              </a:rPr>
              <a:t> 30</a:t>
            </a:r>
            <a:r>
              <a:rPr kumimoji="0" lang="en-US" sz="2000" b="1" dirty="0" smtClean="0">
                <a:solidFill>
                  <a:srgbClr val="003366"/>
                </a:solidFill>
              </a:rPr>
              <a:t> C</a:t>
            </a:r>
          </a:p>
          <a:p>
            <a:pPr marL="939800" lvl="1" indent="-457200" defTabSz="292100" eaLnBrk="0" hangingPunct="0">
              <a:spcBef>
                <a:spcPts val="0"/>
              </a:spcBef>
              <a:spcAft>
                <a:spcPts val="1200"/>
              </a:spcAft>
              <a:buClr>
                <a:srgbClr val="003366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3366"/>
                </a:solidFill>
              </a:rPr>
              <a:t>Разрешение 			</a:t>
            </a:r>
            <a:r>
              <a:rPr lang="en-US" sz="2000" b="1" dirty="0">
                <a:solidFill>
                  <a:srgbClr val="003366"/>
                </a:solidFill>
              </a:rPr>
              <a:t>	</a:t>
            </a:r>
            <a:r>
              <a:rPr lang="en-US" sz="2000" b="1" dirty="0" smtClean="0">
                <a:solidFill>
                  <a:srgbClr val="003366"/>
                </a:solidFill>
              </a:rPr>
              <a:t>	10% </a:t>
            </a:r>
            <a:r>
              <a:rPr lang="en-US" sz="2000" b="1" dirty="0">
                <a:solidFill>
                  <a:srgbClr val="003366"/>
                </a:solidFill>
              </a:rPr>
              <a:t>@ 14 </a:t>
            </a:r>
            <a:r>
              <a:rPr lang="ru-RU" sz="2000" b="1" dirty="0" smtClean="0">
                <a:solidFill>
                  <a:srgbClr val="003366"/>
                </a:solidFill>
              </a:rPr>
              <a:t>кэВ</a:t>
            </a:r>
            <a:endParaRPr lang="en-US" sz="2000" b="1" dirty="0">
              <a:solidFill>
                <a:srgbClr val="003366"/>
              </a:solidFill>
            </a:endParaRPr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179388" y="900000"/>
            <a:ext cx="6660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ART-XC: DSSD </a:t>
            </a:r>
            <a:r>
              <a:rPr lang="en-US" sz="2800" b="1" dirty="0" err="1" smtClean="0">
                <a:solidFill>
                  <a:srgbClr val="A50021"/>
                </a:solidFill>
              </a:rPr>
              <a:t>CdTe</a:t>
            </a:r>
            <a:r>
              <a:rPr lang="en-US" sz="2800" b="1" dirty="0" smtClean="0">
                <a:solidFill>
                  <a:srgbClr val="A50021"/>
                </a:solidFill>
              </a:rPr>
              <a:t> </a:t>
            </a:r>
            <a:r>
              <a:rPr lang="ru-RU" sz="2800" b="1" dirty="0" smtClean="0">
                <a:solidFill>
                  <a:srgbClr val="A50021"/>
                </a:solidFill>
              </a:rPr>
              <a:t>детектор</a:t>
            </a:r>
            <a:endParaRPr lang="ru-RU" sz="2800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4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DE8F0CA3-F7D0-4B0C-B7C4-93CEFA81CB05}" type="slidenum">
              <a:rPr lang="ru-RU" sz="1400">
                <a:latin typeface="Times New Roman" pitchFamily="18" charset="0"/>
              </a:rPr>
              <a:pPr algn="r" eaLnBrk="0" hangingPunct="0"/>
              <a:t>45</a:t>
            </a:fld>
            <a:endParaRPr lang="ru-RU" sz="1400">
              <a:latin typeface="Times New Roman" pitchFamily="18" charset="0"/>
            </a:endParaRPr>
          </a:p>
        </p:txBody>
      </p:sp>
      <p:sp>
        <p:nvSpPr>
          <p:cNvPr id="34819" name="Rectangle 7"/>
          <p:cNvSpPr>
            <a:spLocks noChangeArrowheads="1"/>
          </p:cNvSpPr>
          <p:nvPr/>
        </p:nvSpPr>
        <p:spPr bwMode="auto">
          <a:xfrm>
            <a:off x="1188000" y="1800000"/>
            <a:ext cx="7020000" cy="49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marL="939800" lvl="1" indent="-457200" defTabSz="292100" eaLnBrk="0" hangingPunct="0">
              <a:spcBef>
                <a:spcPts val="1400"/>
              </a:spcBef>
              <a:buClr>
                <a:srgbClr val="002060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3366"/>
                </a:solidFill>
              </a:rPr>
              <a:t>Число систем					</a:t>
            </a:r>
            <a:r>
              <a:rPr lang="en-US" sz="2000" b="1" dirty="0">
                <a:solidFill>
                  <a:srgbClr val="003366"/>
                </a:solidFill>
              </a:rPr>
              <a:t>				7</a:t>
            </a: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2060"/>
              </a:buClr>
              <a:buFont typeface="+mj-lt"/>
              <a:buAutoNum type="arabicPeriod"/>
            </a:pPr>
            <a:r>
              <a:rPr kumimoji="0" lang="ru-RU" sz="2000" b="1" dirty="0" smtClean="0">
                <a:solidFill>
                  <a:srgbClr val="003366"/>
                </a:solidFill>
              </a:rPr>
              <a:t>Число оболочек						</a:t>
            </a:r>
            <a:r>
              <a:rPr kumimoji="0" lang="en-US" sz="2000" b="1" dirty="0">
                <a:solidFill>
                  <a:srgbClr val="003366"/>
                </a:solidFill>
              </a:rPr>
              <a:t>		28</a:t>
            </a:r>
            <a:endParaRPr lang="en-US" sz="2000" b="1" dirty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2060"/>
              </a:buClr>
              <a:buFont typeface="+mj-lt"/>
              <a:buAutoNum type="arabicPeriod"/>
            </a:pPr>
            <a:r>
              <a:rPr kumimoji="0" lang="ru-RU" sz="2000" b="1" dirty="0" smtClean="0">
                <a:solidFill>
                  <a:srgbClr val="003366"/>
                </a:solidFill>
              </a:rPr>
              <a:t>Форма оболочек	</a:t>
            </a:r>
            <a:r>
              <a:rPr kumimoji="0" lang="en-US" sz="2000" b="1" dirty="0" smtClean="0">
                <a:solidFill>
                  <a:srgbClr val="003366"/>
                </a:solidFill>
              </a:rPr>
              <a:t>							</a:t>
            </a:r>
            <a:r>
              <a:rPr kumimoji="0" lang="en-US" sz="2000" b="1" dirty="0" err="1" smtClean="0">
                <a:solidFill>
                  <a:srgbClr val="003366"/>
                </a:solidFill>
              </a:rPr>
              <a:t>Wolter</a:t>
            </a:r>
            <a:r>
              <a:rPr kumimoji="0" lang="en-US" sz="2000" b="1" dirty="0" smtClean="0">
                <a:solidFill>
                  <a:srgbClr val="003366"/>
                </a:solidFill>
              </a:rPr>
              <a:t>-I</a:t>
            </a: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2060"/>
              </a:buClr>
              <a:buFont typeface="+mj-lt"/>
              <a:buAutoNum type="arabicPeriod"/>
            </a:pPr>
            <a:r>
              <a:rPr kumimoji="0" lang="ru-RU" sz="2000" b="1" dirty="0" smtClean="0">
                <a:solidFill>
                  <a:srgbClr val="003366"/>
                </a:solidFill>
              </a:rPr>
              <a:t>Поле зрения при </a:t>
            </a:r>
            <a:r>
              <a:rPr kumimoji="0" lang="en-US" sz="2000" b="1" dirty="0" smtClean="0">
                <a:solidFill>
                  <a:srgbClr val="003366"/>
                </a:solidFill>
                <a:sym typeface="Symbol"/>
              </a:rPr>
              <a:t>28.56 mm</a:t>
            </a:r>
            <a:r>
              <a:rPr kumimoji="0" lang="en-US" sz="2000" b="1" dirty="0" smtClean="0">
                <a:solidFill>
                  <a:srgbClr val="003366"/>
                </a:solidFill>
              </a:rPr>
              <a:t>			</a:t>
            </a:r>
            <a:r>
              <a:rPr kumimoji="0" lang="en-US" sz="2000" b="1" dirty="0" smtClean="0">
                <a:solidFill>
                  <a:srgbClr val="003366"/>
                </a:solidFill>
                <a:sym typeface="Symbol"/>
              </a:rPr>
              <a:t></a:t>
            </a:r>
            <a:r>
              <a:rPr kumimoji="0" lang="en-US" sz="2000" b="1" dirty="0" smtClean="0">
                <a:solidFill>
                  <a:srgbClr val="003366"/>
                </a:solidFill>
              </a:rPr>
              <a:t>36</a:t>
            </a:r>
            <a:r>
              <a:rPr kumimoji="0" lang="en-US" sz="2000" b="1" dirty="0" smtClean="0">
                <a:solidFill>
                  <a:srgbClr val="003366"/>
                </a:solidFill>
                <a:sym typeface="Symbol"/>
              </a:rPr>
              <a:t></a:t>
            </a:r>
            <a:endParaRPr kumimoji="0" lang="en-US" sz="2000" b="1" dirty="0" smtClean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2060"/>
              </a:buClr>
              <a:buFont typeface="+mj-lt"/>
              <a:buAutoNum type="arabicPeriod"/>
            </a:pPr>
            <a:r>
              <a:rPr kumimoji="0" lang="ru-RU" sz="2000" b="1" dirty="0" smtClean="0">
                <a:solidFill>
                  <a:srgbClr val="003366"/>
                </a:solidFill>
              </a:rPr>
              <a:t>По оси зрения</a:t>
            </a:r>
            <a:r>
              <a:rPr kumimoji="0" lang="en-US" sz="2000" b="1" dirty="0" smtClean="0">
                <a:solidFill>
                  <a:srgbClr val="003366"/>
                </a:solidFill>
              </a:rPr>
              <a:t>, HPD	</a:t>
            </a:r>
            <a:r>
              <a:rPr kumimoji="0" lang="ru-RU" sz="2000" b="1" dirty="0" smtClean="0">
                <a:solidFill>
                  <a:srgbClr val="003366"/>
                </a:solidFill>
              </a:rPr>
              <a:t>					</a:t>
            </a:r>
            <a:r>
              <a:rPr kumimoji="0" lang="en-US" sz="2000" b="1" dirty="0" smtClean="0">
                <a:solidFill>
                  <a:srgbClr val="003366"/>
                </a:solidFill>
              </a:rPr>
              <a:t>	</a:t>
            </a:r>
            <a:r>
              <a:rPr kumimoji="0" lang="en-US" sz="2000" b="1" dirty="0" smtClean="0">
                <a:solidFill>
                  <a:srgbClr val="003366"/>
                </a:solidFill>
                <a:sym typeface="Symbol"/>
              </a:rPr>
              <a:t>35</a:t>
            </a:r>
            <a:endParaRPr kumimoji="0" lang="en-US" sz="2000" b="1" dirty="0" smtClean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2060"/>
              </a:buClr>
              <a:buFont typeface="+mj-lt"/>
              <a:buAutoNum type="arabicPeriod"/>
            </a:pPr>
            <a:r>
              <a:rPr lang="ru-RU" sz="2000" b="1" dirty="0" smtClean="0">
                <a:solidFill>
                  <a:srgbClr val="003366"/>
                </a:solidFill>
              </a:rPr>
              <a:t>Фокусное расстояние </a:t>
            </a:r>
            <a:r>
              <a:rPr lang="en-US" sz="2000" b="1" dirty="0" smtClean="0">
                <a:solidFill>
                  <a:srgbClr val="003366"/>
                </a:solidFill>
              </a:rPr>
              <a:t>						2700 </a:t>
            </a:r>
            <a:r>
              <a:rPr lang="ru-RU" sz="2000" b="1" dirty="0" smtClean="0">
                <a:solidFill>
                  <a:srgbClr val="003366"/>
                </a:solidFill>
              </a:rPr>
              <a:t>мм</a:t>
            </a:r>
            <a:endParaRPr lang="en-US" sz="2000" b="1" dirty="0" smtClean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2060"/>
              </a:buClr>
              <a:buFont typeface="+mj-lt"/>
              <a:buAutoNum type="arabicPeriod"/>
            </a:pPr>
            <a:r>
              <a:rPr kumimoji="0" lang="ru-RU" sz="2000" b="1" dirty="0" smtClean="0">
                <a:solidFill>
                  <a:srgbClr val="003366"/>
                </a:solidFill>
              </a:rPr>
              <a:t>Длина оболочек</a:t>
            </a:r>
            <a:r>
              <a:rPr kumimoji="0" lang="en-US" sz="2000" b="1" dirty="0" smtClean="0">
                <a:solidFill>
                  <a:srgbClr val="003366"/>
                </a:solidFill>
              </a:rPr>
              <a:t>								580 </a:t>
            </a:r>
            <a:r>
              <a:rPr kumimoji="0" lang="ru-RU" sz="2000" b="1" dirty="0" smtClean="0">
                <a:solidFill>
                  <a:srgbClr val="003366"/>
                </a:solidFill>
              </a:rPr>
              <a:t>мм</a:t>
            </a:r>
            <a:endParaRPr kumimoji="0" lang="en-US" sz="2000" b="1" dirty="0" smtClean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2060"/>
              </a:buClr>
              <a:buFont typeface="+mj-lt"/>
              <a:buAutoNum type="arabicPeriod"/>
            </a:pPr>
            <a:r>
              <a:rPr kumimoji="0" lang="ru-RU" sz="2000" b="1" dirty="0" smtClean="0">
                <a:solidFill>
                  <a:srgbClr val="003366"/>
                </a:solidFill>
              </a:rPr>
              <a:t>Диаметр оболочек		</a:t>
            </a:r>
            <a:r>
              <a:rPr kumimoji="0" lang="en-US" sz="2000" b="1" dirty="0" smtClean="0">
                <a:solidFill>
                  <a:srgbClr val="003366"/>
                </a:solidFill>
              </a:rPr>
              <a:t> 					49 – 145 </a:t>
            </a:r>
            <a:r>
              <a:rPr kumimoji="0" lang="ru-RU" sz="2000" b="1" dirty="0" smtClean="0">
                <a:solidFill>
                  <a:srgbClr val="003366"/>
                </a:solidFill>
              </a:rPr>
              <a:t>мм</a:t>
            </a:r>
            <a:endParaRPr kumimoji="0" lang="en-US" sz="2000" b="1" dirty="0" smtClean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2060"/>
              </a:buClr>
              <a:buFont typeface="+mj-lt"/>
              <a:buAutoNum type="arabicPeriod"/>
            </a:pPr>
            <a:r>
              <a:rPr kumimoji="0" lang="ru-RU" sz="2000" b="1" dirty="0" smtClean="0">
                <a:solidFill>
                  <a:srgbClr val="003366"/>
                </a:solidFill>
              </a:rPr>
              <a:t>Материал оболочек</a:t>
            </a:r>
            <a:r>
              <a:rPr kumimoji="0" lang="en-US" sz="2000" b="1" dirty="0" smtClean="0">
                <a:solidFill>
                  <a:srgbClr val="003366"/>
                </a:solidFill>
              </a:rPr>
              <a:t>							Ni/Co</a:t>
            </a: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2060"/>
              </a:buClr>
              <a:buFont typeface="+mj-lt"/>
              <a:buAutoNum type="arabicPeriod"/>
            </a:pPr>
            <a:r>
              <a:rPr kumimoji="0" lang="ru-RU" sz="2000" b="1" dirty="0" smtClean="0">
                <a:solidFill>
                  <a:srgbClr val="003366"/>
                </a:solidFill>
              </a:rPr>
              <a:t>Покрытие оболочек</a:t>
            </a:r>
            <a:r>
              <a:rPr kumimoji="0" lang="en-US" sz="2000" b="1" dirty="0" smtClean="0">
                <a:solidFill>
                  <a:srgbClr val="003366"/>
                </a:solidFill>
              </a:rPr>
              <a:t>	</a:t>
            </a:r>
            <a:r>
              <a:rPr kumimoji="0" lang="ru-RU" sz="2000" b="1" dirty="0" smtClean="0">
                <a:solidFill>
                  <a:srgbClr val="003366"/>
                </a:solidFill>
              </a:rPr>
              <a:t>		</a:t>
            </a:r>
            <a:r>
              <a:rPr kumimoji="0" lang="en-US" sz="2000" b="1" dirty="0" smtClean="0">
                <a:solidFill>
                  <a:srgbClr val="003366"/>
                </a:solidFill>
              </a:rPr>
              <a:t>				</a:t>
            </a:r>
            <a:r>
              <a:rPr kumimoji="0" lang="en-US" sz="2000" b="1" dirty="0" err="1" smtClean="0">
                <a:solidFill>
                  <a:srgbClr val="003366"/>
                </a:solidFill>
              </a:rPr>
              <a:t>Ir</a:t>
            </a:r>
            <a:endParaRPr kumimoji="0" lang="en-US" sz="2000" b="1" dirty="0">
              <a:solidFill>
                <a:srgbClr val="003366"/>
              </a:solidFill>
            </a:endParaRPr>
          </a:p>
        </p:txBody>
      </p:sp>
      <p:pic>
        <p:nvPicPr>
          <p:cNvPr id="8" name="Picture 4" descr="ARTXC_RedTex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000" y="900000"/>
            <a:ext cx="1080000" cy="1080000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40000" y="900000"/>
            <a:ext cx="7560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GB" sz="2800" b="1" dirty="0" smtClean="0">
                <a:solidFill>
                  <a:srgbClr val="A50021"/>
                </a:solidFill>
              </a:rPr>
              <a:t>ART-XC: </a:t>
            </a:r>
            <a:r>
              <a:rPr lang="ru-RU" sz="2800" b="1" dirty="0" smtClean="0">
                <a:solidFill>
                  <a:srgbClr val="A50021"/>
                </a:solidFill>
              </a:rPr>
              <a:t>рентгеновские зеркальные системы </a:t>
            </a:r>
            <a:r>
              <a:rPr lang="en-GB" sz="2800" b="1" dirty="0" smtClean="0">
                <a:solidFill>
                  <a:srgbClr val="A50021"/>
                </a:solidFill>
              </a:rPr>
              <a:t>MSFC/NASA</a:t>
            </a:r>
            <a:endParaRPr lang="ru-RU" sz="2800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4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FF17B41C-E257-4B41-B897-B95C8566CE47}" type="slidenum">
              <a:rPr lang="ru-RU" sz="1400">
                <a:latin typeface="Times New Roman" pitchFamily="18" charset="0"/>
              </a:rPr>
              <a:pPr algn="r" eaLnBrk="0" hangingPunct="0"/>
              <a:t>46</a:t>
            </a:fld>
            <a:endParaRPr lang="ru-RU" sz="1400">
              <a:latin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9387" y="900000"/>
            <a:ext cx="9128385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ART-XC: energy spectrum</a:t>
            </a:r>
            <a:endParaRPr lang="ru-RU" sz="2800" b="1" dirty="0">
              <a:solidFill>
                <a:srgbClr val="A50021"/>
              </a:solidFill>
            </a:endParaRPr>
          </a:p>
        </p:txBody>
      </p:sp>
      <p:pic>
        <p:nvPicPr>
          <p:cNvPr id="9" name="Рисунок 8" descr="Lines_0_40_keV.JPG"/>
          <p:cNvPicPr>
            <a:picLocks noChangeAspect="1"/>
          </p:cNvPicPr>
          <p:nvPr/>
        </p:nvPicPr>
        <p:blipFill>
          <a:blip r:embed="rId3" cstate="print"/>
          <a:srcRect l="10170" t="4763" r="6780" b="2381"/>
          <a:stretch>
            <a:fillRect/>
          </a:stretch>
        </p:blipFill>
        <p:spPr>
          <a:xfrm>
            <a:off x="1620000" y="1440000"/>
            <a:ext cx="6784796" cy="5400000"/>
          </a:xfrm>
          <a:prstGeom prst="rect">
            <a:avLst/>
          </a:prstGeom>
        </p:spPr>
      </p:pic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8640000" y="1440000"/>
            <a:ext cx="360000" cy="36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Прямоугольник 5"/>
          <p:cNvSpPr>
            <a:spLocks noChangeAspect="1"/>
          </p:cNvSpPr>
          <p:nvPr/>
        </p:nvSpPr>
        <p:spPr bwMode="auto">
          <a:xfrm>
            <a:off x="8640000" y="2160000"/>
            <a:ext cx="360000" cy="3600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Прямоугольник 7"/>
          <p:cNvSpPr>
            <a:spLocks noChangeAspect="1"/>
          </p:cNvSpPr>
          <p:nvPr/>
        </p:nvSpPr>
        <p:spPr bwMode="auto">
          <a:xfrm>
            <a:off x="9036000" y="2160000"/>
            <a:ext cx="360000" cy="3600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>
            <a:spLocks noChangeAspect="1"/>
          </p:cNvSpPr>
          <p:nvPr/>
        </p:nvSpPr>
        <p:spPr bwMode="auto">
          <a:xfrm>
            <a:off x="8640000" y="2880000"/>
            <a:ext cx="360000" cy="360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10"/>
          <p:cNvSpPr>
            <a:spLocks noChangeAspect="1"/>
          </p:cNvSpPr>
          <p:nvPr/>
        </p:nvSpPr>
        <p:spPr bwMode="auto">
          <a:xfrm>
            <a:off x="8640000" y="3960000"/>
            <a:ext cx="360000" cy="360000"/>
          </a:xfrm>
          <a:prstGeom prst="rect">
            <a:avLst/>
          </a:prstGeom>
          <a:solidFill>
            <a:srgbClr val="FF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Прямоугольник 11"/>
          <p:cNvSpPr>
            <a:spLocks noChangeAspect="1"/>
          </p:cNvSpPr>
          <p:nvPr/>
        </p:nvSpPr>
        <p:spPr bwMode="auto">
          <a:xfrm>
            <a:off x="8640000" y="4356000"/>
            <a:ext cx="360000" cy="360000"/>
          </a:xfrm>
          <a:prstGeom prst="rect">
            <a:avLst/>
          </a:prstGeom>
          <a:solidFill>
            <a:srgbClr val="FF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 12"/>
          <p:cNvSpPr>
            <a:spLocks noChangeAspect="1"/>
          </p:cNvSpPr>
          <p:nvPr/>
        </p:nvSpPr>
        <p:spPr bwMode="auto">
          <a:xfrm>
            <a:off x="8639033" y="3276000"/>
            <a:ext cx="360000" cy="360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Прямоугольник 13"/>
          <p:cNvSpPr>
            <a:spLocks noChangeAspect="1"/>
          </p:cNvSpPr>
          <p:nvPr/>
        </p:nvSpPr>
        <p:spPr bwMode="auto">
          <a:xfrm>
            <a:off x="9036000" y="3960000"/>
            <a:ext cx="360000" cy="360000"/>
          </a:xfrm>
          <a:prstGeom prst="rect">
            <a:avLst/>
          </a:prstGeom>
          <a:solidFill>
            <a:srgbClr val="FF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>
            <a:spLocks noChangeAspect="1"/>
          </p:cNvSpPr>
          <p:nvPr/>
        </p:nvSpPr>
        <p:spPr bwMode="auto">
          <a:xfrm>
            <a:off x="9036000" y="4356000"/>
            <a:ext cx="360000" cy="360000"/>
          </a:xfrm>
          <a:prstGeom prst="rect">
            <a:avLst/>
          </a:prstGeom>
          <a:solidFill>
            <a:srgbClr val="FF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4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FF17B41C-E257-4B41-B897-B95C8566CE47}" type="slidenum">
              <a:rPr lang="ru-RU" sz="1400">
                <a:latin typeface="Times New Roman" pitchFamily="18" charset="0"/>
              </a:rPr>
              <a:pPr algn="r" eaLnBrk="0" hangingPunct="0"/>
              <a:t>47</a:t>
            </a:fld>
            <a:endParaRPr lang="ru-RU" sz="1400">
              <a:latin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9387" y="900000"/>
            <a:ext cx="9128385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ART-XC: energy spectrum</a:t>
            </a:r>
            <a:endParaRPr lang="ru-RU" sz="2800" b="1" dirty="0">
              <a:solidFill>
                <a:srgbClr val="A50021"/>
              </a:solidFill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8640000" y="1440000"/>
            <a:ext cx="360000" cy="36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Прямоугольник 5"/>
          <p:cNvSpPr>
            <a:spLocks noChangeAspect="1"/>
          </p:cNvSpPr>
          <p:nvPr/>
        </p:nvSpPr>
        <p:spPr bwMode="auto">
          <a:xfrm>
            <a:off x="8640000" y="2160000"/>
            <a:ext cx="360000" cy="3600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Прямоугольник 7"/>
          <p:cNvSpPr>
            <a:spLocks noChangeAspect="1"/>
          </p:cNvSpPr>
          <p:nvPr/>
        </p:nvSpPr>
        <p:spPr bwMode="auto">
          <a:xfrm>
            <a:off x="9036000" y="2160000"/>
            <a:ext cx="360000" cy="3600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>
            <a:spLocks noChangeAspect="1"/>
          </p:cNvSpPr>
          <p:nvPr/>
        </p:nvSpPr>
        <p:spPr bwMode="auto">
          <a:xfrm>
            <a:off x="8640000" y="2880000"/>
            <a:ext cx="360000" cy="360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10"/>
          <p:cNvSpPr>
            <a:spLocks noChangeAspect="1"/>
          </p:cNvSpPr>
          <p:nvPr/>
        </p:nvSpPr>
        <p:spPr bwMode="auto">
          <a:xfrm>
            <a:off x="8640000" y="3960000"/>
            <a:ext cx="360000" cy="360000"/>
          </a:xfrm>
          <a:prstGeom prst="rect">
            <a:avLst/>
          </a:prstGeom>
          <a:solidFill>
            <a:srgbClr val="FF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Прямоугольник 11"/>
          <p:cNvSpPr>
            <a:spLocks noChangeAspect="1"/>
          </p:cNvSpPr>
          <p:nvPr/>
        </p:nvSpPr>
        <p:spPr bwMode="auto">
          <a:xfrm>
            <a:off x="8640000" y="4356000"/>
            <a:ext cx="360000" cy="360000"/>
          </a:xfrm>
          <a:prstGeom prst="rect">
            <a:avLst/>
          </a:prstGeom>
          <a:solidFill>
            <a:srgbClr val="FF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 12"/>
          <p:cNvSpPr>
            <a:spLocks noChangeAspect="1"/>
          </p:cNvSpPr>
          <p:nvPr/>
        </p:nvSpPr>
        <p:spPr bwMode="auto">
          <a:xfrm>
            <a:off x="8639033" y="3276000"/>
            <a:ext cx="360000" cy="3600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Прямоугольник 13"/>
          <p:cNvSpPr>
            <a:spLocks noChangeAspect="1"/>
          </p:cNvSpPr>
          <p:nvPr/>
        </p:nvSpPr>
        <p:spPr bwMode="auto">
          <a:xfrm>
            <a:off x="9036000" y="3960000"/>
            <a:ext cx="360000" cy="360000"/>
          </a:xfrm>
          <a:prstGeom prst="rect">
            <a:avLst/>
          </a:prstGeom>
          <a:solidFill>
            <a:srgbClr val="FF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>
            <a:spLocks noChangeAspect="1"/>
          </p:cNvSpPr>
          <p:nvPr/>
        </p:nvSpPr>
        <p:spPr bwMode="auto">
          <a:xfrm>
            <a:off x="9036000" y="4356000"/>
            <a:ext cx="360000" cy="360000"/>
          </a:xfrm>
          <a:prstGeom prst="rect">
            <a:avLst/>
          </a:prstGeom>
          <a:solidFill>
            <a:srgbClr val="FF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Рисунок 15" descr="Lines_40_200_keV.JPG"/>
          <p:cNvPicPr>
            <a:picLocks noChangeAspect="1"/>
          </p:cNvPicPr>
          <p:nvPr/>
        </p:nvPicPr>
        <p:blipFill>
          <a:blip r:embed="rId3" cstate="print"/>
          <a:srcRect l="10118" t="4763" r="6745" b="2381"/>
          <a:stretch>
            <a:fillRect/>
          </a:stretch>
        </p:blipFill>
        <p:spPr>
          <a:xfrm>
            <a:off x="1620000" y="1440000"/>
            <a:ext cx="6827158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63774" y="4558352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66"/>
                </a:solidFill>
              </a:rPr>
              <a:t>dislocations</a:t>
            </a:r>
            <a:endParaRPr lang="ru-RU" b="1" dirty="0">
              <a:solidFill>
                <a:srgbClr val="003366"/>
              </a:solidFill>
            </a:endParaRPr>
          </a:p>
        </p:txBody>
      </p:sp>
      <p:sp>
        <p:nvSpPr>
          <p:cNvPr id="30722" name="Номер слайда 4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FF17B41C-E257-4B41-B897-B95C8566CE47}" type="slidenum">
              <a:rPr lang="ru-RU" sz="1400">
                <a:latin typeface="Times New Roman" pitchFamily="18" charset="0"/>
              </a:rPr>
              <a:pPr algn="r" eaLnBrk="0" hangingPunct="0"/>
              <a:t>48</a:t>
            </a:fld>
            <a:endParaRPr lang="ru-RU" sz="1400">
              <a:latin typeface="Times New Roman" pitchFamily="18" charset="0"/>
            </a:endParaRPr>
          </a:p>
        </p:txBody>
      </p:sp>
      <p:pic>
        <p:nvPicPr>
          <p:cNvPr id="5" name="Рисунок 4" descr="IMG_B_0000-1023_140602-09_URD05_-34C_CNF20_0x20_KRN_KKP_KVEA.d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0000" y="900000"/>
            <a:ext cx="2700000" cy="2913896"/>
          </a:xfrm>
          <a:prstGeom prst="rect">
            <a:avLst/>
          </a:prstGeom>
        </p:spPr>
      </p:pic>
      <p:pic>
        <p:nvPicPr>
          <p:cNvPr id="8" name="Рисунок 7" descr="IMG_B_0000-1023_140602-09_URD05_-34C_CNF20_0x20_KRN_KKP_KVEA.da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6000" y="900000"/>
            <a:ext cx="2700000" cy="2913896"/>
          </a:xfrm>
          <a:prstGeom prst="rect">
            <a:avLst/>
          </a:prstGeom>
        </p:spPr>
      </p:pic>
      <p:pic>
        <p:nvPicPr>
          <p:cNvPr id="9" name="Рисунок 8" descr="IMG_B_0000-1023_140602-09_URD05_-34C_CNF20_0x20_KRN_KKP_KVEA.da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60000" y="3852000"/>
            <a:ext cx="2700000" cy="2913896"/>
          </a:xfrm>
          <a:prstGeom prst="rect">
            <a:avLst/>
          </a:prstGeom>
        </p:spPr>
      </p:pic>
      <p:pic>
        <p:nvPicPr>
          <p:cNvPr id="10" name="Рисунок 9" descr="IMG_B_0000-1023_140602-09_URD05_-34C_CNF20_0x20_KRN_KKP_KVEA.da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96000" y="3852000"/>
            <a:ext cx="2700000" cy="29138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20000" y="324000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33CC"/>
                </a:solidFill>
              </a:rPr>
              <a:t>B1T1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0000" y="622800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3300"/>
                </a:solidFill>
              </a:rPr>
              <a:t>B2T1</a:t>
            </a:r>
            <a:endParaRPr lang="ru-RU" sz="1600" b="1" dirty="0">
              <a:solidFill>
                <a:srgbClr val="FF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80000" y="324000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B1T2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0000" y="622800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33CC"/>
                </a:solidFill>
              </a:rPr>
              <a:t>B2T2</a:t>
            </a:r>
            <a:endParaRPr lang="ru-RU" sz="1600" b="1" dirty="0">
              <a:solidFill>
                <a:srgbClr val="FF33CC"/>
              </a:solidFill>
            </a:endParaRPr>
          </a:p>
        </p:txBody>
      </p:sp>
      <p:cxnSp>
        <p:nvCxnSpPr>
          <p:cNvPr id="18" name="Прямая со стрелкой 17"/>
          <p:cNvCxnSpPr>
            <a:stCxn id="25" idx="3"/>
          </p:cNvCxnSpPr>
          <p:nvPr/>
        </p:nvCxnSpPr>
        <p:spPr bwMode="auto">
          <a:xfrm flipV="1">
            <a:off x="2142201" y="4421877"/>
            <a:ext cx="1187853" cy="36730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Прямая со стрелкой 20"/>
          <p:cNvCxnSpPr>
            <a:stCxn id="25" idx="3"/>
          </p:cNvCxnSpPr>
          <p:nvPr/>
        </p:nvCxnSpPr>
        <p:spPr bwMode="auto">
          <a:xfrm flipV="1">
            <a:off x="2142201" y="4244455"/>
            <a:ext cx="819363" cy="54473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77421" y="1653654"/>
            <a:ext cx="189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66"/>
                </a:solidFill>
              </a:rPr>
              <a:t>boundary effect</a:t>
            </a:r>
            <a:endParaRPr lang="ru-RU" b="1" dirty="0">
              <a:solidFill>
                <a:srgbClr val="003366"/>
              </a:solidFill>
            </a:endParaRPr>
          </a:p>
        </p:txBody>
      </p:sp>
      <p:cxnSp>
        <p:nvCxnSpPr>
          <p:cNvPr id="27" name="Прямая со стрелкой 26"/>
          <p:cNvCxnSpPr/>
          <p:nvPr/>
        </p:nvCxnSpPr>
        <p:spPr bwMode="auto">
          <a:xfrm>
            <a:off x="1269242" y="2306472"/>
            <a:ext cx="846161" cy="47767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Прямая со стрелкой 30"/>
          <p:cNvCxnSpPr/>
          <p:nvPr/>
        </p:nvCxnSpPr>
        <p:spPr bwMode="auto">
          <a:xfrm flipV="1">
            <a:off x="1296537" y="1282890"/>
            <a:ext cx="2006221" cy="102358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Прямая со стрелкой 33"/>
          <p:cNvCxnSpPr/>
          <p:nvPr/>
        </p:nvCxnSpPr>
        <p:spPr bwMode="auto">
          <a:xfrm>
            <a:off x="1310185" y="2333767"/>
            <a:ext cx="1351128" cy="135112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49</a:t>
            </a:fld>
            <a:endParaRPr lang="ru-RU" smtClean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60000" y="900000"/>
            <a:ext cx="9288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GB" sz="2800" b="1" dirty="0" smtClean="0">
                <a:solidFill>
                  <a:srgbClr val="A50021"/>
                </a:solidFill>
              </a:rPr>
              <a:t>Images of 7 holes with </a:t>
            </a:r>
            <a:r>
              <a:rPr lang="en-GB" sz="2800" b="1" dirty="0" smtClean="0">
                <a:solidFill>
                  <a:srgbClr val="A50021"/>
                </a:solidFill>
                <a:sym typeface="Symbol"/>
              </a:rPr>
              <a:t></a:t>
            </a:r>
            <a:r>
              <a:rPr lang="en-GB" sz="2800" b="1" dirty="0" smtClean="0">
                <a:solidFill>
                  <a:srgbClr val="A50021"/>
                </a:solidFill>
              </a:rPr>
              <a:t>0.5 mm at energy 5.9 </a:t>
            </a:r>
            <a:r>
              <a:rPr lang="en-GB" sz="2800" b="1" dirty="0" err="1" smtClean="0">
                <a:solidFill>
                  <a:srgbClr val="A50021"/>
                </a:solidFill>
              </a:rPr>
              <a:t>keV</a:t>
            </a:r>
            <a:endParaRPr lang="ru-RU" sz="2800" b="1" dirty="0">
              <a:solidFill>
                <a:srgbClr val="003366"/>
              </a:solidFill>
            </a:endParaRPr>
          </a:p>
        </p:txBody>
      </p:sp>
      <p:pic>
        <p:nvPicPr>
          <p:cNvPr id="5" name="Рисунок 4" descr="IMG_B_0000-0070_140729_01_Mask_URD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2000" y="1548000"/>
            <a:ext cx="4833332" cy="522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5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6849BA6F-BB9A-45FB-B294-ACA2B95B520B}" type="slidenum">
              <a:rPr lang="ru-RU" sz="1400">
                <a:latin typeface="Times New Roman" pitchFamily="18" charset="0"/>
              </a:rPr>
              <a:pPr algn="r" eaLnBrk="0" hangingPunct="0"/>
              <a:t>5</a:t>
            </a:fld>
            <a:endParaRPr lang="ru-RU" sz="1400">
              <a:latin typeface="Times New Roman" pitchFamily="18" charset="0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532263" y="898525"/>
            <a:ext cx="9007522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algn="ctr"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GB" sz="2800" b="1" dirty="0" err="1">
                <a:solidFill>
                  <a:srgbClr val="0033CC"/>
                </a:solidFill>
              </a:rPr>
              <a:t>eROSITA</a:t>
            </a:r>
            <a:r>
              <a:rPr lang="en-GB" sz="2800" b="1" dirty="0">
                <a:solidFill>
                  <a:srgbClr val="008080"/>
                </a:solidFill>
              </a:rPr>
              <a:t> </a:t>
            </a:r>
            <a:r>
              <a:rPr lang="en-GB" sz="2800" b="1" dirty="0" smtClean="0">
                <a:solidFill>
                  <a:srgbClr val="008080"/>
                </a:solidFill>
              </a:rPr>
              <a:t>&amp; </a:t>
            </a:r>
            <a:r>
              <a:rPr lang="en-GB" sz="2800" b="1" dirty="0" smtClean="0">
                <a:solidFill>
                  <a:srgbClr val="FF3300"/>
                </a:solidFill>
              </a:rPr>
              <a:t>ART-XC</a:t>
            </a:r>
          </a:p>
          <a:p>
            <a:pPr algn="ctr"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8080"/>
                </a:solidFill>
              </a:rPr>
              <a:t>Эффективная площадь по оси зрения и «охват»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648000" y="5760000"/>
            <a:ext cx="41465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algn="ctr"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GB" b="1" dirty="0">
                <a:solidFill>
                  <a:srgbClr val="0033CC"/>
                </a:solidFill>
              </a:rPr>
              <a:t>2500 </a:t>
            </a:r>
            <a:r>
              <a:rPr lang="ru-RU" b="1" dirty="0" smtClean="0">
                <a:solidFill>
                  <a:srgbClr val="0033CC"/>
                </a:solidFill>
              </a:rPr>
              <a:t>см</a:t>
            </a:r>
            <a:r>
              <a:rPr lang="en-GB" b="1" baseline="30000" dirty="0" smtClean="0">
                <a:solidFill>
                  <a:srgbClr val="0033CC"/>
                </a:solidFill>
              </a:rPr>
              <a:t>2</a:t>
            </a:r>
            <a:r>
              <a:rPr lang="en-GB" b="1" dirty="0" smtClean="0">
                <a:solidFill>
                  <a:srgbClr val="0033CC"/>
                </a:solidFill>
              </a:rPr>
              <a:t> </a:t>
            </a:r>
            <a:r>
              <a:rPr lang="en-GB" b="1" dirty="0">
                <a:solidFill>
                  <a:srgbClr val="0033CC"/>
                </a:solidFill>
              </a:rPr>
              <a:t>@ 1.4 </a:t>
            </a:r>
            <a:r>
              <a:rPr lang="ru-RU" b="1" dirty="0" smtClean="0">
                <a:solidFill>
                  <a:srgbClr val="0033CC"/>
                </a:solidFill>
              </a:rPr>
              <a:t>кэВ</a:t>
            </a:r>
            <a:endParaRPr lang="en-GB" b="1" dirty="0" smtClean="0">
              <a:solidFill>
                <a:srgbClr val="0033CC"/>
              </a:solidFill>
            </a:endParaRPr>
          </a:p>
          <a:p>
            <a:pPr algn="ctr"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b="1" dirty="0" smtClean="0">
                <a:solidFill>
                  <a:srgbClr val="FF3300"/>
                </a:solidFill>
              </a:rPr>
              <a:t>450</a:t>
            </a:r>
            <a:r>
              <a:rPr lang="en-GB" b="1" dirty="0" smtClean="0">
                <a:solidFill>
                  <a:srgbClr val="FF3300"/>
                </a:solidFill>
              </a:rPr>
              <a:t> </a:t>
            </a:r>
            <a:r>
              <a:rPr lang="ru-RU" b="1" dirty="0" smtClean="0">
                <a:solidFill>
                  <a:srgbClr val="FF3300"/>
                </a:solidFill>
              </a:rPr>
              <a:t>см</a:t>
            </a:r>
            <a:r>
              <a:rPr lang="en-GB" b="1" baseline="30000" dirty="0" smtClean="0">
                <a:solidFill>
                  <a:srgbClr val="FF3300"/>
                </a:solidFill>
              </a:rPr>
              <a:t>2</a:t>
            </a:r>
            <a:r>
              <a:rPr lang="en-GB" b="1" dirty="0" smtClean="0">
                <a:solidFill>
                  <a:srgbClr val="FF3300"/>
                </a:solidFill>
              </a:rPr>
              <a:t> </a:t>
            </a:r>
            <a:r>
              <a:rPr lang="en-GB" b="1" dirty="0">
                <a:solidFill>
                  <a:srgbClr val="FF3300"/>
                </a:solidFill>
              </a:rPr>
              <a:t>@ </a:t>
            </a:r>
            <a:r>
              <a:rPr lang="ru-RU" b="1" dirty="0" smtClean="0">
                <a:solidFill>
                  <a:srgbClr val="FF3300"/>
                </a:solidFill>
              </a:rPr>
              <a:t>8</a:t>
            </a:r>
            <a:r>
              <a:rPr lang="en-GB" b="1" dirty="0" smtClean="0">
                <a:solidFill>
                  <a:srgbClr val="FF3300"/>
                </a:solidFill>
              </a:rPr>
              <a:t> </a:t>
            </a:r>
            <a:r>
              <a:rPr lang="ru-RU" b="1" dirty="0" smtClean="0">
                <a:solidFill>
                  <a:srgbClr val="FF3300"/>
                </a:solidFill>
              </a:rPr>
              <a:t>кэВ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5544000" y="5760000"/>
            <a:ext cx="43200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algn="ctr"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GB" b="1" dirty="0">
                <a:solidFill>
                  <a:srgbClr val="0033CC"/>
                </a:solidFill>
              </a:rPr>
              <a:t>1100 </a:t>
            </a:r>
            <a:r>
              <a:rPr lang="ru-RU" b="1" dirty="0" smtClean="0">
                <a:solidFill>
                  <a:srgbClr val="0033CC"/>
                </a:solidFill>
              </a:rPr>
              <a:t>см</a:t>
            </a:r>
            <a:r>
              <a:rPr lang="en-GB" b="1" baseline="30000" dirty="0" smtClean="0">
                <a:solidFill>
                  <a:srgbClr val="0033CC"/>
                </a:solidFill>
              </a:rPr>
              <a:t>2</a:t>
            </a:r>
            <a:r>
              <a:rPr lang="en-GB" b="1" dirty="0" smtClean="0">
                <a:solidFill>
                  <a:srgbClr val="0033CC"/>
                </a:solidFill>
                <a:sym typeface="Symbol" pitchFamily="18" charset="2"/>
              </a:rPr>
              <a:t></a:t>
            </a:r>
            <a:r>
              <a:rPr lang="ru-RU" b="1" dirty="0" smtClean="0">
                <a:solidFill>
                  <a:srgbClr val="0033CC"/>
                </a:solidFill>
                <a:sym typeface="Symbol" pitchFamily="18" charset="2"/>
              </a:rPr>
              <a:t>град</a:t>
            </a:r>
            <a:r>
              <a:rPr lang="en-GB" b="1" baseline="30000" dirty="0" smtClean="0">
                <a:solidFill>
                  <a:srgbClr val="0033CC"/>
                </a:solidFill>
              </a:rPr>
              <a:t>2</a:t>
            </a:r>
            <a:r>
              <a:rPr lang="en-GB" b="1" dirty="0" smtClean="0">
                <a:solidFill>
                  <a:srgbClr val="0033CC"/>
                </a:solidFill>
              </a:rPr>
              <a:t> </a:t>
            </a:r>
            <a:r>
              <a:rPr lang="en-GB" b="1" dirty="0">
                <a:solidFill>
                  <a:srgbClr val="0033CC"/>
                </a:solidFill>
              </a:rPr>
              <a:t>@ 1.4 </a:t>
            </a:r>
            <a:r>
              <a:rPr lang="ru-RU" b="1" dirty="0" smtClean="0">
                <a:solidFill>
                  <a:srgbClr val="0033CC"/>
                </a:solidFill>
              </a:rPr>
              <a:t>кэВ</a:t>
            </a:r>
            <a:endParaRPr lang="en-GB" b="1" dirty="0" smtClean="0">
              <a:solidFill>
                <a:srgbClr val="0033CC"/>
              </a:solidFill>
            </a:endParaRPr>
          </a:p>
          <a:p>
            <a:pPr algn="ctr"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b="1" dirty="0" smtClean="0">
                <a:solidFill>
                  <a:srgbClr val="FF3300"/>
                </a:solidFill>
                <a:sym typeface="Symbol"/>
              </a:rPr>
              <a:t>45</a:t>
            </a:r>
            <a:r>
              <a:rPr lang="en-GB" b="1" dirty="0" smtClean="0">
                <a:solidFill>
                  <a:srgbClr val="FF3300"/>
                </a:solidFill>
              </a:rPr>
              <a:t> </a:t>
            </a:r>
            <a:r>
              <a:rPr lang="ru-RU" b="1" dirty="0" smtClean="0">
                <a:solidFill>
                  <a:srgbClr val="FF3300"/>
                </a:solidFill>
              </a:rPr>
              <a:t>см</a:t>
            </a:r>
            <a:r>
              <a:rPr lang="en-GB" b="1" baseline="30000" dirty="0" smtClean="0">
                <a:solidFill>
                  <a:srgbClr val="FF3300"/>
                </a:solidFill>
              </a:rPr>
              <a:t>2</a:t>
            </a:r>
            <a:r>
              <a:rPr lang="en-GB" b="1" dirty="0" smtClean="0">
                <a:solidFill>
                  <a:srgbClr val="FF3300"/>
                </a:solidFill>
                <a:sym typeface="Symbol" pitchFamily="18" charset="2"/>
              </a:rPr>
              <a:t></a:t>
            </a:r>
            <a:r>
              <a:rPr lang="ru-RU" b="1" dirty="0" smtClean="0">
                <a:solidFill>
                  <a:srgbClr val="FF3300"/>
                </a:solidFill>
                <a:sym typeface="Symbol" pitchFamily="18" charset="2"/>
              </a:rPr>
              <a:t>град</a:t>
            </a:r>
            <a:r>
              <a:rPr lang="en-GB" b="1" baseline="30000" dirty="0" smtClean="0">
                <a:solidFill>
                  <a:srgbClr val="FF3300"/>
                </a:solidFill>
              </a:rPr>
              <a:t>2</a:t>
            </a:r>
            <a:r>
              <a:rPr lang="en-GB" b="1" dirty="0" smtClean="0">
                <a:solidFill>
                  <a:srgbClr val="FF3300"/>
                </a:solidFill>
              </a:rPr>
              <a:t> </a:t>
            </a:r>
            <a:r>
              <a:rPr lang="en-GB" b="1" dirty="0">
                <a:solidFill>
                  <a:srgbClr val="FF3300"/>
                </a:solidFill>
              </a:rPr>
              <a:t>@ </a:t>
            </a:r>
            <a:r>
              <a:rPr lang="ru-RU" b="1" dirty="0" smtClean="0">
                <a:solidFill>
                  <a:srgbClr val="FF3300"/>
                </a:solidFill>
              </a:rPr>
              <a:t>8</a:t>
            </a:r>
            <a:r>
              <a:rPr lang="en-GB" b="1" dirty="0" smtClean="0">
                <a:solidFill>
                  <a:srgbClr val="FF3300"/>
                </a:solidFill>
              </a:rPr>
              <a:t> </a:t>
            </a:r>
            <a:r>
              <a:rPr lang="ru-RU" b="1" dirty="0" smtClean="0">
                <a:solidFill>
                  <a:srgbClr val="FF3300"/>
                </a:solidFill>
              </a:rPr>
              <a:t>кэВ</a:t>
            </a:r>
            <a:endParaRPr lang="ru-RU" b="1" dirty="0">
              <a:solidFill>
                <a:srgbClr val="FF3300"/>
              </a:solidFill>
            </a:endParaRPr>
          </a:p>
        </p:txBody>
      </p:sp>
      <p:sp>
        <p:nvSpPr>
          <p:cNvPr id="24582" name="Rectangle 10"/>
          <p:cNvSpPr>
            <a:spLocks noChangeArrowheads="1"/>
          </p:cNvSpPr>
          <p:nvPr/>
        </p:nvSpPr>
        <p:spPr bwMode="auto">
          <a:xfrm>
            <a:off x="0" y="1627188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88925" algn="r" eaLnBrk="0" hangingPunct="0"/>
            <a:endParaRPr lang="ru-RU"/>
          </a:p>
        </p:txBody>
      </p:sp>
      <p:sp>
        <p:nvSpPr>
          <p:cNvPr id="24584" name="Rectangle 12"/>
          <p:cNvSpPr>
            <a:spLocks noChangeArrowheads="1"/>
          </p:cNvSpPr>
          <p:nvPr/>
        </p:nvSpPr>
        <p:spPr bwMode="auto">
          <a:xfrm>
            <a:off x="0" y="1630363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88925" algn="r" eaLnBrk="0" hangingPunct="0"/>
            <a:endParaRPr lang="ru-RU"/>
          </a:p>
        </p:txBody>
      </p:sp>
      <p:pic>
        <p:nvPicPr>
          <p:cNvPr id="10" name="Рисунок 9" descr="Effarea_eROSITA_ART-XC_260912.JPG"/>
          <p:cNvPicPr>
            <a:picLocks noChangeAspect="1"/>
          </p:cNvPicPr>
          <p:nvPr/>
        </p:nvPicPr>
        <p:blipFill>
          <a:blip r:embed="rId3" cstate="print"/>
          <a:srcRect l="10083" t="9071" r="7731" b="2387"/>
          <a:stretch>
            <a:fillRect/>
          </a:stretch>
        </p:blipFill>
        <p:spPr>
          <a:xfrm>
            <a:off x="155553" y="2196000"/>
            <a:ext cx="4752584" cy="3604955"/>
          </a:xfrm>
          <a:prstGeom prst="rect">
            <a:avLst/>
          </a:prstGeom>
        </p:spPr>
      </p:pic>
      <p:pic>
        <p:nvPicPr>
          <p:cNvPr id="11" name="Рисунок 10" descr="Grasp_eROSITA_ART-XC_260912.JPG"/>
          <p:cNvPicPr>
            <a:picLocks noChangeAspect="1"/>
          </p:cNvPicPr>
          <p:nvPr/>
        </p:nvPicPr>
        <p:blipFill>
          <a:blip r:embed="rId4" cstate="print"/>
          <a:srcRect l="10083" t="2387" r="7731" b="9071"/>
          <a:stretch>
            <a:fillRect/>
          </a:stretch>
        </p:blipFill>
        <p:spPr>
          <a:xfrm>
            <a:off x="5112000" y="2160000"/>
            <a:ext cx="4752654" cy="3604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50</a:t>
            </a:fld>
            <a:endParaRPr lang="ru-RU" smtClean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40000" y="900000"/>
            <a:ext cx="8280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GB" sz="2800" b="1" dirty="0" smtClean="0">
                <a:solidFill>
                  <a:srgbClr val="A50021"/>
                </a:solidFill>
              </a:rPr>
              <a:t>2014, </a:t>
            </a:r>
            <a:r>
              <a:rPr lang="ru-RU" sz="2800" b="1" dirty="0" err="1" smtClean="0">
                <a:solidFill>
                  <a:srgbClr val="A50021"/>
                </a:solidFill>
              </a:rPr>
              <a:t>Сетябрь</a:t>
            </a:r>
            <a:r>
              <a:rPr lang="ru-RU" sz="2800" b="1" dirty="0" smtClean="0">
                <a:solidFill>
                  <a:srgbClr val="A50021"/>
                </a:solidFill>
              </a:rPr>
              <a:t> </a:t>
            </a:r>
            <a:r>
              <a:rPr lang="en-GB" sz="2800" b="1" dirty="0" smtClean="0">
                <a:solidFill>
                  <a:srgbClr val="A50021"/>
                </a:solidFill>
              </a:rPr>
              <a:t>9, FM #1, #2, #6, #7 </a:t>
            </a:r>
            <a:r>
              <a:rPr lang="ru-RU" sz="2800" b="1" dirty="0" smtClean="0">
                <a:solidFill>
                  <a:srgbClr val="A50021"/>
                </a:solidFill>
              </a:rPr>
              <a:t>в ИКИ</a:t>
            </a:r>
            <a:endParaRPr lang="ru-RU" sz="2800" b="1" dirty="0">
              <a:solidFill>
                <a:srgbClr val="A50021"/>
              </a:solidFill>
            </a:endParaRPr>
          </a:p>
        </p:txBody>
      </p:sp>
      <p:pic>
        <p:nvPicPr>
          <p:cNvPr id="5" name="Рисунок 4" descr="DSC_08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000" y="2160000"/>
            <a:ext cx="5120000" cy="2880000"/>
          </a:xfrm>
          <a:prstGeom prst="rect">
            <a:avLst/>
          </a:prstGeom>
        </p:spPr>
      </p:pic>
      <p:pic>
        <p:nvPicPr>
          <p:cNvPr id="9" name="Рисунок 8" descr="IMGP15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0000" y="2160000"/>
            <a:ext cx="4334845" cy="2880000"/>
          </a:xfrm>
          <a:prstGeom prst="rect">
            <a:avLst/>
          </a:prstGeom>
        </p:spPr>
      </p:pic>
      <p:pic>
        <p:nvPicPr>
          <p:cNvPr id="11" name="Picture 4" descr="ARTXC_RedTex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0000" y="900000"/>
            <a:ext cx="1080000" cy="108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8" name="Picture 4" descr="А1310-Л5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000" y="900000"/>
            <a:ext cx="2441575" cy="57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Номер слайда 4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12D235E7-F8B2-40BE-A664-1CD4FA971780}" type="slidenum">
              <a:rPr lang="ru-RU" sz="1400">
                <a:latin typeface="Times New Roman" pitchFamily="18" charset="0"/>
              </a:rPr>
              <a:pPr algn="r" eaLnBrk="0" hangingPunct="0"/>
              <a:t>51</a:t>
            </a:fld>
            <a:endParaRPr lang="ru-RU" sz="1400"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240000" y="935038"/>
            <a:ext cx="2157412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3200" b="1" dirty="0">
                <a:solidFill>
                  <a:srgbClr val="A50021"/>
                </a:solidFill>
              </a:rPr>
              <a:t>ART-XC </a:t>
            </a:r>
            <a:endParaRPr lang="ru-RU" sz="3200" b="1" dirty="0">
              <a:solidFill>
                <a:srgbClr val="A50021"/>
              </a:solidFill>
            </a:endParaRPr>
          </a:p>
        </p:txBody>
      </p:sp>
      <p:sp>
        <p:nvSpPr>
          <p:cNvPr id="30724" name="Line 17"/>
          <p:cNvSpPr>
            <a:spLocks noChangeShapeType="1"/>
          </p:cNvSpPr>
          <p:nvPr/>
        </p:nvSpPr>
        <p:spPr bwMode="auto">
          <a:xfrm flipV="1">
            <a:off x="250825" y="827088"/>
            <a:ext cx="9464675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</p:spPr>
        <p:txBody>
          <a:bodyPr lIns="109606" tIns="54804" rIns="109606" bIns="54804" anchor="ctr"/>
          <a:lstStyle/>
          <a:p>
            <a:endParaRPr lang="ru-RU"/>
          </a:p>
        </p:txBody>
      </p:sp>
      <p:pic>
        <p:nvPicPr>
          <p:cNvPr id="30725" name="Picture 37" descr="logo-mpe-mpg-green-inv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2513" y="21590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3" descr="logo_uhh_neu"/>
          <p:cNvPicPr>
            <a:picLocks noChangeAspect="1" noChangeArrowheads="1"/>
          </p:cNvPicPr>
          <p:nvPr/>
        </p:nvPicPr>
        <p:blipFill>
          <a:blip r:embed="rId4" cstate="print"/>
          <a:srcRect l="4820" t="11453" r="77133" b="13362"/>
          <a:stretch>
            <a:fillRect/>
          </a:stretch>
        </p:blipFill>
        <p:spPr bwMode="auto">
          <a:xfrm>
            <a:off x="8096250" y="215900"/>
            <a:ext cx="511175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1575" y="215900"/>
            <a:ext cx="5254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5" descr="aiplogo_tra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9163" y="215900"/>
            <a:ext cx="1936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16" descr="aitlogo_x"/>
          <p:cNvPicPr>
            <a:picLocks noChangeAspect="1" noChangeArrowheads="1"/>
          </p:cNvPicPr>
          <p:nvPr/>
        </p:nvPicPr>
        <p:blipFill>
          <a:blip r:embed="rId7" cstate="print">
            <a:lum bright="-4000" contrast="24000"/>
          </a:blip>
          <a:srcRect/>
          <a:stretch>
            <a:fillRect/>
          </a:stretch>
        </p:blipFill>
        <p:spPr bwMode="auto">
          <a:xfrm>
            <a:off x="6621463" y="215900"/>
            <a:ext cx="554037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17" descr="header_astrophysik-en"/>
          <p:cNvPicPr>
            <a:picLocks noChangeAspect="1" noChangeArrowheads="1"/>
          </p:cNvPicPr>
          <p:nvPr/>
        </p:nvPicPr>
        <p:blipFill>
          <a:blip r:embed="rId8" cstate="print"/>
          <a:srcRect l="58147" t="21233" r="3635" b="12740"/>
          <a:stretch>
            <a:fillRect/>
          </a:stretch>
        </p:blipFill>
        <p:spPr bwMode="auto">
          <a:xfrm>
            <a:off x="5505450" y="217488"/>
            <a:ext cx="1042988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Picture 18" descr="dlr_logo"/>
          <p:cNvPicPr>
            <a:picLocks noChangeAspect="1" noChangeArrowheads="1"/>
          </p:cNvPicPr>
          <p:nvPr/>
        </p:nvPicPr>
        <p:blipFill>
          <a:blip r:embed="rId9" cstate="print"/>
          <a:srcRect t="13998" b="13998"/>
          <a:stretch>
            <a:fillRect/>
          </a:stretch>
        </p:blipFill>
        <p:spPr bwMode="auto">
          <a:xfrm>
            <a:off x="9248775" y="215900"/>
            <a:ext cx="5508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000" y="990600"/>
            <a:ext cx="1541463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9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96000" y="4035425"/>
            <a:ext cx="2947987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0" name="Rectangle 7"/>
          <p:cNvSpPr>
            <a:spLocks noChangeArrowheads="1"/>
          </p:cNvSpPr>
          <p:nvPr/>
        </p:nvSpPr>
        <p:spPr bwMode="auto">
          <a:xfrm>
            <a:off x="1476000" y="1516063"/>
            <a:ext cx="635781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marL="939800" lvl="1" indent="-457200" defTabSz="292100" eaLnBrk="0" hangingPunct="0">
              <a:lnSpc>
                <a:spcPct val="130000"/>
              </a:lnSpc>
              <a:spcBef>
                <a:spcPct val="20000"/>
              </a:spcBef>
              <a:buClr>
                <a:srgbClr val="A50021"/>
              </a:buClr>
              <a:buFontTx/>
              <a:buAutoNum type="arabicParenR"/>
            </a:pPr>
            <a:r>
              <a:rPr lang="en-US" sz="2000" b="1" dirty="0">
                <a:solidFill>
                  <a:srgbClr val="A50021"/>
                </a:solidFill>
              </a:rPr>
              <a:t>Energy range</a:t>
            </a:r>
            <a:r>
              <a:rPr lang="en-US" sz="2000" b="1" dirty="0">
                <a:solidFill>
                  <a:srgbClr val="008080"/>
                </a:solidFill>
              </a:rPr>
              <a:t>	</a:t>
            </a:r>
            <a:r>
              <a:rPr lang="ru-RU" sz="2000" b="1" dirty="0">
                <a:solidFill>
                  <a:srgbClr val="008080"/>
                </a:solidFill>
              </a:rPr>
              <a:t>	</a:t>
            </a:r>
            <a:r>
              <a:rPr lang="en-US" sz="2000" b="1" dirty="0">
                <a:solidFill>
                  <a:srgbClr val="008080"/>
                </a:solidFill>
              </a:rPr>
              <a:t>			</a:t>
            </a:r>
            <a:r>
              <a:rPr lang="en-US" sz="2000" b="1" dirty="0" smtClean="0">
                <a:solidFill>
                  <a:srgbClr val="003366"/>
                </a:solidFill>
              </a:rPr>
              <a:t>5  – </a:t>
            </a:r>
            <a:r>
              <a:rPr lang="en-US" sz="2000" b="1" dirty="0">
                <a:solidFill>
                  <a:srgbClr val="003366"/>
                </a:solidFill>
              </a:rPr>
              <a:t>30 </a:t>
            </a:r>
            <a:r>
              <a:rPr lang="en-US" sz="2000" b="1" dirty="0" err="1">
                <a:solidFill>
                  <a:srgbClr val="003366"/>
                </a:solidFill>
              </a:rPr>
              <a:t>keV</a:t>
            </a:r>
            <a:endParaRPr lang="en-US" sz="2000" b="1" dirty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lnSpc>
                <a:spcPct val="130000"/>
              </a:lnSpc>
              <a:spcBef>
                <a:spcPct val="20000"/>
              </a:spcBef>
              <a:buClr>
                <a:srgbClr val="A50021"/>
              </a:buClr>
              <a:buFontTx/>
              <a:buAutoNum type="arabicParenR"/>
            </a:pPr>
            <a:r>
              <a:rPr lang="en-US" sz="2000" b="1" dirty="0">
                <a:solidFill>
                  <a:srgbClr val="A50021"/>
                </a:solidFill>
              </a:rPr>
              <a:t>FOV				</a:t>
            </a:r>
            <a:r>
              <a:rPr lang="en-US" sz="2000" b="1" dirty="0">
                <a:solidFill>
                  <a:srgbClr val="008080"/>
                </a:solidFill>
              </a:rPr>
              <a:t>				</a:t>
            </a:r>
            <a:r>
              <a:rPr lang="en-US" sz="2000" b="1" dirty="0">
                <a:solidFill>
                  <a:srgbClr val="003366"/>
                </a:solidFill>
                <a:sym typeface="Symbol" pitchFamily="18" charset="2"/>
              </a:rPr>
              <a:t></a:t>
            </a:r>
            <a:r>
              <a:rPr lang="en-US" sz="2000" b="1" dirty="0" smtClean="0">
                <a:solidFill>
                  <a:srgbClr val="003366"/>
                </a:solidFill>
              </a:rPr>
              <a:t>34</a:t>
            </a:r>
            <a:r>
              <a:rPr lang="en-US" sz="2000" b="1" dirty="0" smtClean="0">
                <a:solidFill>
                  <a:srgbClr val="003366"/>
                </a:solidFill>
                <a:sym typeface="Symbol" pitchFamily="18" charset="2"/>
              </a:rPr>
              <a:t></a:t>
            </a:r>
            <a:endParaRPr lang="en-US" sz="2000" b="1" dirty="0">
              <a:solidFill>
                <a:srgbClr val="003366"/>
              </a:solidFill>
              <a:sym typeface="Symbol" pitchFamily="18" charset="2"/>
            </a:endParaRPr>
          </a:p>
          <a:p>
            <a:pPr marL="939800" lvl="1" indent="-457200" defTabSz="292100" eaLnBrk="0" hangingPunct="0">
              <a:lnSpc>
                <a:spcPct val="130000"/>
              </a:lnSpc>
              <a:spcBef>
                <a:spcPct val="20000"/>
              </a:spcBef>
              <a:buClr>
                <a:srgbClr val="A50021"/>
              </a:buClr>
              <a:buFontTx/>
              <a:buAutoNum type="arabicParenR"/>
            </a:pPr>
            <a:r>
              <a:rPr lang="en-US" sz="2000" b="1" dirty="0">
                <a:solidFill>
                  <a:srgbClr val="A50021"/>
                </a:solidFill>
              </a:rPr>
              <a:t>On-axis </a:t>
            </a:r>
            <a:r>
              <a:rPr lang="en-US" sz="2000" b="1" dirty="0" smtClean="0">
                <a:solidFill>
                  <a:srgbClr val="A50021"/>
                </a:solidFill>
              </a:rPr>
              <a:t>resolution		</a:t>
            </a:r>
            <a:r>
              <a:rPr lang="en-US" sz="2000" b="1" dirty="0">
                <a:solidFill>
                  <a:srgbClr val="A50021"/>
                </a:solidFill>
              </a:rPr>
              <a:t>	</a:t>
            </a:r>
            <a:r>
              <a:rPr lang="en-US" sz="2000" b="1" dirty="0" smtClean="0">
                <a:solidFill>
                  <a:srgbClr val="003366"/>
                </a:solidFill>
                <a:sym typeface="Symbol" pitchFamily="18" charset="2"/>
              </a:rPr>
              <a:t>1</a:t>
            </a:r>
            <a:r>
              <a:rPr lang="en-US" sz="2000" b="1" dirty="0" smtClean="0">
                <a:solidFill>
                  <a:srgbClr val="003366"/>
                </a:solidFill>
                <a:sym typeface="Symbol"/>
              </a:rPr>
              <a:t></a:t>
            </a:r>
            <a:r>
              <a:rPr lang="en-US" sz="2000" b="1" dirty="0" smtClean="0">
                <a:solidFill>
                  <a:srgbClr val="003366"/>
                </a:solidFill>
                <a:sym typeface="Symbol" pitchFamily="18" charset="2"/>
              </a:rPr>
              <a:t> </a:t>
            </a:r>
            <a:endParaRPr lang="en-US" sz="2000" b="1" dirty="0">
              <a:solidFill>
                <a:srgbClr val="003366"/>
              </a:solidFill>
              <a:sym typeface="Symbol" pitchFamily="18" charset="2"/>
            </a:endParaRPr>
          </a:p>
          <a:p>
            <a:pPr marL="939800" lvl="1" indent="-457200" defTabSz="292100" eaLnBrk="0" hangingPunct="0">
              <a:lnSpc>
                <a:spcPct val="130000"/>
              </a:lnSpc>
              <a:spcBef>
                <a:spcPct val="20000"/>
              </a:spcBef>
              <a:buClr>
                <a:srgbClr val="A50021"/>
              </a:buClr>
              <a:buFontTx/>
              <a:buAutoNum type="arabicParenR"/>
            </a:pPr>
            <a:r>
              <a:rPr lang="en-US" sz="2000" b="1" dirty="0">
                <a:solidFill>
                  <a:srgbClr val="A50021"/>
                </a:solidFill>
                <a:cs typeface="Arial" charset="0"/>
                <a:sym typeface="Symbol" pitchFamily="18" charset="2"/>
              </a:rPr>
              <a:t>Total weight</a:t>
            </a:r>
            <a:r>
              <a:rPr lang="en-US" sz="2000" b="1" dirty="0">
                <a:solidFill>
                  <a:srgbClr val="008080"/>
                </a:solidFill>
                <a:cs typeface="Arial" charset="0"/>
                <a:sym typeface="Symbol" pitchFamily="18" charset="2"/>
              </a:rPr>
              <a:t>					</a:t>
            </a:r>
            <a:r>
              <a:rPr lang="en-US" sz="2000" b="1" dirty="0">
                <a:solidFill>
                  <a:srgbClr val="003366"/>
                </a:solidFill>
                <a:cs typeface="Arial" charset="0"/>
                <a:sym typeface="Symbol" pitchFamily="18" charset="2"/>
              </a:rPr>
              <a:t>350</a:t>
            </a:r>
            <a:r>
              <a:rPr lang="ru-RU" sz="2000" b="1" dirty="0">
                <a:solidFill>
                  <a:srgbClr val="003366"/>
                </a:solidFill>
                <a:cs typeface="Arial" charset="0"/>
                <a:sym typeface="Symbol" pitchFamily="18" charset="2"/>
              </a:rPr>
              <a:t> </a:t>
            </a:r>
            <a:r>
              <a:rPr lang="en-US" sz="2000" b="1" dirty="0">
                <a:solidFill>
                  <a:srgbClr val="003366"/>
                </a:solidFill>
                <a:cs typeface="Arial" charset="0"/>
                <a:sym typeface="Symbol" pitchFamily="18" charset="2"/>
              </a:rPr>
              <a:t>kg</a:t>
            </a:r>
            <a:endParaRPr lang="ru-RU" sz="2000" b="1" dirty="0">
              <a:solidFill>
                <a:srgbClr val="003366"/>
              </a:solidFill>
              <a:cs typeface="Arial" charset="0"/>
              <a:sym typeface="Symbol" pitchFamily="18" charset="2"/>
            </a:endParaRPr>
          </a:p>
          <a:p>
            <a:pPr marL="939800" lvl="1" indent="-457200" defTabSz="292100" eaLnBrk="0" hangingPunct="0">
              <a:lnSpc>
                <a:spcPct val="130000"/>
              </a:lnSpc>
              <a:spcBef>
                <a:spcPct val="20000"/>
              </a:spcBef>
              <a:buClr>
                <a:srgbClr val="A50021"/>
              </a:buClr>
              <a:buFontTx/>
              <a:buAutoNum type="arabicParenR"/>
            </a:pPr>
            <a:r>
              <a:rPr lang="en-US" sz="2000" b="1" dirty="0">
                <a:solidFill>
                  <a:srgbClr val="A50021"/>
                </a:solidFill>
                <a:cs typeface="Arial" charset="0"/>
                <a:sym typeface="Symbol" pitchFamily="18" charset="2"/>
              </a:rPr>
              <a:t>Power consumption</a:t>
            </a:r>
            <a:r>
              <a:rPr lang="ru-RU" sz="2000" b="1" dirty="0">
                <a:solidFill>
                  <a:srgbClr val="A50021"/>
                </a:solidFill>
                <a:cs typeface="Arial" charset="0"/>
                <a:sym typeface="Symbol" pitchFamily="18" charset="2"/>
              </a:rPr>
              <a:t>		</a:t>
            </a:r>
            <a:r>
              <a:rPr lang="en-US" sz="2000" b="1" dirty="0">
                <a:solidFill>
                  <a:srgbClr val="003366"/>
                </a:solidFill>
                <a:cs typeface="Arial" charset="0"/>
                <a:sym typeface="Symbol" pitchFamily="18" charset="2"/>
              </a:rPr>
              <a:t>300</a:t>
            </a:r>
            <a:r>
              <a:rPr lang="ru-RU" sz="2000" b="1" dirty="0">
                <a:solidFill>
                  <a:srgbClr val="003366"/>
                </a:solidFill>
                <a:cs typeface="Arial" charset="0"/>
                <a:sym typeface="Symbol" pitchFamily="18" charset="2"/>
              </a:rPr>
              <a:t> </a:t>
            </a:r>
            <a:r>
              <a:rPr lang="en-US" sz="2000" b="1" dirty="0">
                <a:solidFill>
                  <a:srgbClr val="003366"/>
                </a:solidFill>
                <a:cs typeface="Arial" charset="0"/>
                <a:sym typeface="Symbol" pitchFamily="18" charset="2"/>
              </a:rPr>
              <a:t>W</a:t>
            </a:r>
            <a:endParaRPr lang="ru-RU" sz="2000" b="1" dirty="0">
              <a:solidFill>
                <a:srgbClr val="003366"/>
              </a:solidFill>
              <a:cs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52</a:t>
            </a:fld>
            <a:endParaRPr lang="ru-RU" smtClean="0"/>
          </a:p>
        </p:txBody>
      </p:sp>
      <p:pic>
        <p:nvPicPr>
          <p:cNvPr id="4" name="Рисунок 3" descr="DSCN4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000" y="900000"/>
            <a:ext cx="4455000" cy="59400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7422" y="900000"/>
            <a:ext cx="4299986" cy="203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err="1" smtClean="0">
                <a:solidFill>
                  <a:srgbClr val="A50021"/>
                </a:solidFill>
              </a:rPr>
              <a:t>Lavochkin</a:t>
            </a:r>
            <a:r>
              <a:rPr lang="en-US" sz="2800" b="1" dirty="0" smtClean="0">
                <a:solidFill>
                  <a:srgbClr val="A50021"/>
                </a:solidFill>
              </a:rPr>
              <a:t> Association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003366"/>
                </a:solidFill>
              </a:rPr>
              <a:t>EM ART-XC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003366"/>
                </a:solidFill>
              </a:rPr>
              <a:t>Tests with S/C is going</a:t>
            </a:r>
            <a:endParaRPr lang="ru-RU" sz="28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A407A8B-5FB8-4738-811D-E8CED49C8777}" type="slidenum">
              <a:rPr lang="ru-RU" smtClean="0"/>
              <a:pPr/>
              <a:t>53</a:t>
            </a:fld>
            <a:endParaRPr lang="ru-RU" smtClean="0"/>
          </a:p>
        </p:txBody>
      </p:sp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3" cstate="print"/>
          <a:srcRect t="3031"/>
          <a:stretch>
            <a:fillRect/>
          </a:stretch>
        </p:blipFill>
        <p:spPr>
          <a:xfrm>
            <a:off x="3132000" y="1567773"/>
            <a:ext cx="2962250" cy="5220000"/>
          </a:xfrm>
          <a:prstGeom prst="rect">
            <a:avLst/>
          </a:prstGeom>
        </p:spPr>
      </p:pic>
      <p:pic>
        <p:nvPicPr>
          <p:cNvPr id="7" name="Рисунок 6" descr="3.jpg"/>
          <p:cNvPicPr>
            <a:picLocks noChangeAspect="1"/>
          </p:cNvPicPr>
          <p:nvPr/>
        </p:nvPicPr>
        <p:blipFill>
          <a:blip r:embed="rId4" cstate="print"/>
          <a:srcRect l="29066" t="18455" r="8305"/>
          <a:stretch>
            <a:fillRect/>
          </a:stretch>
        </p:blipFill>
        <p:spPr>
          <a:xfrm>
            <a:off x="6411974" y="2160000"/>
            <a:ext cx="3317894" cy="3240000"/>
          </a:xfrm>
          <a:prstGeom prst="rect">
            <a:avLst/>
          </a:prstGeom>
        </p:spPr>
      </p:pic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0000" y="2160000"/>
            <a:ext cx="2430000" cy="3240000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7421" y="900000"/>
            <a:ext cx="9007521" cy="58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003366"/>
                </a:solidFill>
              </a:rPr>
              <a:t>VNIIEF design, prototype QM MS with 3 shells</a:t>
            </a:r>
            <a:endParaRPr lang="ru-RU" sz="28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A407A8B-5FB8-4738-811D-E8CED49C8777}" type="slidenum">
              <a:rPr lang="ru-RU" smtClean="0"/>
              <a:pPr/>
              <a:t>54</a:t>
            </a:fld>
            <a:endParaRPr lang="ru-RU" smtClean="0"/>
          </a:p>
        </p:txBody>
      </p:sp>
      <p:pic>
        <p:nvPicPr>
          <p:cNvPr id="4" name="Рисунок 3" descr="IMGP1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0000" y="1980000"/>
            <a:ext cx="3228893" cy="486000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7421" y="900000"/>
            <a:ext cx="9007521" cy="114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X-ray tests at IKI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003366"/>
                </a:solidFill>
              </a:rPr>
              <a:t>VNIIEF design, prototype QM MS with 3 shells</a:t>
            </a:r>
            <a:endParaRPr lang="ru-RU" sz="2800" b="1" dirty="0">
              <a:solidFill>
                <a:srgbClr val="003366"/>
              </a:solidFill>
            </a:endParaRPr>
          </a:p>
        </p:txBody>
      </p:sp>
      <p:pic>
        <p:nvPicPr>
          <p:cNvPr id="8" name="Рисунок 7" descr="IMGP1292.JPG"/>
          <p:cNvPicPr>
            <a:picLocks noChangeAspect="1"/>
          </p:cNvPicPr>
          <p:nvPr/>
        </p:nvPicPr>
        <p:blipFill>
          <a:blip r:embed="rId4" cstate="print"/>
          <a:srcRect l="6389" t="6061"/>
          <a:stretch>
            <a:fillRect/>
          </a:stretch>
        </p:blipFill>
        <p:spPr>
          <a:xfrm>
            <a:off x="5184000" y="1980000"/>
            <a:ext cx="3217539" cy="486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A407A8B-5FB8-4738-811D-E8CED49C8777}" type="slidenum">
              <a:rPr lang="ru-RU" smtClean="0"/>
              <a:pPr/>
              <a:t>55</a:t>
            </a:fld>
            <a:endParaRPr lang="ru-RU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7421" y="900000"/>
            <a:ext cx="9007521" cy="114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X-ray tests at IKI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003366"/>
                </a:solidFill>
              </a:rPr>
              <a:t>VNIIEF design, prototype QM MS with 3 shells</a:t>
            </a:r>
            <a:endParaRPr lang="ru-RU" sz="2800" b="1" dirty="0">
              <a:solidFill>
                <a:srgbClr val="003366"/>
              </a:solidFill>
            </a:endParaRPr>
          </a:p>
        </p:txBody>
      </p:sp>
      <p:pic>
        <p:nvPicPr>
          <p:cNvPr id="8" name="Рисунок 7" descr="IMGP1353.JPG"/>
          <p:cNvPicPr>
            <a:picLocks noChangeAspect="1"/>
          </p:cNvPicPr>
          <p:nvPr/>
        </p:nvPicPr>
        <p:blipFill>
          <a:blip r:embed="rId3" cstate="print"/>
          <a:srcRect l="8090" r="8090"/>
          <a:stretch>
            <a:fillRect/>
          </a:stretch>
        </p:blipFill>
        <p:spPr>
          <a:xfrm>
            <a:off x="3780000" y="1980000"/>
            <a:ext cx="5904353" cy="4680000"/>
          </a:xfrm>
          <a:prstGeom prst="rect">
            <a:avLst/>
          </a:prstGeom>
        </p:spPr>
      </p:pic>
      <p:pic>
        <p:nvPicPr>
          <p:cNvPr id="9" name="Рисунок 8" descr="IMGP13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000" y="1980000"/>
            <a:ext cx="3109303" cy="468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A407A8B-5FB8-4738-811D-E8CED49C8777}" type="slidenum">
              <a:rPr lang="ru-RU" smtClean="0"/>
              <a:pPr/>
              <a:t>56</a:t>
            </a:fld>
            <a:endParaRPr lang="ru-RU" smtClean="0"/>
          </a:p>
        </p:txBody>
      </p:sp>
      <p:pic>
        <p:nvPicPr>
          <p:cNvPr id="8" name="Рисунок 7" descr="On_ax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000" y="2700000"/>
            <a:ext cx="2340000" cy="2340000"/>
          </a:xfrm>
          <a:prstGeom prst="rect">
            <a:avLst/>
          </a:prstGeom>
        </p:spPr>
      </p:pic>
      <p:pic>
        <p:nvPicPr>
          <p:cNvPr id="9" name="Рисунок 8" descr="5arcm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2000" y="2700000"/>
            <a:ext cx="2340000" cy="2340000"/>
          </a:xfrm>
          <a:prstGeom prst="rect">
            <a:avLst/>
          </a:prstGeom>
        </p:spPr>
      </p:pic>
      <p:pic>
        <p:nvPicPr>
          <p:cNvPr id="10" name="Рисунок 9" descr="10arcm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00" y="2700000"/>
            <a:ext cx="2340000" cy="2340000"/>
          </a:xfrm>
          <a:prstGeom prst="rect">
            <a:avLst/>
          </a:prstGeom>
        </p:spPr>
      </p:pic>
      <p:pic>
        <p:nvPicPr>
          <p:cNvPr id="11" name="Рисунок 10" descr="15arcmi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16000" y="2700000"/>
            <a:ext cx="2340000" cy="23400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7421" y="900000"/>
            <a:ext cx="9007521" cy="114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X-ray tests at IKI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003366"/>
                </a:solidFill>
              </a:rPr>
              <a:t>VNIIEF design, prototype QM MS with 3 shells</a:t>
            </a:r>
            <a:endParaRPr lang="ru-RU" sz="2800" b="1" dirty="0">
              <a:solidFill>
                <a:srgbClr val="0033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000" y="2700000"/>
            <a:ext cx="6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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2000" y="2699266"/>
            <a:ext cx="6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Symbol"/>
              </a:rPr>
              <a:t>5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00" y="2700000"/>
            <a:ext cx="6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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16000" y="2700000"/>
            <a:ext cx="6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Symbol"/>
              </a:rPr>
              <a:t>15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A407A8B-5FB8-4738-811D-E8CED49C8777}" type="slidenum">
              <a:rPr lang="ru-RU" smtClean="0"/>
              <a:pPr/>
              <a:t>57</a:t>
            </a:fld>
            <a:endParaRPr lang="ru-RU" smtClean="0"/>
          </a:p>
        </p:txBody>
      </p:sp>
      <p:pic>
        <p:nvPicPr>
          <p:cNvPr id="12" name="Рисунок 11" descr="sarov_rzs_na_trube_mtorr_correction.png"/>
          <p:cNvPicPr>
            <a:picLocks noChangeAspect="1"/>
          </p:cNvPicPr>
          <p:nvPr/>
        </p:nvPicPr>
        <p:blipFill>
          <a:blip r:embed="rId3" cstate="print"/>
          <a:srcRect b="945"/>
          <a:stretch>
            <a:fillRect/>
          </a:stretch>
        </p:blipFill>
        <p:spPr>
          <a:xfrm>
            <a:off x="4968000" y="2124000"/>
            <a:ext cx="4724682" cy="4680000"/>
          </a:xfrm>
          <a:prstGeom prst="rect">
            <a:avLst/>
          </a:prstGeom>
        </p:spPr>
      </p:pic>
      <p:pic>
        <p:nvPicPr>
          <p:cNvPr id="13" name="Рисунок 12" descr="PSF_2x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00" y="2124000"/>
            <a:ext cx="4680000" cy="4680000"/>
          </a:xfrm>
          <a:prstGeom prst="rect">
            <a:avLst/>
          </a:prstGeom>
        </p:spPr>
      </p:pic>
      <p:sp>
        <p:nvSpPr>
          <p:cNvPr id="14" name="Прямоугольник 13"/>
          <p:cNvSpPr>
            <a:spLocks noChangeAspect="1"/>
          </p:cNvSpPr>
          <p:nvPr/>
        </p:nvSpPr>
        <p:spPr bwMode="auto">
          <a:xfrm>
            <a:off x="2088000" y="4032000"/>
            <a:ext cx="878400" cy="87840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>
            <a:spLocks noChangeAspect="1"/>
          </p:cNvSpPr>
          <p:nvPr/>
        </p:nvSpPr>
        <p:spPr bwMode="auto">
          <a:xfrm>
            <a:off x="1656000" y="3600000"/>
            <a:ext cx="1756800" cy="17568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7421" y="900000"/>
            <a:ext cx="9007521" cy="114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X-ray tests at IKI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003366"/>
                </a:solidFill>
              </a:rPr>
              <a:t>VNIIEF design, prototype QM MS with 3 shells</a:t>
            </a:r>
            <a:endParaRPr lang="ru-RU" sz="28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962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A407A8B-5FB8-4738-811D-E8CED49C8777}" type="slidenum">
              <a:rPr lang="ru-RU" smtClean="0"/>
              <a:pPr/>
              <a:t>58</a:t>
            </a:fld>
            <a:endParaRPr lang="ru-RU" smtClean="0"/>
          </a:p>
        </p:txBody>
      </p:sp>
      <p:pic>
        <p:nvPicPr>
          <p:cNvPr id="12" name="РЗС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87856" y="0"/>
            <a:ext cx="6857999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A407A8B-5FB8-4738-811D-E8CED49C8777}" type="slidenum">
              <a:rPr lang="ru-RU" smtClean="0"/>
              <a:pPr/>
              <a:t>59</a:t>
            </a:fld>
            <a:endParaRPr lang="ru-RU" smtClean="0"/>
          </a:p>
        </p:txBody>
      </p:sp>
      <p:pic>
        <p:nvPicPr>
          <p:cNvPr id="13" name="Рисунок 12" descr="DSC02330.jpg"/>
          <p:cNvPicPr>
            <a:picLocks noChangeAspect="1"/>
          </p:cNvPicPr>
          <p:nvPr/>
        </p:nvPicPr>
        <p:blipFill>
          <a:blip r:embed="rId3" cstate="print"/>
          <a:srcRect l="17369"/>
          <a:stretch>
            <a:fillRect/>
          </a:stretch>
        </p:blipFill>
        <p:spPr>
          <a:xfrm>
            <a:off x="3384000" y="1620000"/>
            <a:ext cx="3123383" cy="5040000"/>
          </a:xfrm>
          <a:prstGeom prst="rect">
            <a:avLst/>
          </a:prstGeom>
        </p:spPr>
      </p:pic>
      <p:pic>
        <p:nvPicPr>
          <p:cNvPr id="7" name="Рисунок 6" descr="DSC02334.jpg"/>
          <p:cNvPicPr>
            <a:picLocks noChangeAspect="1"/>
          </p:cNvPicPr>
          <p:nvPr/>
        </p:nvPicPr>
        <p:blipFill>
          <a:blip r:embed="rId4" cstate="print"/>
          <a:srcRect l="34738" t="9650" r="27501" b="9650"/>
          <a:stretch>
            <a:fillRect/>
          </a:stretch>
        </p:blipFill>
        <p:spPr>
          <a:xfrm>
            <a:off x="6660000" y="1620000"/>
            <a:ext cx="3143868" cy="5040000"/>
          </a:xfrm>
          <a:prstGeom prst="rect">
            <a:avLst/>
          </a:prstGeom>
        </p:spPr>
      </p:pic>
      <p:pic>
        <p:nvPicPr>
          <p:cNvPr id="9" name="Рисунок 8" descr="DSC02315.JPG"/>
          <p:cNvPicPr>
            <a:picLocks noChangeAspect="1"/>
          </p:cNvPicPr>
          <p:nvPr/>
        </p:nvPicPr>
        <p:blipFill>
          <a:blip r:embed="rId5" cstate="print"/>
          <a:srcRect l="8646" r="9418"/>
          <a:stretch>
            <a:fillRect/>
          </a:stretch>
        </p:blipFill>
        <p:spPr>
          <a:xfrm>
            <a:off x="180000" y="1620000"/>
            <a:ext cx="3097148" cy="5040000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77420" y="900000"/>
            <a:ext cx="9180000" cy="58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003366"/>
                </a:solidFill>
              </a:rPr>
              <a:t>VNIIEF design, QM MS1 and MS2 with 28 shells each</a:t>
            </a:r>
            <a:endParaRPr lang="ru-RU" sz="28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RG-expmap_gal_Sun-Earth_4years_SqRoot.png"/>
          <p:cNvPicPr>
            <a:picLocks noChangeAspect="1"/>
          </p:cNvPicPr>
          <p:nvPr/>
        </p:nvPicPr>
        <p:blipFill>
          <a:blip r:embed="rId3" cstate="print"/>
          <a:srcRect l="4798" t="3445" b="7382"/>
          <a:stretch>
            <a:fillRect/>
          </a:stretch>
        </p:blipFill>
        <p:spPr>
          <a:xfrm>
            <a:off x="792000" y="900000"/>
            <a:ext cx="8455303" cy="5940000"/>
          </a:xfrm>
          <a:prstGeom prst="rect">
            <a:avLst/>
          </a:prstGeom>
        </p:spPr>
      </p:pic>
      <p:sp>
        <p:nvSpPr>
          <p:cNvPr id="40962" name="Номер слайда 5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E0F9A92D-BBE0-411B-8CC1-0D42D0CF64E8}" type="slidenum">
              <a:rPr lang="ru-RU" sz="1400">
                <a:latin typeface="Times New Roman" pitchFamily="18" charset="0"/>
              </a:rPr>
              <a:pPr algn="r" eaLnBrk="0" hangingPunct="0"/>
              <a:t>6</a:t>
            </a:fld>
            <a:endParaRPr lang="ru-RU" sz="14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60</a:t>
            </a:fld>
            <a:endParaRPr lang="ru-RU" smtClean="0"/>
          </a:p>
        </p:txBody>
      </p:sp>
      <p:pic>
        <p:nvPicPr>
          <p:cNvPr id="4" name="Рисунок 3" descr="СД01_комплек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000" y="1440000"/>
            <a:ext cx="9424099" cy="522000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7420" y="900000"/>
            <a:ext cx="9180000" cy="58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IKI design, QM DSSD </a:t>
            </a:r>
            <a:r>
              <a:rPr lang="en-US" sz="2800" b="1" dirty="0" err="1" smtClean="0">
                <a:solidFill>
                  <a:srgbClr val="A50021"/>
                </a:solidFill>
              </a:rPr>
              <a:t>CdTe</a:t>
            </a:r>
            <a:r>
              <a:rPr lang="en-US" sz="2800" b="1" dirty="0" smtClean="0">
                <a:solidFill>
                  <a:srgbClr val="A50021"/>
                </a:solidFill>
              </a:rPr>
              <a:t>, #12 - #18</a:t>
            </a:r>
            <a:endParaRPr lang="ru-RU" sz="2800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61</a:t>
            </a:fld>
            <a:endParaRPr lang="ru-RU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7420" y="900000"/>
            <a:ext cx="9180000" cy="58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IKI design, QM DSSD </a:t>
            </a:r>
            <a:r>
              <a:rPr lang="en-US" sz="2800" b="1" dirty="0" err="1" smtClean="0">
                <a:solidFill>
                  <a:srgbClr val="A50021"/>
                </a:solidFill>
              </a:rPr>
              <a:t>CdTe</a:t>
            </a:r>
            <a:r>
              <a:rPr lang="en-US" sz="2800" b="1" dirty="0" smtClean="0">
                <a:solidFill>
                  <a:srgbClr val="A50021"/>
                </a:solidFill>
              </a:rPr>
              <a:t>, #12 - #18</a:t>
            </a:r>
            <a:endParaRPr lang="ru-RU" sz="2800" b="1" dirty="0">
              <a:solidFill>
                <a:srgbClr val="A50021"/>
              </a:solidFill>
            </a:endParaRPr>
          </a:p>
        </p:txBody>
      </p:sp>
      <p:pic>
        <p:nvPicPr>
          <p:cNvPr id="6" name="Рисунок 5" descr="Семь УР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6000" y="2160000"/>
            <a:ext cx="5748153" cy="3312000"/>
          </a:xfrm>
          <a:prstGeom prst="rect">
            <a:avLst/>
          </a:prstGeom>
        </p:spPr>
      </p:pic>
      <p:pic>
        <p:nvPicPr>
          <p:cNvPr id="7" name="Рисунок 6" descr="Сборка УР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000" y="1440000"/>
            <a:ext cx="3443367" cy="5184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62</a:t>
            </a:fld>
            <a:endParaRPr lang="ru-RU" smtClean="0"/>
          </a:p>
        </p:txBody>
      </p:sp>
      <p:pic>
        <p:nvPicPr>
          <p:cNvPr id="7" name="Рисунок 6" descr="IMG_B_000-511_#12_02_+10C_100V_DT0300us_TF1500ns_0x02_KVEA.d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000" y="1512000"/>
            <a:ext cx="4833333" cy="52200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1999" y="900000"/>
            <a:ext cx="9522377" cy="62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A50021"/>
                </a:solidFill>
              </a:rPr>
              <a:t>Tests of QM detector, 100V, +10</a:t>
            </a:r>
            <a:r>
              <a:rPr lang="en-US" sz="2800" b="1" dirty="0" smtClean="0">
                <a:solidFill>
                  <a:srgbClr val="A50021"/>
                </a:solidFill>
                <a:sym typeface="Symbol"/>
              </a:rPr>
              <a:t> C, Am</a:t>
            </a:r>
            <a:r>
              <a:rPr lang="en-US" sz="2800" b="1" baseline="30000" dirty="0" smtClean="0">
                <a:solidFill>
                  <a:srgbClr val="A50021"/>
                </a:solidFill>
                <a:sym typeface="Symbol"/>
              </a:rPr>
              <a:t>241</a:t>
            </a:r>
            <a:endParaRPr lang="ru-RU" sz="2800" b="1" baseline="30000" dirty="0">
              <a:solidFill>
                <a:srgbClr val="A50021"/>
              </a:solidFill>
            </a:endParaRPr>
          </a:p>
        </p:txBody>
      </p:sp>
      <p:pic>
        <p:nvPicPr>
          <p:cNvPr id="6" name="Рисунок 5" descr="DYNAMIC_150(s)_1059(s)_#13_08_+10C_100V_TABOT_VTHR00010_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00" y="1512000"/>
            <a:ext cx="4395799" cy="522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63</a:t>
            </a:fld>
            <a:endParaRPr lang="ru-RU" smtClean="0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832513" y="936000"/>
            <a:ext cx="8284192" cy="165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algn="ctr"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4800" b="1" dirty="0" smtClean="0">
                <a:solidFill>
                  <a:srgbClr val="A50021"/>
                </a:solidFill>
              </a:rPr>
              <a:t>Зеркала в </a:t>
            </a:r>
            <a:r>
              <a:rPr lang="en-GB" sz="4800" b="1" dirty="0" smtClean="0">
                <a:solidFill>
                  <a:srgbClr val="A50021"/>
                </a:solidFill>
              </a:rPr>
              <a:t>MSFC/NASA</a:t>
            </a:r>
            <a:endParaRPr lang="ru-RU" sz="4800" b="1" dirty="0">
              <a:solidFill>
                <a:srgbClr val="A50021"/>
              </a:solidFill>
            </a:endParaRPr>
          </a:p>
        </p:txBody>
      </p:sp>
      <p:pic>
        <p:nvPicPr>
          <p:cNvPr id="5" name="Picture 4" descr="ARTXC_RedTex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442" y="958352"/>
            <a:ext cx="917623" cy="917623"/>
          </a:xfrm>
          <a:prstGeom prst="rect">
            <a:avLst/>
          </a:prstGeom>
        </p:spPr>
      </p:pic>
      <p:pic>
        <p:nvPicPr>
          <p:cNvPr id="6" name="Content Placeholder 3" descr="a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0118" y="2155272"/>
            <a:ext cx="6852028" cy="414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64</a:t>
            </a:fld>
            <a:endParaRPr lang="ru-RU" smtClean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900000"/>
            <a:ext cx="383869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000" y="900000"/>
            <a:ext cx="43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000" y="4140000"/>
            <a:ext cx="3357078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52000" y="4140000"/>
            <a:ext cx="316856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65</a:t>
            </a:fld>
            <a:endParaRPr lang="ru-RU" smtClean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900000"/>
            <a:ext cx="5992058" cy="59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444000" y="2448000"/>
            <a:ext cx="3420000" cy="1584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3366"/>
                </a:solidFill>
              </a:rPr>
              <a:t>True-to-scale images</a:t>
            </a:r>
          </a:p>
          <a:p>
            <a:r>
              <a:rPr lang="en-US" b="1" dirty="0" smtClean="0">
                <a:solidFill>
                  <a:srgbClr val="003366"/>
                </a:solidFill>
              </a:rPr>
              <a:t>at 7mm from focus, as</a:t>
            </a:r>
          </a:p>
          <a:p>
            <a:r>
              <a:rPr lang="en-US" b="1" dirty="0" smtClean="0">
                <a:solidFill>
                  <a:srgbClr val="003366"/>
                </a:solidFill>
              </a:rPr>
              <a:t>a function of off-axis</a:t>
            </a:r>
          </a:p>
          <a:p>
            <a:r>
              <a:rPr lang="en-US" b="1" dirty="0" smtClean="0">
                <a:solidFill>
                  <a:srgbClr val="003366"/>
                </a:solidFill>
              </a:rPr>
              <a:t>angle in </a:t>
            </a:r>
            <a:r>
              <a:rPr lang="en-US" b="1" dirty="0" err="1" smtClean="0">
                <a:solidFill>
                  <a:srgbClr val="003366"/>
                </a:solidFill>
              </a:rPr>
              <a:t>arcmin</a:t>
            </a:r>
            <a:endParaRPr lang="ru-RU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66</a:t>
            </a:fld>
            <a:endParaRPr lang="ru-RU" smtClean="0"/>
          </a:p>
        </p:txBody>
      </p:sp>
      <p:pic>
        <p:nvPicPr>
          <p:cNvPr id="5" name="Picture 4" descr="ARTXC_RedTex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442" y="958352"/>
            <a:ext cx="917623" cy="917623"/>
          </a:xfrm>
          <a:prstGeom prst="rect">
            <a:avLst/>
          </a:prstGeom>
        </p:spPr>
      </p:pic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0000" y="1800000"/>
            <a:ext cx="7602485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40000" y="900000"/>
            <a:ext cx="7200000" cy="82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3366"/>
                </a:solidFill>
              </a:rPr>
              <a:t>Flight Module 2 measured effective area (104 m) compared with (91%) model</a:t>
            </a:r>
            <a:endParaRPr lang="ru-RU" b="1" dirty="0">
              <a:solidFill>
                <a:srgbClr val="0033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1761" y="6244012"/>
            <a:ext cx="869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A50021"/>
                </a:solidFill>
              </a:rPr>
              <a:t>On-axis effective area (infinite source) = 68 cm</a:t>
            </a:r>
            <a:r>
              <a:rPr lang="en-US" sz="2000" b="1" i="1" baseline="30000" dirty="0" smtClean="0">
                <a:solidFill>
                  <a:srgbClr val="A50021"/>
                </a:solidFill>
              </a:rPr>
              <a:t>2</a:t>
            </a:r>
            <a:r>
              <a:rPr lang="en-US" sz="2000" b="1" i="1" dirty="0" smtClean="0">
                <a:solidFill>
                  <a:srgbClr val="A50021"/>
                </a:solidFill>
              </a:rPr>
              <a:t> (requirement = 65 cm</a:t>
            </a:r>
            <a:r>
              <a:rPr lang="en-US" sz="2000" b="1" i="1" baseline="30000" dirty="0" smtClean="0">
                <a:solidFill>
                  <a:srgbClr val="A50021"/>
                </a:solidFill>
              </a:rPr>
              <a:t>2</a:t>
            </a:r>
            <a:r>
              <a:rPr lang="en-US" sz="2000" b="1" i="1" dirty="0" smtClean="0">
                <a:solidFill>
                  <a:srgbClr val="A50021"/>
                </a:solidFill>
              </a:rPr>
              <a:t>)</a:t>
            </a:r>
            <a:endParaRPr lang="ru-RU" sz="2000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67</a:t>
            </a:fld>
            <a:endParaRPr lang="ru-RU" smtClean="0"/>
          </a:p>
        </p:txBody>
      </p:sp>
      <p:pic>
        <p:nvPicPr>
          <p:cNvPr id="5" name="Picture 4" descr="ARTXC_RedTex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442" y="958352"/>
            <a:ext cx="917623" cy="917623"/>
          </a:xfrm>
          <a:prstGeom prst="rect">
            <a:avLst/>
          </a:prstGeom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0000" y="1080000"/>
            <a:ext cx="6943734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883391" y="6275317"/>
            <a:ext cx="6796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3366"/>
                </a:solidFill>
              </a:rPr>
              <a:t>Reasonably good agreement between CCD and </a:t>
            </a:r>
            <a:r>
              <a:rPr lang="en-US" sz="2000" b="1" i="1" dirty="0" err="1" smtClean="0">
                <a:solidFill>
                  <a:srgbClr val="003366"/>
                </a:solidFill>
              </a:rPr>
              <a:t>CdTe</a:t>
            </a:r>
            <a:endParaRPr lang="ru-RU" sz="20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EE2AB6-F18F-40D5-9A67-C0056F265790}" type="slidenum">
              <a:rPr lang="ru-RU" smtClean="0"/>
              <a:pPr/>
              <a:t>68</a:t>
            </a:fld>
            <a:endParaRPr lang="ru-RU" smtClean="0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460500" y="2951163"/>
            <a:ext cx="6954838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algn="ctr"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GB" sz="4800" b="1" dirty="0">
                <a:solidFill>
                  <a:srgbClr val="A50021"/>
                </a:solidFill>
              </a:rPr>
              <a:t>Thank you</a:t>
            </a:r>
            <a:endParaRPr lang="ru-RU" sz="4800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4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DE8F0CA3-F7D0-4B0C-B7C4-93CEFA81CB05}" type="slidenum">
              <a:rPr lang="ru-RU" sz="1400">
                <a:latin typeface="Times New Roman" pitchFamily="18" charset="0"/>
              </a:rPr>
              <a:pPr algn="r" eaLnBrk="0" hangingPunct="0"/>
              <a:t>69</a:t>
            </a:fld>
            <a:endParaRPr lang="ru-RU" sz="1400">
              <a:latin typeface="Times New Roman" pitchFamily="18" charset="0"/>
            </a:endParaRPr>
          </a:p>
        </p:txBody>
      </p:sp>
      <p:sp>
        <p:nvSpPr>
          <p:cNvPr id="34819" name="Rectangle 7"/>
          <p:cNvSpPr>
            <a:spLocks noChangeArrowheads="1"/>
          </p:cNvSpPr>
          <p:nvPr/>
        </p:nvSpPr>
        <p:spPr bwMode="auto">
          <a:xfrm>
            <a:off x="1224000" y="1476000"/>
            <a:ext cx="7020000" cy="53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marL="939800" lvl="1" indent="-457200" defTabSz="292100" eaLnBrk="0" hangingPunct="0">
              <a:spcBef>
                <a:spcPts val="1400"/>
              </a:spcBef>
              <a:buClr>
                <a:srgbClr val="003366"/>
              </a:buClr>
              <a:buFontTx/>
              <a:buAutoNum type="arabicParenR"/>
            </a:pPr>
            <a:r>
              <a:rPr lang="en-US" sz="2000" b="1" dirty="0">
                <a:solidFill>
                  <a:srgbClr val="003366"/>
                </a:solidFill>
              </a:rPr>
              <a:t>Number of mirror systems</a:t>
            </a:r>
            <a:r>
              <a:rPr lang="en-US" sz="2000" b="1" dirty="0">
                <a:solidFill>
                  <a:srgbClr val="008080"/>
                </a:solidFill>
              </a:rPr>
              <a:t>				</a:t>
            </a:r>
            <a:r>
              <a:rPr lang="en-US" sz="2000" b="1" dirty="0">
                <a:solidFill>
                  <a:srgbClr val="A50021"/>
                </a:solidFill>
              </a:rPr>
              <a:t>7</a:t>
            </a: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3366"/>
              </a:buClr>
              <a:buFontTx/>
              <a:buAutoNum type="arabicParenR"/>
            </a:pPr>
            <a:r>
              <a:rPr kumimoji="0" lang="en-US" sz="2000" b="1" dirty="0">
                <a:solidFill>
                  <a:srgbClr val="003366"/>
                </a:solidFill>
              </a:rPr>
              <a:t>Number of nested mirror shells</a:t>
            </a:r>
            <a:r>
              <a:rPr kumimoji="0" lang="en-US" sz="2000" b="1" dirty="0">
                <a:solidFill>
                  <a:srgbClr val="008080"/>
                </a:solidFill>
              </a:rPr>
              <a:t>		</a:t>
            </a:r>
            <a:r>
              <a:rPr kumimoji="0" lang="en-US" sz="2000" b="1" dirty="0">
                <a:solidFill>
                  <a:srgbClr val="A50021"/>
                </a:solidFill>
              </a:rPr>
              <a:t>28</a:t>
            </a:r>
            <a:endParaRPr lang="en-US" sz="2000" b="1" dirty="0">
              <a:solidFill>
                <a:srgbClr val="A50021"/>
              </a:solidFill>
            </a:endParaRP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3366"/>
              </a:buClr>
              <a:buFontTx/>
              <a:buAutoNum type="arabicParenR"/>
            </a:pPr>
            <a:r>
              <a:rPr kumimoji="0" lang="en-US" sz="2000" b="1" dirty="0" smtClean="0">
                <a:solidFill>
                  <a:srgbClr val="003366"/>
                </a:solidFill>
              </a:rPr>
              <a:t>Form of shell</a:t>
            </a:r>
            <a:r>
              <a:rPr kumimoji="0" lang="en-US" sz="2000" b="1" dirty="0" smtClean="0">
                <a:solidFill>
                  <a:srgbClr val="008080"/>
                </a:solidFill>
              </a:rPr>
              <a:t>										</a:t>
            </a:r>
            <a:r>
              <a:rPr kumimoji="0" lang="en-US" sz="2000" b="1" dirty="0" err="1" smtClean="0">
                <a:solidFill>
                  <a:srgbClr val="A50021"/>
                </a:solidFill>
              </a:rPr>
              <a:t>Wolter</a:t>
            </a:r>
            <a:r>
              <a:rPr kumimoji="0" lang="en-US" sz="2000" b="1" dirty="0" smtClean="0">
                <a:solidFill>
                  <a:srgbClr val="A50021"/>
                </a:solidFill>
              </a:rPr>
              <a:t>-I</a:t>
            </a: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3366"/>
              </a:buClr>
              <a:buFontTx/>
              <a:buAutoNum type="arabicParenR"/>
            </a:pPr>
            <a:r>
              <a:rPr kumimoji="0" lang="en-US" sz="2000" b="1" dirty="0" smtClean="0">
                <a:solidFill>
                  <a:srgbClr val="003366"/>
                </a:solidFill>
              </a:rPr>
              <a:t>FOV</a:t>
            </a:r>
            <a:r>
              <a:rPr kumimoji="0" lang="en-US" sz="2000" b="1" dirty="0" smtClean="0">
                <a:solidFill>
                  <a:srgbClr val="008080"/>
                </a:solidFill>
              </a:rPr>
              <a:t>													</a:t>
            </a:r>
            <a:r>
              <a:rPr kumimoji="0" lang="en-US" sz="2000" b="1" dirty="0" smtClean="0">
                <a:solidFill>
                  <a:srgbClr val="003366"/>
                </a:solidFill>
                <a:sym typeface="Symbol"/>
              </a:rPr>
              <a:t></a:t>
            </a:r>
            <a:r>
              <a:rPr kumimoji="0" lang="en-US" sz="2000" b="1" dirty="0" smtClean="0">
                <a:solidFill>
                  <a:srgbClr val="A50021"/>
                </a:solidFill>
              </a:rPr>
              <a:t>34</a:t>
            </a:r>
            <a:r>
              <a:rPr kumimoji="0" lang="en-US" sz="2000" b="1" dirty="0" smtClean="0">
                <a:solidFill>
                  <a:srgbClr val="003366"/>
                </a:solidFill>
                <a:sym typeface="Symbol"/>
              </a:rPr>
              <a:t></a:t>
            </a:r>
            <a:endParaRPr kumimoji="0" lang="en-US" sz="2000" b="1" dirty="0" smtClean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3366"/>
              </a:buClr>
              <a:buFontTx/>
              <a:buAutoNum type="arabicParenR"/>
            </a:pPr>
            <a:r>
              <a:rPr kumimoji="0" lang="en-US" sz="2000" b="1" dirty="0" smtClean="0">
                <a:solidFill>
                  <a:srgbClr val="003366"/>
                </a:solidFill>
              </a:rPr>
              <a:t>On axis resolution (HPD)</a:t>
            </a:r>
            <a:r>
              <a:rPr kumimoji="0" lang="en-US" sz="2000" b="1" dirty="0" smtClean="0">
                <a:solidFill>
                  <a:srgbClr val="008080"/>
                </a:solidFill>
              </a:rPr>
              <a:t>					</a:t>
            </a:r>
            <a:r>
              <a:rPr kumimoji="0" lang="en-US" sz="2000" b="1" dirty="0" smtClean="0">
                <a:solidFill>
                  <a:srgbClr val="003366"/>
                </a:solidFill>
                <a:sym typeface="Symbol"/>
              </a:rPr>
              <a:t></a:t>
            </a:r>
            <a:r>
              <a:rPr kumimoji="0" lang="en-US" sz="2000" b="1" dirty="0" smtClean="0">
                <a:solidFill>
                  <a:srgbClr val="A50021"/>
                </a:solidFill>
                <a:sym typeface="Symbol"/>
              </a:rPr>
              <a:t>40</a:t>
            </a:r>
            <a:r>
              <a:rPr kumimoji="0" lang="en-US" sz="2000" b="1" dirty="0" smtClean="0">
                <a:solidFill>
                  <a:srgbClr val="003366"/>
                </a:solidFill>
                <a:sym typeface="Symbol"/>
              </a:rPr>
              <a:t></a:t>
            </a: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3366"/>
              </a:buClr>
              <a:buFontTx/>
              <a:buAutoNum type="arabicParenR"/>
            </a:pPr>
            <a:r>
              <a:rPr kumimoji="0" lang="en-US" sz="2000" b="1" dirty="0" smtClean="0">
                <a:solidFill>
                  <a:srgbClr val="003366"/>
                </a:solidFill>
                <a:sym typeface="Symbol"/>
              </a:rPr>
              <a:t>across FOV resolution (HPD)</a:t>
            </a:r>
            <a:r>
              <a:rPr kumimoji="0" lang="en-US" sz="2000" b="1" dirty="0" smtClean="0">
                <a:solidFill>
                  <a:srgbClr val="A50021"/>
                </a:solidFill>
                <a:sym typeface="Symbol"/>
              </a:rPr>
              <a:t>			</a:t>
            </a:r>
            <a:r>
              <a:rPr kumimoji="0" lang="en-US" sz="2000" b="1" dirty="0" smtClean="0">
                <a:solidFill>
                  <a:srgbClr val="003366"/>
                </a:solidFill>
                <a:sym typeface="Symbol"/>
              </a:rPr>
              <a:t></a:t>
            </a:r>
            <a:r>
              <a:rPr kumimoji="0" lang="en-US" sz="2000" b="1" dirty="0" smtClean="0">
                <a:solidFill>
                  <a:srgbClr val="A50021"/>
                </a:solidFill>
                <a:sym typeface="Symbol"/>
              </a:rPr>
              <a:t>1</a:t>
            </a:r>
            <a:r>
              <a:rPr kumimoji="0" lang="en-US" sz="2000" b="1" dirty="0" smtClean="0">
                <a:solidFill>
                  <a:srgbClr val="003366"/>
                </a:solidFill>
                <a:sym typeface="Symbol"/>
              </a:rPr>
              <a:t></a:t>
            </a:r>
            <a:endParaRPr kumimoji="0" lang="en-US" sz="2000" b="1" dirty="0" smtClean="0">
              <a:solidFill>
                <a:srgbClr val="003366"/>
              </a:solidFill>
            </a:endParaRP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3366"/>
              </a:buClr>
              <a:buFontTx/>
              <a:buAutoNum type="arabicParenR"/>
            </a:pPr>
            <a:r>
              <a:rPr lang="en-US" sz="2000" b="1" dirty="0" smtClean="0">
                <a:solidFill>
                  <a:srgbClr val="003366"/>
                </a:solidFill>
              </a:rPr>
              <a:t>Focal length</a:t>
            </a:r>
            <a:r>
              <a:rPr lang="en-US" sz="2000" b="1" dirty="0" smtClean="0">
                <a:solidFill>
                  <a:srgbClr val="008080"/>
                </a:solidFill>
              </a:rPr>
              <a:t>										</a:t>
            </a:r>
            <a:r>
              <a:rPr lang="en-US" sz="2000" b="1" dirty="0" smtClean="0">
                <a:solidFill>
                  <a:srgbClr val="A50021"/>
                </a:solidFill>
              </a:rPr>
              <a:t>2700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smtClean="0">
                <a:solidFill>
                  <a:srgbClr val="003366"/>
                </a:solidFill>
              </a:rPr>
              <a:t>mm</a:t>
            </a: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3366"/>
              </a:buClr>
              <a:buFontTx/>
              <a:buAutoNum type="arabicParenR"/>
            </a:pPr>
            <a:r>
              <a:rPr kumimoji="0" lang="en-US" sz="2000" b="1" dirty="0" smtClean="0">
                <a:solidFill>
                  <a:srgbClr val="003366"/>
                </a:solidFill>
              </a:rPr>
              <a:t>Length of shell</a:t>
            </a:r>
            <a:r>
              <a:rPr kumimoji="0" lang="en-US" sz="2000" b="1" dirty="0" smtClean="0">
                <a:solidFill>
                  <a:srgbClr val="008080"/>
                </a:solidFill>
              </a:rPr>
              <a:t>									</a:t>
            </a:r>
            <a:r>
              <a:rPr kumimoji="0" lang="en-US" sz="2000" b="1" dirty="0" smtClean="0">
                <a:solidFill>
                  <a:srgbClr val="A50021"/>
                </a:solidFill>
              </a:rPr>
              <a:t>580</a:t>
            </a:r>
            <a:r>
              <a:rPr kumimoji="0" lang="en-US" sz="2000" b="1" dirty="0" smtClean="0">
                <a:solidFill>
                  <a:srgbClr val="008080"/>
                </a:solidFill>
              </a:rPr>
              <a:t> </a:t>
            </a:r>
            <a:r>
              <a:rPr kumimoji="0" lang="en-US" sz="2000" b="1" dirty="0" smtClean="0">
                <a:solidFill>
                  <a:srgbClr val="003366"/>
                </a:solidFill>
              </a:rPr>
              <a:t>mm</a:t>
            </a: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3366"/>
              </a:buClr>
              <a:buFontTx/>
              <a:buAutoNum type="arabicParenR"/>
            </a:pPr>
            <a:r>
              <a:rPr kumimoji="0" lang="en-US" sz="2000" b="1" dirty="0" smtClean="0">
                <a:solidFill>
                  <a:srgbClr val="003366"/>
                </a:solidFill>
              </a:rPr>
              <a:t>Diameter </a:t>
            </a:r>
            <a:r>
              <a:rPr kumimoji="0" lang="en-US" sz="2000" b="1" dirty="0">
                <a:solidFill>
                  <a:srgbClr val="003366"/>
                </a:solidFill>
              </a:rPr>
              <a:t>of </a:t>
            </a:r>
            <a:r>
              <a:rPr kumimoji="0" lang="en-US" sz="2000" b="1" dirty="0" smtClean="0">
                <a:solidFill>
                  <a:srgbClr val="003366"/>
                </a:solidFill>
              </a:rPr>
              <a:t> shells	</a:t>
            </a:r>
            <a:r>
              <a:rPr kumimoji="0" lang="en-US" sz="2000" b="1" dirty="0" smtClean="0">
                <a:solidFill>
                  <a:srgbClr val="008080"/>
                </a:solidFill>
              </a:rPr>
              <a:t>		 					</a:t>
            </a:r>
            <a:r>
              <a:rPr kumimoji="0" lang="en-US" sz="2000" b="1" dirty="0" smtClean="0">
                <a:solidFill>
                  <a:srgbClr val="A50021"/>
                </a:solidFill>
              </a:rPr>
              <a:t>49 – 145 </a:t>
            </a:r>
            <a:r>
              <a:rPr kumimoji="0" lang="en-US" sz="2000" b="1" dirty="0" smtClean="0">
                <a:solidFill>
                  <a:srgbClr val="003366"/>
                </a:solidFill>
              </a:rPr>
              <a:t>mm</a:t>
            </a: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3366"/>
              </a:buClr>
              <a:buFontTx/>
              <a:buAutoNum type="arabicParenR"/>
            </a:pPr>
            <a:r>
              <a:rPr kumimoji="0" lang="en-US" sz="2000" b="1" dirty="0" smtClean="0">
                <a:solidFill>
                  <a:srgbClr val="003366"/>
                </a:solidFill>
              </a:rPr>
              <a:t>Material of shells</a:t>
            </a:r>
            <a:r>
              <a:rPr kumimoji="0" lang="en-US" sz="2000" b="1" dirty="0" smtClean="0">
                <a:solidFill>
                  <a:srgbClr val="008080"/>
                </a:solidFill>
              </a:rPr>
              <a:t>								</a:t>
            </a:r>
            <a:r>
              <a:rPr kumimoji="0" lang="en-US" sz="2000" b="1" dirty="0" smtClean="0">
                <a:solidFill>
                  <a:srgbClr val="003366"/>
                </a:solidFill>
              </a:rPr>
              <a:t>Ni/Co</a:t>
            </a:r>
          </a:p>
          <a:p>
            <a:pPr marL="939800" lvl="1" indent="-457200" defTabSz="292100" eaLnBrk="0" hangingPunct="0">
              <a:spcBef>
                <a:spcPts val="1400"/>
              </a:spcBef>
              <a:buClr>
                <a:srgbClr val="003366"/>
              </a:buClr>
              <a:buFontTx/>
              <a:buAutoNum type="arabicParenR"/>
            </a:pPr>
            <a:r>
              <a:rPr kumimoji="0" lang="en-US" sz="2000" b="1" dirty="0" smtClean="0">
                <a:solidFill>
                  <a:srgbClr val="003366"/>
                </a:solidFill>
              </a:rPr>
              <a:t>Mirror coating materials</a:t>
            </a:r>
            <a:r>
              <a:rPr kumimoji="0" lang="en-US" sz="2000" b="1" dirty="0" smtClean="0">
                <a:solidFill>
                  <a:srgbClr val="008080"/>
                </a:solidFill>
              </a:rPr>
              <a:t>					</a:t>
            </a:r>
            <a:r>
              <a:rPr kumimoji="0" lang="en-US" sz="2000" b="1" dirty="0" smtClean="0">
                <a:solidFill>
                  <a:srgbClr val="003366"/>
                </a:solidFill>
              </a:rPr>
              <a:t>Iridium</a:t>
            </a:r>
            <a:endParaRPr kumimoji="0" lang="en-US" sz="2000" b="1" dirty="0">
              <a:solidFill>
                <a:srgbClr val="003366"/>
              </a:solidFill>
            </a:endParaRP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179998" y="900000"/>
            <a:ext cx="9045889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A50021"/>
                </a:solidFill>
              </a:rPr>
              <a:t>FM mirror system, MSFC design </a:t>
            </a:r>
            <a:endParaRPr lang="ru-RU" sz="3200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5"/>
          <p:cNvSpPr txBox="1">
            <a:spLocks noGrp="1"/>
          </p:cNvSpPr>
          <p:nvPr/>
        </p:nvSpPr>
        <p:spPr bwMode="auto">
          <a:xfrm>
            <a:off x="7842250" y="64008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/>
            <a:fld id="{6849BA6F-BB9A-45FB-B294-ACA2B95B520B}" type="slidenum">
              <a:rPr lang="ru-RU" sz="1400">
                <a:latin typeface="Times New Roman" pitchFamily="18" charset="0"/>
              </a:rPr>
              <a:pPr algn="r" eaLnBrk="0" hangingPunct="0"/>
              <a:t>7</a:t>
            </a:fld>
            <a:endParaRPr lang="ru-RU" sz="1400">
              <a:latin typeface="Times New Roman" pitchFamily="18" charset="0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359999" y="898525"/>
            <a:ext cx="9288000" cy="52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algn="ctr"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GB" sz="2800" b="1" dirty="0" err="1" smtClean="0">
                <a:solidFill>
                  <a:srgbClr val="A50021"/>
                </a:solidFill>
              </a:rPr>
              <a:t>eROSITA</a:t>
            </a:r>
            <a:r>
              <a:rPr lang="ru-RU" sz="2800" b="1" dirty="0" smtClean="0">
                <a:solidFill>
                  <a:srgbClr val="A50021"/>
                </a:solidFill>
              </a:rPr>
              <a:t> – чувствительность 4-х летнего обзора</a:t>
            </a:r>
            <a:endParaRPr lang="ru-RU" sz="2800" b="1" dirty="0">
              <a:solidFill>
                <a:srgbClr val="A50021"/>
              </a:solidFill>
            </a:endParaRPr>
          </a:p>
        </p:txBody>
      </p:sp>
      <p:sp>
        <p:nvSpPr>
          <p:cNvPr id="24582" name="Rectangle 10"/>
          <p:cNvSpPr>
            <a:spLocks noChangeArrowheads="1"/>
          </p:cNvSpPr>
          <p:nvPr/>
        </p:nvSpPr>
        <p:spPr bwMode="auto">
          <a:xfrm>
            <a:off x="0" y="1627188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88925" algn="r" eaLnBrk="0" hangingPunct="0"/>
            <a:endParaRPr lang="ru-RU"/>
          </a:p>
        </p:txBody>
      </p:sp>
      <p:sp>
        <p:nvSpPr>
          <p:cNvPr id="24584" name="Rectangle 12"/>
          <p:cNvSpPr>
            <a:spLocks noChangeArrowheads="1"/>
          </p:cNvSpPr>
          <p:nvPr/>
        </p:nvSpPr>
        <p:spPr bwMode="auto">
          <a:xfrm>
            <a:off x="0" y="1630363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88925" algn="r" eaLnBrk="0" hangingPunct="0"/>
            <a:endParaRPr lang="ru-RU"/>
          </a:p>
        </p:txBody>
      </p:sp>
      <p:pic>
        <p:nvPicPr>
          <p:cNvPr id="17" name="Picture 11" descr="area_flux_plot_ag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000" y="1440000"/>
            <a:ext cx="4679999" cy="4680000"/>
          </a:xfrm>
          <a:prstGeom prst="rect">
            <a:avLst/>
          </a:prstGeom>
        </p:spPr>
      </p:pic>
      <p:pic>
        <p:nvPicPr>
          <p:cNvPr id="18" name="Picture 12" descr="area_flux_plot_cluster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00" y="1440000"/>
            <a:ext cx="4679999" cy="4680000"/>
          </a:xfrm>
          <a:prstGeom prst="rect">
            <a:avLst/>
          </a:prstGeom>
        </p:spPr>
      </p:pic>
      <p:sp>
        <p:nvSpPr>
          <p:cNvPr id="16" name="Textfeld 9"/>
          <p:cNvSpPr txBox="1"/>
          <p:nvPr/>
        </p:nvSpPr>
        <p:spPr>
          <a:xfrm>
            <a:off x="1189182" y="1800000"/>
            <a:ext cx="1980000" cy="28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600" dirty="0" smtClean="0">
                <a:solidFill>
                  <a:srgbClr val="003366"/>
                </a:solidFill>
              </a:rPr>
              <a:t>Точечные источники</a:t>
            </a:r>
            <a:endParaRPr lang="de-DE" sz="1600" baseline="30000" dirty="0">
              <a:solidFill>
                <a:srgbClr val="003366"/>
              </a:solidFill>
            </a:endParaRPr>
          </a:p>
        </p:txBody>
      </p:sp>
      <p:sp>
        <p:nvSpPr>
          <p:cNvPr id="15" name="Textfeld 9"/>
          <p:cNvSpPr txBox="1"/>
          <p:nvPr/>
        </p:nvSpPr>
        <p:spPr>
          <a:xfrm>
            <a:off x="5904000" y="1800000"/>
            <a:ext cx="2376000" cy="28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600" dirty="0" smtClean="0">
                <a:solidFill>
                  <a:srgbClr val="003366"/>
                </a:solidFill>
              </a:rPr>
              <a:t>Протяжённые источники </a:t>
            </a:r>
            <a:endParaRPr lang="de-DE" sz="1600" baseline="300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A407A8B-5FB8-4738-811D-E8CED49C8777}" type="slidenum">
              <a:rPr lang="ru-RU" smtClean="0"/>
              <a:pPr/>
              <a:t>70</a:t>
            </a:fld>
            <a:endParaRPr lang="ru-RU" smtClean="0"/>
          </a:p>
        </p:txBody>
      </p:sp>
      <p:pic>
        <p:nvPicPr>
          <p:cNvPr id="6" name="Рисунок 5" descr="Тест_1_10_10_201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0000" y="900000"/>
            <a:ext cx="5940000" cy="5940000"/>
          </a:xfrm>
          <a:prstGeom prst="rect">
            <a:avLst/>
          </a:prstGeom>
        </p:spPr>
      </p:pic>
      <p:sp>
        <p:nvSpPr>
          <p:cNvPr id="7" name="Овал 6"/>
          <p:cNvSpPr>
            <a:spLocks noChangeAspect="1"/>
          </p:cNvSpPr>
          <p:nvPr/>
        </p:nvSpPr>
        <p:spPr bwMode="auto">
          <a:xfrm>
            <a:off x="3996000" y="2160000"/>
            <a:ext cx="349572" cy="3492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606" tIns="54804" rIns="109606" bIns="5480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60000" y="1260000"/>
            <a:ext cx="2988000" cy="39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A50021"/>
                </a:solidFill>
              </a:rPr>
              <a:t>QM MSFC,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A50021"/>
                </a:solidFill>
              </a:rPr>
              <a:t>tests at IKI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003366"/>
                </a:solidFill>
              </a:rPr>
              <a:t>FWHM 	= 13</a:t>
            </a:r>
            <a:r>
              <a:rPr lang="en-US" sz="3200" b="1" dirty="0" smtClean="0">
                <a:solidFill>
                  <a:srgbClr val="003366"/>
                </a:solidFill>
                <a:sym typeface="Symbol"/>
              </a:rPr>
              <a:t>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003366"/>
                </a:solidFill>
                <a:sym typeface="Symbol"/>
              </a:rPr>
              <a:t>HEW 		= 32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003366"/>
                </a:solidFill>
                <a:sym typeface="Symbol"/>
              </a:rPr>
              <a:t>W90 		= 230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003366"/>
                </a:solidFill>
                <a:sym typeface="Symbol"/>
              </a:rPr>
              <a:t>1 mm 	= 76.4</a:t>
            </a:r>
            <a:endParaRPr lang="en-US" sz="3200" b="1" dirty="0" smtClean="0">
              <a:solidFill>
                <a:srgbClr val="003366"/>
              </a:solidFill>
            </a:endParaRP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ru-RU" sz="3200" b="1" dirty="0">
              <a:solidFill>
                <a:srgbClr val="A5002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8000" y="1728000"/>
            <a:ext cx="6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60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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A407A8B-5FB8-4738-811D-E8CED49C8777}" type="slidenum">
              <a:rPr lang="ru-RU" smtClean="0"/>
              <a:pPr/>
              <a:t>71</a:t>
            </a:fld>
            <a:endParaRPr lang="ru-RU" smtClean="0"/>
          </a:p>
        </p:txBody>
      </p:sp>
      <p:pic>
        <p:nvPicPr>
          <p:cNvPr id="9" name="Рисунок 8" descr="RZS_MSFC_IKI.JPG"/>
          <p:cNvPicPr>
            <a:picLocks noChangeAspect="1"/>
          </p:cNvPicPr>
          <p:nvPr/>
        </p:nvPicPr>
        <p:blipFill>
          <a:blip r:embed="rId3" cstate="print"/>
          <a:srcRect l="14577" t="5715" r="6441" b="3334"/>
          <a:stretch>
            <a:fillRect/>
          </a:stretch>
        </p:blipFill>
        <p:spPr>
          <a:xfrm>
            <a:off x="2376000" y="900000"/>
            <a:ext cx="7245718" cy="59400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60000" y="1260000"/>
            <a:ext cx="2412000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A50021"/>
                </a:solidFill>
              </a:rPr>
              <a:t>QM MSFC,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A50021"/>
                </a:solidFill>
              </a:rPr>
              <a:t>tests at IKI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ru-RU" sz="3200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A407A8B-5FB8-4738-811D-E8CED49C8777}" type="slidenum">
              <a:rPr lang="ru-RU" smtClean="0"/>
              <a:pPr/>
              <a:t>72</a:t>
            </a:fld>
            <a:endParaRPr lang="ru-RU" smtClean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60000" y="1260000"/>
            <a:ext cx="2412000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A50021"/>
                </a:solidFill>
              </a:rPr>
              <a:t>QM MSFC,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A50021"/>
                </a:solidFill>
              </a:rPr>
              <a:t>tests at IKI</a:t>
            </a:r>
          </a:p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ru-RU" sz="3200" b="1" dirty="0">
              <a:solidFill>
                <a:srgbClr val="A50021"/>
              </a:solidFill>
            </a:endParaRPr>
          </a:p>
        </p:txBody>
      </p:sp>
      <p:pic>
        <p:nvPicPr>
          <p:cNvPr id="5" name="Рисунок 4" descr="MSFC_na_trube_v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0000" y="900000"/>
            <a:ext cx="5940000" cy="594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17A4E94-B032-4DFB-8E22-3C1CD320B2C5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-341313" y="1872000"/>
            <a:ext cx="5922963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marL="762000" lvl="1" indent="-279400" defTabSz="292100" eaLnBrk="0" hangingPunct="0">
              <a:spcBef>
                <a:spcPts val="600"/>
              </a:spcBef>
              <a:spcAft>
                <a:spcPts val="1800"/>
              </a:spcAft>
              <a:buClr>
                <a:srgbClr val="FF3300"/>
              </a:buCl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3366"/>
                </a:solidFill>
              </a:rPr>
              <a:t>Изучение крупномасштабной структуры Вселенной</a:t>
            </a:r>
            <a:r>
              <a:rPr lang="en-US" b="1" dirty="0" smtClean="0">
                <a:solidFill>
                  <a:srgbClr val="003366"/>
                </a:solidFill>
              </a:rPr>
              <a:t> </a:t>
            </a:r>
            <a:r>
              <a:rPr lang="en-US" b="1" dirty="0">
                <a:solidFill>
                  <a:srgbClr val="003366"/>
                </a:solidFill>
                <a:sym typeface="Symbol" pitchFamily="18" charset="2"/>
              </a:rPr>
              <a:t> </a:t>
            </a:r>
            <a:r>
              <a:rPr lang="ru-RU" b="1" dirty="0" smtClean="0">
                <a:solidFill>
                  <a:srgbClr val="003366"/>
                </a:solidFill>
                <a:sym typeface="Symbol" pitchFamily="18" charset="2"/>
              </a:rPr>
              <a:t>при помощи выборки из </a:t>
            </a:r>
            <a:r>
              <a:rPr kumimoji="0" lang="en-US" b="1" dirty="0" smtClean="0">
                <a:solidFill>
                  <a:srgbClr val="FF3300"/>
                </a:solidFill>
              </a:rPr>
              <a:t>100 </a:t>
            </a:r>
            <a:r>
              <a:rPr kumimoji="0" lang="en-US" b="1" dirty="0">
                <a:solidFill>
                  <a:srgbClr val="FF3300"/>
                </a:solidFill>
              </a:rPr>
              <a:t>000 </a:t>
            </a:r>
            <a:r>
              <a:rPr kumimoji="0" lang="ru-RU" b="1" dirty="0" smtClean="0">
                <a:solidFill>
                  <a:srgbClr val="003366"/>
                </a:solidFill>
              </a:rPr>
              <a:t>скоплений галактик</a:t>
            </a:r>
            <a:r>
              <a:rPr lang="en-US" b="1" dirty="0" smtClean="0">
                <a:solidFill>
                  <a:srgbClr val="003366"/>
                </a:solidFill>
              </a:rPr>
              <a:t> </a:t>
            </a:r>
            <a:endParaRPr lang="ru-RU" b="1" dirty="0">
              <a:solidFill>
                <a:srgbClr val="003366"/>
              </a:solidFill>
            </a:endParaRPr>
          </a:p>
          <a:p>
            <a:pPr marL="762000" lvl="1" indent="-279400" defTabSz="292100" eaLnBrk="0" hangingPunct="0">
              <a:spcBef>
                <a:spcPts val="600"/>
              </a:spcBef>
              <a:spcAft>
                <a:spcPts val="1800"/>
              </a:spcAft>
              <a:buClr>
                <a:srgbClr val="FF3300"/>
              </a:buCl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3366"/>
                </a:solidFill>
              </a:rPr>
              <a:t>Изучение роста и космологической эволюции сверхмассивных чёрных дыр во Вселенной</a:t>
            </a:r>
            <a:r>
              <a:rPr lang="en-US" b="1" dirty="0" smtClean="0">
                <a:solidFill>
                  <a:srgbClr val="003366"/>
                </a:solidFill>
              </a:rPr>
              <a:t> </a:t>
            </a:r>
            <a:r>
              <a:rPr lang="en-US" b="1" dirty="0">
                <a:solidFill>
                  <a:srgbClr val="003366"/>
                </a:solidFill>
                <a:sym typeface="Symbol" pitchFamily="18" charset="2"/>
              </a:rPr>
              <a:t></a:t>
            </a:r>
            <a:r>
              <a:rPr lang="en-US" b="1" dirty="0">
                <a:solidFill>
                  <a:srgbClr val="003366"/>
                </a:solidFill>
              </a:rPr>
              <a:t> </a:t>
            </a:r>
            <a:r>
              <a:rPr lang="ru-RU" b="1" dirty="0" smtClean="0">
                <a:solidFill>
                  <a:srgbClr val="003366"/>
                </a:solidFill>
              </a:rPr>
              <a:t>при помощи выборки из </a:t>
            </a:r>
            <a:r>
              <a:rPr lang="en-US" b="1" dirty="0" smtClean="0">
                <a:solidFill>
                  <a:srgbClr val="003366"/>
                </a:solidFill>
                <a:sym typeface="Symbol" pitchFamily="18" charset="2"/>
              </a:rPr>
              <a:t></a:t>
            </a:r>
            <a:r>
              <a:rPr kumimoji="0" lang="en-US" b="1" dirty="0">
                <a:solidFill>
                  <a:srgbClr val="FF3300"/>
                </a:solidFill>
              </a:rPr>
              <a:t>3</a:t>
            </a:r>
            <a:r>
              <a:rPr kumimoji="0" lang="en-US" b="1" dirty="0">
                <a:solidFill>
                  <a:srgbClr val="003366"/>
                </a:solidFill>
              </a:rPr>
              <a:t> </a:t>
            </a:r>
            <a:r>
              <a:rPr kumimoji="0" lang="ru-RU" b="1" dirty="0" smtClean="0">
                <a:solidFill>
                  <a:srgbClr val="003366"/>
                </a:solidFill>
              </a:rPr>
              <a:t>миллионов АЯГ</a:t>
            </a:r>
            <a:endParaRPr kumimoji="0" lang="en-US" b="1" dirty="0">
              <a:solidFill>
                <a:srgbClr val="003366"/>
              </a:solidFill>
            </a:endParaRP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358775" y="912813"/>
            <a:ext cx="9151938" cy="128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defTabSz="292100" eaLnBrk="0" hangingPunct="0">
              <a:spcBef>
                <a:spcPct val="3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sz="3600" b="1" dirty="0" smtClean="0">
                <a:solidFill>
                  <a:srgbClr val="A50021"/>
                </a:solidFill>
              </a:rPr>
              <a:t>Научные задачи</a:t>
            </a:r>
            <a:r>
              <a:rPr lang="en-US" sz="3600" b="1" dirty="0" smtClean="0">
                <a:solidFill>
                  <a:srgbClr val="A50021"/>
                </a:solidFill>
              </a:rPr>
              <a:t>:</a:t>
            </a:r>
            <a:endParaRPr lang="ru-RU" sz="3600" b="1" dirty="0">
              <a:solidFill>
                <a:srgbClr val="A50021"/>
              </a:solidFill>
            </a:endParaRPr>
          </a:p>
        </p:txBody>
      </p:sp>
      <p:pic>
        <p:nvPicPr>
          <p:cNvPr id="25605" name="Picture 3" descr="lss_clu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00" y="1692000"/>
            <a:ext cx="4572000" cy="34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5"/>
          <p:cNvSpPr>
            <a:spLocks noChangeArrowheads="1"/>
          </p:cNvSpPr>
          <p:nvPr/>
        </p:nvSpPr>
        <p:spPr bwMode="auto">
          <a:xfrm>
            <a:off x="5112000" y="5220000"/>
            <a:ext cx="4536000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/>
          <a:lstStyle/>
          <a:p>
            <a:pPr marL="762000" lvl="1" indent="-279400" defTabSz="292100" eaLnBrk="0" hangingPunct="0"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q"/>
            </a:pPr>
            <a:r>
              <a:rPr lang="en-US" sz="1800" b="1" dirty="0" smtClean="0">
                <a:solidFill>
                  <a:srgbClr val="003366"/>
                </a:solidFill>
                <a:sym typeface="Symbol" pitchFamily="18" charset="2"/>
              </a:rPr>
              <a:t></a:t>
            </a:r>
            <a:r>
              <a:rPr lang="en-US" sz="1800" b="1" dirty="0">
                <a:solidFill>
                  <a:srgbClr val="003366"/>
                </a:solidFill>
                <a:sym typeface="Symbol" pitchFamily="18" charset="2"/>
              </a:rPr>
              <a:t>3.5</a:t>
            </a:r>
            <a:r>
              <a:rPr lang="en-US" sz="1800" b="1" dirty="0">
                <a:solidFill>
                  <a:srgbClr val="003366"/>
                </a:solidFill>
              </a:rPr>
              <a:t>10</a:t>
            </a:r>
            <a:r>
              <a:rPr lang="en-US" sz="1800" b="1" baseline="30000" dirty="0">
                <a:solidFill>
                  <a:srgbClr val="003366"/>
                </a:solidFill>
              </a:rPr>
              <a:t>14</a:t>
            </a:r>
            <a:r>
              <a:rPr lang="en-US" sz="1800" b="1" dirty="0">
                <a:solidFill>
                  <a:srgbClr val="003366"/>
                </a:solidFill>
              </a:rPr>
              <a:t> M</a:t>
            </a:r>
            <a:r>
              <a:rPr lang="en-US" sz="1800" b="1" baseline="-25000" dirty="0">
                <a:solidFill>
                  <a:srgbClr val="003366"/>
                </a:solidFill>
                <a:sym typeface="Wingdings 2" pitchFamily="18" charset="2"/>
              </a:rPr>
              <a:t></a:t>
            </a:r>
            <a:r>
              <a:rPr lang="en-US" sz="1800" b="1" dirty="0">
                <a:solidFill>
                  <a:srgbClr val="003366"/>
                </a:solidFill>
              </a:rPr>
              <a:t> (T</a:t>
            </a:r>
            <a:r>
              <a:rPr lang="en-US" sz="1800" b="1" dirty="0">
                <a:solidFill>
                  <a:srgbClr val="003366"/>
                </a:solidFill>
                <a:sym typeface="Symbol" pitchFamily="18" charset="2"/>
              </a:rPr>
              <a:t></a:t>
            </a:r>
            <a:r>
              <a:rPr lang="en-US" sz="1800" b="1" dirty="0">
                <a:solidFill>
                  <a:srgbClr val="003366"/>
                </a:solidFill>
              </a:rPr>
              <a:t>4.5 </a:t>
            </a:r>
            <a:r>
              <a:rPr lang="ru-RU" sz="1800" b="1" dirty="0" smtClean="0">
                <a:solidFill>
                  <a:srgbClr val="003366"/>
                </a:solidFill>
              </a:rPr>
              <a:t>кэВ</a:t>
            </a:r>
            <a:r>
              <a:rPr lang="en-US" sz="1800" b="1" dirty="0" smtClean="0">
                <a:solidFill>
                  <a:srgbClr val="003366"/>
                </a:solidFill>
              </a:rPr>
              <a:t>) </a:t>
            </a:r>
            <a:r>
              <a:rPr lang="ru-RU" sz="1800" b="1" dirty="0" smtClean="0">
                <a:solidFill>
                  <a:srgbClr val="003366"/>
                </a:solidFill>
              </a:rPr>
              <a:t>до</a:t>
            </a:r>
            <a:r>
              <a:rPr lang="en-US" sz="1800" b="1" dirty="0" smtClean="0">
                <a:solidFill>
                  <a:srgbClr val="003366"/>
                </a:solidFill>
              </a:rPr>
              <a:t> </a:t>
            </a:r>
            <a:r>
              <a:rPr lang="en-US" sz="1800" b="1" dirty="0">
                <a:solidFill>
                  <a:srgbClr val="003366"/>
                </a:solidFill>
              </a:rPr>
              <a:t>z=2</a:t>
            </a:r>
          </a:p>
          <a:p>
            <a:pPr marL="762000" lvl="1" indent="-279400" defTabSz="292100" eaLnBrk="0" hangingPunct="0"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q"/>
            </a:pPr>
            <a:r>
              <a:rPr lang="en-US" sz="1800" b="1" dirty="0">
                <a:solidFill>
                  <a:srgbClr val="003366"/>
                </a:solidFill>
                <a:sym typeface="Symbol" pitchFamily="18" charset="2"/>
              </a:rPr>
              <a:t>2.3</a:t>
            </a:r>
            <a:r>
              <a:rPr lang="en-US" sz="1800" b="1" dirty="0">
                <a:solidFill>
                  <a:srgbClr val="003366"/>
                </a:solidFill>
              </a:rPr>
              <a:t>10</a:t>
            </a:r>
            <a:r>
              <a:rPr lang="en-US" sz="1800" b="1" baseline="30000" dirty="0">
                <a:solidFill>
                  <a:srgbClr val="003366"/>
                </a:solidFill>
              </a:rPr>
              <a:t>14</a:t>
            </a:r>
            <a:r>
              <a:rPr lang="en-US" sz="1800" b="1" dirty="0">
                <a:solidFill>
                  <a:srgbClr val="003366"/>
                </a:solidFill>
              </a:rPr>
              <a:t> M</a:t>
            </a:r>
            <a:r>
              <a:rPr lang="en-US" sz="1800" b="1" baseline="-25000" dirty="0">
                <a:solidFill>
                  <a:srgbClr val="003366"/>
                </a:solidFill>
                <a:sym typeface="Wingdings 2" pitchFamily="18" charset="2"/>
              </a:rPr>
              <a:t></a:t>
            </a:r>
            <a:r>
              <a:rPr lang="en-US" sz="1800" b="1" dirty="0">
                <a:solidFill>
                  <a:srgbClr val="003366"/>
                </a:solidFill>
              </a:rPr>
              <a:t> (T</a:t>
            </a:r>
            <a:r>
              <a:rPr lang="en-US" sz="1800" b="1" dirty="0">
                <a:solidFill>
                  <a:srgbClr val="003366"/>
                </a:solidFill>
                <a:sym typeface="Symbol" pitchFamily="18" charset="2"/>
              </a:rPr>
              <a:t></a:t>
            </a:r>
            <a:r>
              <a:rPr lang="en-US" sz="1800" b="1" dirty="0">
                <a:solidFill>
                  <a:srgbClr val="003366"/>
                </a:solidFill>
              </a:rPr>
              <a:t>3.5 </a:t>
            </a:r>
            <a:r>
              <a:rPr lang="ru-RU" sz="1800" b="1" dirty="0" smtClean="0">
                <a:solidFill>
                  <a:srgbClr val="003366"/>
                </a:solidFill>
              </a:rPr>
              <a:t>кэВ</a:t>
            </a:r>
            <a:r>
              <a:rPr lang="en-US" sz="1800" b="1" dirty="0" smtClean="0">
                <a:solidFill>
                  <a:srgbClr val="003366"/>
                </a:solidFill>
              </a:rPr>
              <a:t>) </a:t>
            </a:r>
            <a:r>
              <a:rPr lang="ru-RU" sz="1800" b="1" dirty="0" smtClean="0">
                <a:solidFill>
                  <a:srgbClr val="003366"/>
                </a:solidFill>
              </a:rPr>
              <a:t>до</a:t>
            </a:r>
            <a:r>
              <a:rPr lang="en-US" sz="1800" b="1" dirty="0" smtClean="0">
                <a:solidFill>
                  <a:srgbClr val="003366"/>
                </a:solidFill>
              </a:rPr>
              <a:t> </a:t>
            </a:r>
            <a:r>
              <a:rPr lang="en-US" sz="1800" b="1" dirty="0">
                <a:solidFill>
                  <a:srgbClr val="003366"/>
                </a:solidFill>
              </a:rPr>
              <a:t>z=1</a:t>
            </a:r>
          </a:p>
          <a:p>
            <a:pPr marL="762000" lvl="1" indent="-279400" defTabSz="292100" eaLnBrk="0" hangingPunct="0"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q"/>
            </a:pPr>
            <a:r>
              <a:rPr lang="en-US" sz="1800" b="1" dirty="0">
                <a:solidFill>
                  <a:srgbClr val="003366"/>
                </a:solidFill>
                <a:sym typeface="Symbol" pitchFamily="18" charset="2"/>
              </a:rPr>
              <a:t></a:t>
            </a:r>
            <a:r>
              <a:rPr lang="en-US" sz="1800" b="1" dirty="0">
                <a:solidFill>
                  <a:srgbClr val="003366"/>
                </a:solidFill>
              </a:rPr>
              <a:t>10</a:t>
            </a:r>
            <a:r>
              <a:rPr lang="en-US" sz="1800" b="1" baseline="30000" dirty="0">
                <a:solidFill>
                  <a:srgbClr val="003366"/>
                </a:solidFill>
              </a:rPr>
              <a:t>14</a:t>
            </a:r>
            <a:r>
              <a:rPr lang="en-US" sz="1800" b="1" dirty="0">
                <a:solidFill>
                  <a:srgbClr val="003366"/>
                </a:solidFill>
              </a:rPr>
              <a:t> M</a:t>
            </a:r>
            <a:r>
              <a:rPr lang="en-US" sz="1800" b="1" baseline="-25000" dirty="0">
                <a:solidFill>
                  <a:srgbClr val="003366"/>
                </a:solidFill>
                <a:sym typeface="Wingdings 2" pitchFamily="18" charset="2"/>
              </a:rPr>
              <a:t></a:t>
            </a:r>
            <a:r>
              <a:rPr lang="en-US" sz="1800" b="1" dirty="0">
                <a:solidFill>
                  <a:srgbClr val="003366"/>
                </a:solidFill>
              </a:rPr>
              <a:t>        (T </a:t>
            </a:r>
            <a:r>
              <a:rPr lang="en-US" sz="1800" b="1" dirty="0">
                <a:solidFill>
                  <a:srgbClr val="003366"/>
                </a:solidFill>
                <a:sym typeface="Symbol" pitchFamily="18" charset="2"/>
              </a:rPr>
              <a:t>2</a:t>
            </a:r>
            <a:r>
              <a:rPr lang="en-US" sz="1800" b="1" dirty="0">
                <a:solidFill>
                  <a:srgbClr val="003366"/>
                </a:solidFill>
              </a:rPr>
              <a:t> </a:t>
            </a:r>
            <a:r>
              <a:rPr lang="ru-RU" sz="1800" b="1" dirty="0" smtClean="0">
                <a:solidFill>
                  <a:srgbClr val="003366"/>
                </a:solidFill>
              </a:rPr>
              <a:t>кэВ</a:t>
            </a:r>
            <a:r>
              <a:rPr lang="en-US" sz="1800" b="1" dirty="0" smtClean="0">
                <a:solidFill>
                  <a:srgbClr val="003366"/>
                </a:solidFill>
              </a:rPr>
              <a:t>) </a:t>
            </a:r>
            <a:r>
              <a:rPr lang="ru-RU" sz="1800" b="1" dirty="0" smtClean="0">
                <a:solidFill>
                  <a:srgbClr val="003366"/>
                </a:solidFill>
              </a:rPr>
              <a:t>до</a:t>
            </a:r>
            <a:r>
              <a:rPr lang="en-US" sz="1800" b="1" dirty="0" smtClean="0">
                <a:solidFill>
                  <a:srgbClr val="003366"/>
                </a:solidFill>
              </a:rPr>
              <a:t> </a:t>
            </a:r>
            <a:r>
              <a:rPr lang="en-US" sz="1800" b="1" dirty="0">
                <a:solidFill>
                  <a:srgbClr val="003366"/>
                </a:solidFill>
              </a:rPr>
              <a:t>z=0.4</a:t>
            </a:r>
            <a:endParaRPr lang="ru-RU" sz="18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80000" y="108000"/>
            <a:ext cx="9540000" cy="79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err="1" smtClean="0"/>
              <a:t>eROSITA</a:t>
            </a:r>
            <a:r>
              <a:rPr lang="en-GB" sz="3600" dirty="0"/>
              <a:t> </a:t>
            </a:r>
            <a:r>
              <a:rPr lang="en-GB" sz="3600" dirty="0" smtClean="0"/>
              <a:t>– </a:t>
            </a:r>
            <a:r>
              <a:rPr lang="ru-RU" sz="3600" dirty="0" smtClean="0"/>
              <a:t>схематическое представление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14239" y="1895883"/>
            <a:ext cx="5658832" cy="390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72480" y="1340769"/>
            <a:ext cx="248016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Front Cover</a:t>
            </a:r>
          </a:p>
          <a:p>
            <a:endParaRPr lang="de-DE" sz="1800" dirty="0" smtClean="0"/>
          </a:p>
          <a:p>
            <a:endParaRPr lang="de-DE" sz="1800" dirty="0"/>
          </a:p>
          <a:p>
            <a:endParaRPr lang="de-DE" sz="1800" dirty="0" smtClean="0"/>
          </a:p>
          <a:p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Star </a:t>
            </a:r>
            <a:r>
              <a:rPr lang="de-DE" sz="1800" dirty="0" err="1" smtClean="0">
                <a:solidFill>
                  <a:schemeClr val="accent1">
                    <a:lumMod val="75000"/>
                  </a:schemeClr>
                </a:solidFill>
              </a:rPr>
              <a:t>Trackers</a:t>
            </a:r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 (2)</a:t>
            </a:r>
          </a:p>
          <a:p>
            <a:r>
              <a:rPr lang="de-DE" sz="1800" dirty="0" smtClean="0"/>
              <a:t>X-</a:t>
            </a:r>
            <a:r>
              <a:rPr lang="de-DE" sz="1800" dirty="0" err="1" smtClean="0"/>
              <a:t>ray</a:t>
            </a:r>
            <a:r>
              <a:rPr lang="de-DE" sz="1800" dirty="0" smtClean="0"/>
              <a:t> </a:t>
            </a:r>
            <a:r>
              <a:rPr lang="de-DE" sz="1800" dirty="0" err="1" smtClean="0"/>
              <a:t>Baffles</a:t>
            </a:r>
            <a:r>
              <a:rPr lang="de-DE" sz="1800" dirty="0" smtClean="0"/>
              <a:t> (7)</a:t>
            </a:r>
          </a:p>
          <a:p>
            <a:endParaRPr lang="de-DE" sz="1800" dirty="0"/>
          </a:p>
          <a:p>
            <a:r>
              <a:rPr lang="de-DE" sz="1800" dirty="0" err="1" smtClean="0"/>
              <a:t>Mirror</a:t>
            </a:r>
            <a:r>
              <a:rPr lang="de-DE" sz="1800" dirty="0" smtClean="0"/>
              <a:t> Modules (7)</a:t>
            </a:r>
          </a:p>
          <a:p>
            <a:endParaRPr lang="de-DE" sz="1800" dirty="0" smtClean="0"/>
          </a:p>
          <a:p>
            <a:r>
              <a:rPr lang="de-DE" sz="1800" dirty="0" err="1" smtClean="0"/>
              <a:t>Electron</a:t>
            </a:r>
            <a:r>
              <a:rPr lang="de-DE" sz="1800" dirty="0" smtClean="0"/>
              <a:t> </a:t>
            </a:r>
            <a:r>
              <a:rPr lang="de-DE" sz="1800" dirty="0" err="1"/>
              <a:t>D</a:t>
            </a:r>
            <a:r>
              <a:rPr lang="de-DE" sz="1800" dirty="0" err="1" smtClean="0"/>
              <a:t>eflectors</a:t>
            </a:r>
            <a:r>
              <a:rPr lang="de-DE" sz="1800" dirty="0" smtClean="0"/>
              <a:t> (7)</a:t>
            </a:r>
            <a:endParaRPr lang="de-DE" sz="1800" dirty="0"/>
          </a:p>
          <a:p>
            <a:endParaRPr lang="de-DE" sz="1800" dirty="0" smtClean="0"/>
          </a:p>
          <a:p>
            <a:endParaRPr lang="de-DE" sz="1800" dirty="0"/>
          </a:p>
          <a:p>
            <a:r>
              <a:rPr lang="de-DE" sz="1800" dirty="0" err="1" smtClean="0"/>
              <a:t>Camera</a:t>
            </a:r>
            <a:r>
              <a:rPr lang="de-DE" sz="1800" dirty="0" smtClean="0"/>
              <a:t> Radiators (2)</a:t>
            </a:r>
            <a:endParaRPr lang="de-DE" sz="1800" dirty="0"/>
          </a:p>
        </p:txBody>
      </p:sp>
      <p:sp>
        <p:nvSpPr>
          <p:cNvPr id="4" name="Textfeld 3"/>
          <p:cNvSpPr txBox="1"/>
          <p:nvPr/>
        </p:nvSpPr>
        <p:spPr>
          <a:xfrm>
            <a:off x="7293260" y="3501009"/>
            <a:ext cx="271099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accent1">
                    <a:lumMod val="75000"/>
                  </a:schemeClr>
                </a:solidFill>
              </a:rPr>
              <a:t>Sun Sensors</a:t>
            </a:r>
          </a:p>
          <a:p>
            <a:endParaRPr lang="de-DE" sz="1800" dirty="0" smtClean="0"/>
          </a:p>
          <a:p>
            <a:endParaRPr lang="de-DE" sz="1800" dirty="0"/>
          </a:p>
          <a:p>
            <a:r>
              <a:rPr lang="de-DE" sz="1800" dirty="0" smtClean="0"/>
              <a:t>Electronics Radiators (2)</a:t>
            </a:r>
          </a:p>
          <a:p>
            <a:endParaRPr lang="de-DE" sz="1800" dirty="0"/>
          </a:p>
          <a:p>
            <a:endParaRPr lang="de-DE" sz="1800" dirty="0" smtClean="0"/>
          </a:p>
          <a:p>
            <a:endParaRPr lang="de-DE" sz="1800" dirty="0"/>
          </a:p>
          <a:p>
            <a:r>
              <a:rPr lang="de-DE" sz="1800" dirty="0" err="1" smtClean="0"/>
              <a:t>Cameras</a:t>
            </a:r>
            <a:r>
              <a:rPr lang="de-DE" sz="1800" dirty="0" smtClean="0"/>
              <a:t>, Electronics</a:t>
            </a:r>
          </a:p>
          <a:p>
            <a:r>
              <a:rPr lang="de-DE" sz="1800" dirty="0" err="1" smtClean="0"/>
              <a:t>Cooling</a:t>
            </a:r>
            <a:r>
              <a:rPr lang="de-DE" sz="1800" dirty="0" smtClean="0"/>
              <a:t> System</a:t>
            </a:r>
            <a:endParaRPr lang="de-DE" sz="1800" dirty="0"/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2197290" y="1556792"/>
            <a:ext cx="1585580" cy="263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2066679" y="2636912"/>
            <a:ext cx="117013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2066679" y="2924944"/>
            <a:ext cx="179419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2378714" y="3457878"/>
            <a:ext cx="14821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2704397" y="3944203"/>
            <a:ext cx="1485466" cy="831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2575504" y="4843282"/>
            <a:ext cx="54429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6747199" y="3699780"/>
            <a:ext cx="54606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>
            <a:off x="6825208" y="4509120"/>
            <a:ext cx="46805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H="1">
            <a:off x="5811095" y="5733256"/>
            <a:ext cx="148216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88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2_Оформление по умолчанию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808080"/>
          </a:outerShdw>
        </a:effectLst>
      </a:spPr>
      <a:bodyPr vert="horz" wrap="square" lIns="109606" tIns="54804" rIns="109606" bIns="54804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808080"/>
          </a:outerShdw>
        </a:effectLst>
      </a:spPr>
      <a:bodyPr vert="horz" wrap="square" lIns="109606" tIns="54804" rIns="109606" bIns="54804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65253</TotalTime>
  <Words>939</Words>
  <Application>Microsoft Office PowerPoint</Application>
  <PresentationFormat>Лист A4 (210x297 мм)</PresentationFormat>
  <Paragraphs>334</Paragraphs>
  <Slides>72</Slides>
  <Notes>62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2_Оформление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rsce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СПУТНИКОВОЙ СВЯЗИ HELLAS-SAT</dc:title>
  <dc:creator>Ryzhkov</dc:creator>
  <cp:lastModifiedBy>Алфёров Александр В.</cp:lastModifiedBy>
  <cp:revision>1696</cp:revision>
  <cp:lastPrinted>2001-11-28T09:19:53Z</cp:lastPrinted>
  <dcterms:created xsi:type="dcterms:W3CDTF">2000-09-05T13:22:51Z</dcterms:created>
  <dcterms:modified xsi:type="dcterms:W3CDTF">2014-12-22T13:35:32Z</dcterms:modified>
</cp:coreProperties>
</file>