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sldIdLst>
    <p:sldId id="256" r:id="rId2"/>
    <p:sldId id="397" r:id="rId3"/>
    <p:sldId id="398" r:id="rId4"/>
    <p:sldId id="374" r:id="rId5"/>
    <p:sldId id="375" r:id="rId6"/>
    <p:sldId id="378" r:id="rId7"/>
    <p:sldId id="377" r:id="rId8"/>
    <p:sldId id="384" r:id="rId9"/>
    <p:sldId id="385" r:id="rId10"/>
    <p:sldId id="387" r:id="rId11"/>
    <p:sldId id="389" r:id="rId12"/>
    <p:sldId id="390" r:id="rId13"/>
    <p:sldId id="391" r:id="rId14"/>
    <p:sldId id="392" r:id="rId15"/>
    <p:sldId id="394" r:id="rId16"/>
    <p:sldId id="395" r:id="rId17"/>
    <p:sldId id="396" r:id="rId18"/>
    <p:sldId id="347" r:id="rId19"/>
    <p:sldId id="349" r:id="rId20"/>
    <p:sldId id="350" r:id="rId21"/>
    <p:sldId id="33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453"/>
    <a:srgbClr val="008000"/>
    <a:srgbClr val="B8E8BD"/>
    <a:srgbClr val="F4909E"/>
    <a:srgbClr val="71DAFF"/>
    <a:srgbClr val="A79DB5"/>
    <a:srgbClr val="FF66FF"/>
    <a:srgbClr val="EF95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0D0A8B-FFEE-4B14-A315-E6EEC352BF1D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0CC0F-BB8A-4AF0-9A8E-B24326C95B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43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83D35CA-7EBF-4637-B8C2-6B480E8C5975}" type="slidenum">
              <a:rPr lang="ru-RU" sz="1200" smtClean="0"/>
              <a:pPr eaLnBrk="1" hangingPunct="1"/>
              <a:t>18</a:t>
            </a:fld>
            <a:endParaRPr lang="ru-RU" sz="1200" smtClean="0"/>
          </a:p>
        </p:txBody>
      </p:sp>
    </p:spTree>
    <p:extLst>
      <p:ext uri="{BB962C8B-B14F-4D97-AF65-F5344CB8AC3E}">
        <p14:creationId xmlns:p14="http://schemas.microsoft.com/office/powerpoint/2010/main" val="1799658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19886BA-DC36-45C9-B7A7-0875B1F94578}" type="datetimeFigureOut">
              <a:rPr lang="ru-RU" smtClean="0"/>
              <a:t>14.07.2014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3E61C33-A28D-4A19-A504-A77E663BE27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tif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50.png"/><Relationship Id="rId7" Type="http://schemas.openxmlformats.org/officeDocument/2006/relationships/image" Target="../media/image3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9" y="3284984"/>
            <a:ext cx="7211812" cy="2160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717032"/>
            <a:ext cx="7175351" cy="1793167"/>
          </a:xfrm>
        </p:spPr>
        <p:txBody>
          <a:bodyPr/>
          <a:lstStyle/>
          <a:p>
            <a:pPr marL="182880" indent="0" algn="ctr" eaLnBrk="0" hangingPunct="0">
              <a:buNone/>
            </a:pPr>
            <a:r>
              <a:rPr lang="ru-RU" sz="28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АКАДЕМИЧЕСКИЙ   МИКРОСПУТНИК «ЧИБИС-М</a:t>
            </a: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ru-RU" sz="2800" dirty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5" y="116632"/>
            <a:ext cx="3816424" cy="30783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4" t="-36458" r="-57294" b="36458"/>
          <a:stretch/>
        </p:blipFill>
        <p:spPr>
          <a:xfrm>
            <a:off x="7380000" y="2032949"/>
            <a:ext cx="3888432" cy="3412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" y="5496111"/>
            <a:ext cx="8978687" cy="120131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2624" y="4555073"/>
            <a:ext cx="5637010" cy="882119"/>
          </a:xfrm>
        </p:spPr>
        <p:txBody>
          <a:bodyPr>
            <a:noAutofit/>
          </a:bodyPr>
          <a:lstStyle/>
          <a:p>
            <a:pPr algn="ctr" eaLnBrk="0" hangingPunct="0"/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Первые </a:t>
            </a:r>
            <a:r>
              <a:rPr lang="ru-RU" sz="24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научные </a:t>
            </a: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результаты</a:t>
            </a:r>
          </a:p>
          <a:p>
            <a:pPr algn="ctr" eaLnBrk="0" hangingPunct="0"/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радиочастотного анализатора</a:t>
            </a:r>
            <a:endParaRPr lang="ru-RU" sz="800" b="1" dirty="0" smtClean="0">
              <a:latin typeface="Calibri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960000" y="116632"/>
            <a:ext cx="5076000" cy="3096000"/>
            <a:chOff x="3960000" y="116632"/>
            <a:chExt cx="5076000" cy="3096000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3960000" y="116632"/>
              <a:ext cx="5076000" cy="3096000"/>
              <a:chOff x="3960000" y="116632"/>
              <a:chExt cx="5076000" cy="3096000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3960000" y="116632"/>
                <a:ext cx="5076000" cy="3096000"/>
                <a:chOff x="3960000" y="116632"/>
                <a:chExt cx="5076000" cy="3096000"/>
              </a:xfrm>
            </p:grpSpPr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19" t="34604" r="22369" b="5210"/>
                <a:stretch/>
              </p:blipFill>
              <p:spPr>
                <a:xfrm>
                  <a:off x="3960000" y="116632"/>
                  <a:ext cx="5076000" cy="3096000"/>
                </a:xfrm>
                <a:prstGeom prst="rect">
                  <a:avLst/>
                </a:prstGeom>
              </p:spPr>
            </p:pic>
            <p:cxnSp>
              <p:nvCxnSpPr>
                <p:cNvPr id="13" name="Прямая соединительная линия 12"/>
                <p:cNvCxnSpPr/>
                <p:nvPr/>
              </p:nvCxnSpPr>
              <p:spPr>
                <a:xfrm>
                  <a:off x="8243912" y="2204864"/>
                  <a:ext cx="792088" cy="0"/>
                </a:xfrm>
                <a:prstGeom prst="line">
                  <a:avLst/>
                </a:prstGeom>
                <a:ln w="177800">
                  <a:solidFill>
                    <a:srgbClr val="EF95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Прямоугольник 14"/>
                <p:cNvSpPr/>
                <p:nvPr/>
              </p:nvSpPr>
              <p:spPr>
                <a:xfrm>
                  <a:off x="6294835" y="1980709"/>
                  <a:ext cx="1949573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200" b="1" dirty="0" err="1" smtClean="0">
                      <a:latin typeface="Calibri" pitchFamily="34" charset="0"/>
                      <a:cs typeface="Arial" pitchFamily="34" charset="0"/>
                    </a:rPr>
                    <a:t>микроспутник</a:t>
                  </a:r>
                  <a:endParaRPr lang="ru-RU" sz="2200" b="1" dirty="0">
                    <a:latin typeface="Calibri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Прямоугольник 15"/>
                <p:cNvSpPr/>
                <p:nvPr/>
              </p:nvSpPr>
              <p:spPr>
                <a:xfrm>
                  <a:off x="6294835" y="2375977"/>
                  <a:ext cx="1582484" cy="430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ru-RU" sz="2200" b="1" dirty="0" err="1" smtClean="0">
                      <a:latin typeface="Calibri" pitchFamily="34" charset="0"/>
                      <a:cs typeface="Arial" pitchFamily="34" charset="0"/>
                    </a:rPr>
                    <a:t>макроопыт</a:t>
                  </a:r>
                  <a:endParaRPr lang="ru-RU" sz="2200" b="1" dirty="0" smtClean="0">
                    <a:latin typeface="Calibri" pitchFamily="34" charset="0"/>
                    <a:cs typeface="Arial" pitchFamily="34" charset="0"/>
                  </a:endParaRPr>
                </a:p>
              </p:txBody>
            </p:sp>
            <p:cxnSp>
              <p:nvCxnSpPr>
                <p:cNvPr id="17" name="Прямая соединительная линия 16"/>
                <p:cNvCxnSpPr/>
                <p:nvPr/>
              </p:nvCxnSpPr>
              <p:spPr>
                <a:xfrm flipV="1">
                  <a:off x="7887142" y="2602926"/>
                  <a:ext cx="1129815" cy="9683"/>
                </a:xfrm>
                <a:prstGeom prst="line">
                  <a:avLst/>
                </a:prstGeom>
                <a:ln w="177800">
                  <a:solidFill>
                    <a:srgbClr val="EF951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28" name="Picture 4" descr="http://u1732299.plsk.regruhosting.ru/aspirantspb.ru/mypics/russianacademyscience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3884" y="188640"/>
                <a:ext cx="2208463" cy="1679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8" name="Picture 10" descr="http://www.energia.ru/ru/images/energia_flying.gif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40" y="599631"/>
              <a:ext cx="2228850" cy="857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520014" y="5773356"/>
            <a:ext cx="849694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altLang="ru-RU" b="1" i="1" dirty="0"/>
              <a:t>Заседание Совета РАН по </a:t>
            </a:r>
            <a:r>
              <a:rPr lang="ru-RU" altLang="ru-RU" b="1" i="1" dirty="0" smtClean="0"/>
              <a:t>космосу 3 </a:t>
            </a:r>
            <a:r>
              <a:rPr lang="ru-RU" altLang="ru-RU" b="1" i="1" dirty="0"/>
              <a:t>июля 2014 г.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b="1" i="1" dirty="0"/>
              <a:t>Докладчик </a:t>
            </a:r>
            <a:r>
              <a:rPr lang="ru-RU" altLang="ru-RU" b="1" i="1" dirty="0" smtClean="0"/>
              <a:t>к.ф.-м.н. М.С. Долгоносов </a:t>
            </a:r>
            <a:r>
              <a:rPr lang="en-US" altLang="ru-RU" b="1" i="1" dirty="0" smtClean="0"/>
              <a:t>(</a:t>
            </a:r>
            <a:r>
              <a:rPr lang="ru-RU" altLang="ru-RU" b="1" i="1" dirty="0" smtClean="0"/>
              <a:t>п.1.2  </a:t>
            </a:r>
            <a:r>
              <a:rPr lang="ru-RU" altLang="ru-RU" b="1" i="1" dirty="0"/>
              <a:t>повестки дня)</a:t>
            </a:r>
            <a:endParaRPr lang="ru-RU" altLang="ru-RU" b="1" i="1" dirty="0"/>
          </a:p>
        </p:txBody>
      </p:sp>
    </p:spTree>
    <p:extLst>
      <p:ext uri="{BB962C8B-B14F-4D97-AF65-F5344CB8AC3E}">
        <p14:creationId xmlns:p14="http://schemas.microsoft.com/office/powerpoint/2010/main" val="108755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1418675" y="0"/>
            <a:ext cx="55256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b="1" dirty="0">
                <a:latin typeface="Calibri" pitchFamily="34" charset="0"/>
              </a:rPr>
              <a:t>КНА «Гроза».</a:t>
            </a:r>
          </a:p>
          <a:p>
            <a:pPr algn="ctr" eaLnBrk="1" hangingPunct="1"/>
            <a:r>
              <a:rPr lang="ru-RU" b="1" dirty="0" smtClean="0">
                <a:latin typeface="Calibri" pitchFamily="34" charset="0"/>
              </a:rPr>
              <a:t>Карта совместных измерений РЧА+ДУФ</a:t>
            </a:r>
            <a:endParaRPr lang="ru-RU" b="1" dirty="0">
              <a:latin typeface="Calibri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1520" y="836712"/>
            <a:ext cx="85689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" b="8498"/>
          <a:stretch/>
        </p:blipFill>
        <p:spPr>
          <a:xfrm>
            <a:off x="0" y="841648"/>
            <a:ext cx="9144000" cy="475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3" y="5588493"/>
            <a:ext cx="9036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Синим</a:t>
            </a:r>
            <a:r>
              <a:rPr lang="ru-RU" dirty="0" smtClean="0"/>
              <a:t> цветом отмечены грозовые центры, молниевая активность которых наблюдалась одновременно приборами РЧА и ДУФ. </a:t>
            </a:r>
            <a:r>
              <a:rPr lang="ru-RU" dirty="0" smtClean="0">
                <a:solidFill>
                  <a:srgbClr val="FF0000"/>
                </a:solidFill>
              </a:rPr>
              <a:t>Красным</a:t>
            </a:r>
            <a:r>
              <a:rPr lang="ru-RU" dirty="0" smtClean="0"/>
              <a:t> цветом отмечены события, в которых отсутствовал сигнал в ДУФ, что говорит о темном (</a:t>
            </a:r>
            <a:r>
              <a:rPr lang="en-US" dirty="0" smtClean="0"/>
              <a:t>“dart”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ступенчатом лидере.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2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Tarusa, 13-15 Feb 2013</a:t>
            </a:r>
          </a:p>
        </p:txBody>
      </p:sp>
      <p:pic>
        <p:nvPicPr>
          <p:cNvPr id="28681" name="Picture 9" descr="CHIBIS_M 20120804 020217 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275"/>
            <a:ext cx="7197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CHIBIS_M 20120926 235624 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1977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26435" y="32150"/>
            <a:ext cx="8568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b="1" dirty="0"/>
              <a:t>КНА «Гроза</a:t>
            </a:r>
            <a:r>
              <a:rPr lang="ru-RU" b="1" dirty="0" smtClean="0"/>
              <a:t>». </a:t>
            </a:r>
          </a:p>
          <a:p>
            <a:pPr algn="ctr" eaLnBrk="1" hangingPunct="1"/>
            <a:r>
              <a:rPr lang="ru-RU" b="1" dirty="0" smtClean="0"/>
              <a:t>Радиочастотный анализатор.</a:t>
            </a:r>
            <a:endParaRPr lang="ru-RU" b="1" i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51520" y="836712"/>
            <a:ext cx="85689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51520" y="908720"/>
            <a:ext cx="6696744" cy="646331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Повышенная грозовая активность («радио-</a:t>
            </a:r>
            <a:r>
              <a:rPr lang="ru-RU" dirty="0" err="1" smtClean="0">
                <a:solidFill>
                  <a:srgbClr val="FF0000"/>
                </a:solidFill>
              </a:rPr>
              <a:t>портрескивание</a:t>
            </a:r>
            <a:r>
              <a:rPr lang="ru-RU" dirty="0" smtClean="0">
                <a:solidFill>
                  <a:srgbClr val="FF0000"/>
                </a:solidFill>
              </a:rPr>
              <a:t>») на интервале </a:t>
            </a:r>
            <a:r>
              <a:rPr lang="en-US" dirty="0" smtClean="0">
                <a:solidFill>
                  <a:srgbClr val="FF0000"/>
                </a:solidFill>
              </a:rPr>
              <a:t>~</a:t>
            </a:r>
            <a:r>
              <a:rPr lang="ru-RU" dirty="0" smtClean="0">
                <a:solidFill>
                  <a:srgbClr val="FF0000"/>
                </a:solidFill>
              </a:rPr>
              <a:t> 2500 </a:t>
            </a:r>
            <a:r>
              <a:rPr lang="ru-RU" dirty="0" err="1" smtClean="0">
                <a:solidFill>
                  <a:srgbClr val="FF0000"/>
                </a:solidFill>
              </a:rPr>
              <a:t>мкс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3978275"/>
            <a:ext cx="6696744" cy="646331"/>
          </a:xfrm>
          <a:prstGeom prst="rect">
            <a:avLst/>
          </a:prstGeom>
          <a:solidFill>
            <a:schemeClr val="accent1">
              <a:alpha val="92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Повышенная грозовая </a:t>
            </a:r>
            <a:r>
              <a:rPr lang="ru-RU" dirty="0">
                <a:solidFill>
                  <a:srgbClr val="FF0000"/>
                </a:solidFill>
              </a:rPr>
              <a:t>активность </a:t>
            </a:r>
            <a:r>
              <a:rPr lang="ru-RU" dirty="0" smtClean="0">
                <a:solidFill>
                  <a:srgbClr val="FF0000"/>
                </a:solidFill>
              </a:rPr>
              <a:t>(«</a:t>
            </a:r>
            <a:r>
              <a:rPr lang="ru-RU" dirty="0">
                <a:solidFill>
                  <a:srgbClr val="FF0000"/>
                </a:solidFill>
              </a:rPr>
              <a:t>радио-</a:t>
            </a:r>
            <a:r>
              <a:rPr lang="ru-RU" dirty="0" err="1">
                <a:solidFill>
                  <a:srgbClr val="FF0000"/>
                </a:solidFill>
              </a:rPr>
              <a:t>портрескивание</a:t>
            </a:r>
            <a:r>
              <a:rPr lang="ru-RU" dirty="0">
                <a:solidFill>
                  <a:srgbClr val="FF0000"/>
                </a:solidFill>
              </a:rPr>
              <a:t>») </a:t>
            </a:r>
            <a:r>
              <a:rPr lang="ru-RU" dirty="0" smtClean="0">
                <a:solidFill>
                  <a:srgbClr val="FF0000"/>
                </a:solidFill>
              </a:rPr>
              <a:t>на интервале </a:t>
            </a:r>
            <a:r>
              <a:rPr lang="en-US" dirty="0" smtClean="0">
                <a:solidFill>
                  <a:srgbClr val="FF0000"/>
                </a:solidFill>
              </a:rPr>
              <a:t>~</a:t>
            </a:r>
            <a:r>
              <a:rPr lang="ru-RU" dirty="0" smtClean="0">
                <a:solidFill>
                  <a:srgbClr val="FF0000"/>
                </a:solidFill>
              </a:rPr>
              <a:t> 1900 </a:t>
            </a:r>
            <a:r>
              <a:rPr lang="ru-RU" dirty="0" err="1" smtClean="0">
                <a:solidFill>
                  <a:srgbClr val="FF0000"/>
                </a:solidFill>
              </a:rPr>
              <a:t>мкс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80312" y="3470443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Длительность </a:t>
            </a:r>
          </a:p>
          <a:p>
            <a:pPr algn="ctr"/>
            <a:r>
              <a:rPr lang="ru-RU" sz="1600" b="1" dirty="0" smtClean="0"/>
              <a:t>записи</a:t>
            </a:r>
          </a:p>
          <a:p>
            <a:pPr algn="ctr"/>
            <a:r>
              <a:rPr lang="ru-RU" sz="1600" b="1" dirty="0" smtClean="0"/>
              <a:t>3 </a:t>
            </a:r>
            <a:r>
              <a:rPr lang="ru-RU" sz="1600" b="1" dirty="0" err="1" smtClean="0"/>
              <a:t>мс</a:t>
            </a:r>
            <a:endParaRPr lang="ru-RU" sz="1600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6444208" y="2204864"/>
            <a:ext cx="1008112" cy="50405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52320" y="1823373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Короткие </a:t>
            </a:r>
          </a:p>
          <a:p>
            <a:r>
              <a:rPr lang="ru-RU" dirty="0" smtClean="0"/>
              <a:t>разряды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6171020" y="2204864"/>
            <a:ext cx="1281300" cy="25040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905000" y="3886200"/>
            <a:ext cx="3733800" cy="2896632"/>
            <a:chOff x="1905000" y="3886200"/>
            <a:chExt cx="3733800" cy="2896632"/>
          </a:xfrm>
        </p:grpSpPr>
        <p:pic>
          <p:nvPicPr>
            <p:cNvPr id="7173" name="Picture 3" descr="H:\20121011\R4A FDS\CHIBIS_M 20120516 234809 0.151 R4A SPG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3886200"/>
              <a:ext cx="3733800" cy="280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5" name="TextBox 27"/>
            <p:cNvSpPr txBox="1">
              <a:spLocks noChangeArrowheads="1"/>
            </p:cNvSpPr>
            <p:nvPr/>
          </p:nvSpPr>
          <p:spPr bwMode="auto">
            <a:xfrm>
              <a:off x="4918158" y="6397110"/>
              <a:ext cx="6511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dirty="0"/>
                <a:t>1 </a:t>
              </a:r>
              <a:r>
                <a:rPr lang="ru-RU" altLang="ru-RU" dirty="0" err="1" smtClean="0"/>
                <a:t>мс</a:t>
              </a:r>
              <a:endParaRPr lang="ru-RU" altLang="ru-RU" dirty="0"/>
            </a:p>
          </p:txBody>
        </p:sp>
        <p:sp>
          <p:nvSpPr>
            <p:cNvPr id="18" name="TextBox 3"/>
            <p:cNvSpPr txBox="1">
              <a:spLocks noChangeArrowheads="1"/>
            </p:cNvSpPr>
            <p:nvPr/>
          </p:nvSpPr>
          <p:spPr bwMode="auto">
            <a:xfrm>
              <a:off x="2188285" y="6413500"/>
              <a:ext cx="312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dirty="0" smtClean="0"/>
                <a:t>0</a:t>
              </a:r>
              <a:endParaRPr lang="ru-RU" altLang="ru-RU" dirty="0"/>
            </a:p>
          </p:txBody>
        </p:sp>
      </p:grpSp>
      <p:pic>
        <p:nvPicPr>
          <p:cNvPr id="7172" name="Picture 6" descr="CHIBIS_M 20120908 004910 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7197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3859213" y="4010025"/>
            <a:ext cx="1487908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всплески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endParaRPr lang="ru-RU" sz="2400" b="1" baseline="-25000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 flipH="1">
            <a:off x="3581400" y="4441825"/>
            <a:ext cx="277813" cy="23177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Прямая со стрелкой 14"/>
          <p:cNvCxnSpPr/>
          <p:nvPr/>
        </p:nvCxnSpPr>
        <p:spPr bwMode="auto">
          <a:xfrm flipH="1">
            <a:off x="3733800" y="4441825"/>
            <a:ext cx="139700" cy="66675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 bwMode="auto">
          <a:xfrm>
            <a:off x="3886200" y="4471988"/>
            <a:ext cx="325438" cy="78898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Прямоугольник 18"/>
          <p:cNvSpPr/>
          <p:nvPr/>
        </p:nvSpPr>
        <p:spPr bwMode="auto">
          <a:xfrm>
            <a:off x="2843213" y="1412875"/>
            <a:ext cx="1284287" cy="2303463"/>
          </a:xfrm>
          <a:prstGeom prst="rect">
            <a:avLst/>
          </a:prstGeom>
          <a:solidFill>
            <a:schemeClr val="bg2">
              <a:lumMod val="20000"/>
              <a:lumOff val="80000"/>
              <a:alpha val="42000"/>
            </a:schemeClr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2941638" y="1685925"/>
            <a:ext cx="92845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шум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endParaRPr lang="ru-RU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5326063" y="1412875"/>
            <a:ext cx="1487908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всплески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endParaRPr lang="ru-RU" sz="2400" b="1" baseline="-25000" dirty="0">
              <a:solidFill>
                <a:srgbClr val="FF0000"/>
              </a:solidFill>
            </a:endParaRPr>
          </a:p>
        </p:txBody>
      </p:sp>
      <p:cxnSp>
        <p:nvCxnSpPr>
          <p:cNvPr id="24" name="Прямая со стрелкой 23"/>
          <p:cNvCxnSpPr/>
          <p:nvPr/>
        </p:nvCxnSpPr>
        <p:spPr bwMode="auto">
          <a:xfrm>
            <a:off x="6478588" y="1860550"/>
            <a:ext cx="325437" cy="7889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Прямоугольник 24"/>
          <p:cNvSpPr/>
          <p:nvPr/>
        </p:nvSpPr>
        <p:spPr bwMode="auto">
          <a:xfrm>
            <a:off x="2246313" y="4110038"/>
            <a:ext cx="1284287" cy="2303462"/>
          </a:xfrm>
          <a:prstGeom prst="rect">
            <a:avLst/>
          </a:prstGeom>
          <a:solidFill>
            <a:schemeClr val="bg2">
              <a:lumMod val="20000"/>
              <a:lumOff val="80000"/>
              <a:alpha val="42000"/>
            </a:schemeClr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2344738" y="4381500"/>
            <a:ext cx="92845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“</a:t>
            </a:r>
            <a:r>
              <a:rPr lang="ru-RU" b="1" dirty="0" smtClean="0">
                <a:solidFill>
                  <a:srgbClr val="FF0000"/>
                </a:solidFill>
              </a:rPr>
              <a:t>шум</a:t>
            </a:r>
            <a:r>
              <a:rPr lang="en-US" b="1" dirty="0" smtClean="0">
                <a:solidFill>
                  <a:srgbClr val="FF0000"/>
                </a:solidFill>
              </a:rPr>
              <a:t>”</a:t>
            </a:r>
            <a:endParaRPr lang="ru-RU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7184" name="TextBox 3"/>
          <p:cNvSpPr txBox="1">
            <a:spLocks noChangeArrowheads="1"/>
          </p:cNvSpPr>
          <p:nvPr/>
        </p:nvSpPr>
        <p:spPr bwMode="auto">
          <a:xfrm>
            <a:off x="6787861" y="3701534"/>
            <a:ext cx="6511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dirty="0"/>
              <a:t>3 </a:t>
            </a:r>
            <a:r>
              <a:rPr lang="ru-RU" altLang="ru-RU" dirty="0" err="1" smtClean="0"/>
              <a:t>мс</a:t>
            </a:r>
            <a:endParaRPr lang="ru-RU" altLang="ru-RU" dirty="0"/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226435" y="32150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b="1" dirty="0" smtClean="0"/>
              <a:t>Второй тип событий, регистрируемых РЧА</a:t>
            </a:r>
            <a:endParaRPr lang="ru-RU" b="1" i="1" dirty="0"/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611560" y="3653393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 smtClean="0"/>
              <a:t>0</a:t>
            </a:r>
            <a:endParaRPr lang="ru-RU" alt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048040" y="4660810"/>
            <a:ext cx="3204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УКВ радиошум, зарегистрированный микроспутником </a:t>
            </a:r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Чибис-М», в литературе ранее нигде не </a:t>
            </a:r>
            <a:r>
              <a:rPr lang="ru-RU" dirty="0" smtClean="0">
                <a:solidFill>
                  <a:srgbClr val="C00000"/>
                </a:solidFill>
              </a:rPr>
              <a:t>упоминался!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82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20121011\R4A FDS\CHIBIS_M 20120509 112932 0.754 R4A SPG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H:\20121011\R4A FDS\CHIBIS_M 20120516 234809 0.151 R4A SPG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:\20121011\R4A FDS\CHIBIS_M 20120928 023824 0.188 R4A SPG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3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HIBIS_M 20120825 191456 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4813"/>
            <a:ext cx="71977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HIBIS_M 20120809 185149 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84538"/>
            <a:ext cx="71977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9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008989" y="5167668"/>
                <a:ext cx="2886431" cy="1014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𝑍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𝑁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ba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𝐻𝑢𝑟𝑠𝑡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989" y="5167668"/>
                <a:ext cx="2886431" cy="101406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844864" y="332656"/>
            <a:ext cx="3494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R/S </a:t>
            </a:r>
            <a:r>
              <a:rPr lang="ru-RU" sz="2800" b="1" dirty="0" smtClean="0"/>
              <a:t>анализ «шума»</a:t>
            </a:r>
            <a:endParaRPr lang="ru-RU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738376" y="3372689"/>
                <a:ext cx="58178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-</a:t>
                </a:r>
                <a:r>
                  <a:rPr lang="ru-RU" dirty="0" smtClean="0"/>
                  <a:t> дискретный набор данных, где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𝑘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∈[1;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𝑁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]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376" y="3372689"/>
                <a:ext cx="5817811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2266" y="4189753"/>
                <a:ext cx="280262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𝑚𝑖𝑛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66" y="4189753"/>
                <a:ext cx="2802627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75656" y="4997686"/>
                <a:ext cx="4359655" cy="1354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−1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b="0" i="1" smtClean="0">
                                      <a:latin typeface="Cambria Math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𝐸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bar>
                                            <m:barPr>
                                              <m:pos m:val="top"/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/>
                                                </a:rPr>
                                                <m:t>𝐸</m:t>
                                              </m:r>
                                            </m:e>
                                          </m:ba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4997686"/>
                <a:ext cx="4359655" cy="13540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62966" y="3834354"/>
                <a:ext cx="1969963" cy="1130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</m:ba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966" y="3834354"/>
                <a:ext cx="1969963" cy="113082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292" y="5443865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ср.кв.отклонение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652305" y="4185187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ср.значение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776937" y="6351711"/>
                <a:ext cx="5523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Отрезки длиной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𝑁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</a:rPr>
                      <m:t>𝑛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1,18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для 3 </a:t>
                </a:r>
                <a:r>
                  <a:rPr lang="ru-RU" dirty="0" err="1" smtClean="0"/>
                  <a:t>мс</a:t>
                </a:r>
                <a:r>
                  <a:rPr lang="ru-RU" dirty="0" smtClean="0"/>
                  <a:t> кадра</a:t>
                </a:r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937" y="6351711"/>
                <a:ext cx="5523563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882" t="-9836" r="-221" b="-229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5" y="980728"/>
            <a:ext cx="6960627" cy="22601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3580" y="2871497"/>
            <a:ext cx="30008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0</a:t>
            </a:r>
            <a:endParaRPr lang="ru-RU" sz="1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164288" y="2915652"/>
            <a:ext cx="67358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/>
              <a:t> </a:t>
            </a:r>
            <a:r>
              <a:rPr lang="en-US" sz="1800" b="1" dirty="0" smtClean="0"/>
              <a:t>3</a:t>
            </a:r>
            <a:r>
              <a:rPr lang="ru-RU" sz="1800" b="1" dirty="0" err="1" smtClean="0"/>
              <a:t>мс</a:t>
            </a:r>
            <a:endParaRPr lang="ru-RU" sz="1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98275" y="1741446"/>
            <a:ext cx="569387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E(t)</a:t>
            </a:r>
            <a:endParaRPr lang="ru-RU" sz="1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5236" y="2110778"/>
            <a:ext cx="1165704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/>
              <a:t>arbitrary </a:t>
            </a:r>
          </a:p>
          <a:p>
            <a:pPr algn="ctr"/>
            <a:r>
              <a:rPr lang="en-US" sz="1800" b="1" dirty="0" smtClean="0"/>
              <a:t>units</a:t>
            </a:r>
            <a:endParaRPr lang="ru-RU" sz="1800" b="1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008989" y="5167668"/>
            <a:ext cx="2874464" cy="1184043"/>
          </a:xfrm>
          <a:prstGeom prst="rect">
            <a:avLst/>
          </a:prstGeom>
          <a:noFill/>
          <a:ln w="47625" cap="flat" cmpd="dbl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6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3" y="1124744"/>
            <a:ext cx="8155471" cy="39676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778445" y="2771580"/>
                <a:ext cx="1760867" cy="6299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𝑍</m:t>
                      </m: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bar>
                        <m:barPr>
                          <m:pos m:val="top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𝑁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bar>
                      <m:r>
                        <a:rPr lang="en-US" sz="1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/>
                            </a:rPr>
                            <m:t>𝑁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/>
                            </a:rPr>
                            <m:t>𝐻𝑢𝑟𝑠𝑡</m:t>
                          </m:r>
                        </m:sup>
                      </m:sSup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445" y="2771580"/>
                <a:ext cx="1760867" cy="62998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12130" y="116632"/>
            <a:ext cx="858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Индекс </a:t>
            </a:r>
            <a:r>
              <a:rPr lang="ru-RU" dirty="0" err="1" smtClean="0"/>
              <a:t>Хёрста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2130" y="5253007"/>
            <a:ext cx="858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“Hurst”</a:t>
            </a:r>
            <a:r>
              <a:rPr lang="en-US" dirty="0" smtClean="0">
                <a:sym typeface="Symbol"/>
              </a:rPr>
              <a:t>~0.08 </a:t>
            </a:r>
            <a:r>
              <a:rPr lang="ru-RU" dirty="0">
                <a:sym typeface="Symbol"/>
              </a:rPr>
              <a:t>?</a:t>
            </a:r>
            <a:r>
              <a:rPr lang="en-US" dirty="0" smtClean="0">
                <a:sym typeface="Symbol"/>
              </a:rPr>
              <a:t>!</a:t>
            </a:r>
            <a:r>
              <a:rPr lang="ru-RU" dirty="0" smtClean="0">
                <a:sym typeface="Symbol"/>
              </a:rPr>
              <a:t> Весьма вероятно, что отдельные «всплески» зажигаются независимо друг от друга…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0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130" y="116632"/>
            <a:ext cx="8580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Амплитудный спектр «шума»</a:t>
            </a:r>
            <a:endParaRPr lang="ru-RU" sz="2800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827584" y="639852"/>
            <a:ext cx="7416824" cy="4517340"/>
            <a:chOff x="971600" y="1484784"/>
            <a:chExt cx="6696744" cy="4113748"/>
          </a:xfrm>
        </p:grpSpPr>
        <p:sp>
          <p:nvSpPr>
            <p:cNvPr id="5" name="TextBox 4"/>
            <p:cNvSpPr txBox="1"/>
            <p:nvPr/>
          </p:nvSpPr>
          <p:spPr>
            <a:xfrm>
              <a:off x="1083861" y="3280338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ln</a:t>
              </a:r>
              <a:r>
                <a:rPr lang="en-US" dirty="0" smtClean="0"/>
                <a:t>(A)</a:t>
              </a:r>
              <a:endParaRPr lang="ru-RU" dirty="0"/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971600" y="1484784"/>
              <a:ext cx="6696744" cy="4113748"/>
              <a:chOff x="971600" y="1484784"/>
              <a:chExt cx="6696744" cy="4113748"/>
            </a:xfrm>
          </p:grpSpPr>
          <p:pic>
            <p:nvPicPr>
              <p:cNvPr id="10" name="Рисунок 9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484784"/>
                <a:ext cx="6696744" cy="39604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319972" y="5229200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ln</a:t>
                </a:r>
                <a:r>
                  <a:rPr lang="en-US" dirty="0" smtClean="0"/>
                  <a:t>(F)</a:t>
                </a:r>
                <a:endParaRPr lang="ru-RU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655160" y="2708920"/>
                <a:ext cx="11528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~ -1*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ln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(F)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860032" y="4572886"/>
                <a:ext cx="11528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~ -2*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ln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(F)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489061" y="5157192"/>
            <a:ext cx="85131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Зарегистрированный микроспутником «Чибис-М» широкополосный УКВ «шум» содержит информацию о физических процессах подготовки «питательного бульона» для последующих разрядов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18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0" y="397113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Топологическая перестройка многомасштабной токовой сети, ведущая к мощному разряду, сходна с процессами, протекающими в магнитосферном хвосте перед </a:t>
            </a:r>
            <a:r>
              <a:rPr lang="ru-RU" sz="2000" b="1" dirty="0" err="1" smtClean="0">
                <a:solidFill>
                  <a:srgbClr val="0000FF"/>
                </a:solidFill>
              </a:rPr>
              <a:t>суб</a:t>
            </a:r>
            <a:r>
              <a:rPr lang="ru-RU" sz="2000" b="1" dirty="0" smtClean="0">
                <a:solidFill>
                  <a:srgbClr val="0000FF"/>
                </a:solidFill>
              </a:rPr>
              <a:t>-бурей 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749092"/>
              </p:ext>
            </p:extLst>
          </p:nvPr>
        </p:nvGraphicFramePr>
        <p:xfrm>
          <a:off x="214313" y="2371130"/>
          <a:ext cx="4643437" cy="273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Image" r:id="rId4" imgW="6931166" imgH="4086857" progId="Photoshop.Image.7">
                  <p:embed/>
                </p:oleObj>
              </mc:Choice>
              <mc:Fallback>
                <p:oleObj name="Image" r:id="rId4" imgW="6931166" imgH="408685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2371130"/>
                        <a:ext cx="4643437" cy="273843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2299692"/>
            <a:ext cx="42275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993" y="6027003"/>
            <a:ext cx="8884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rgbClr val="0000FF"/>
                </a:solidFill>
              </a:rPr>
              <a:t>Л.М. Зеленый, А.В. </a:t>
            </a:r>
            <a:r>
              <a:rPr lang="ru-RU" sz="1600" i="1" dirty="0" err="1">
                <a:solidFill>
                  <a:srgbClr val="0000FF"/>
                </a:solidFill>
              </a:rPr>
              <a:t>Милованов</a:t>
            </a:r>
            <a:r>
              <a:rPr lang="ru-RU" sz="1600" i="1" dirty="0">
                <a:solidFill>
                  <a:srgbClr val="0000FF"/>
                </a:solidFill>
              </a:rPr>
              <a:t> «Фрактальная топология и странная кинетика: от теории </a:t>
            </a:r>
            <a:r>
              <a:rPr lang="ru-RU" sz="1600" i="1" dirty="0" err="1">
                <a:solidFill>
                  <a:srgbClr val="0000FF"/>
                </a:solidFill>
              </a:rPr>
              <a:t>перколяции</a:t>
            </a:r>
            <a:r>
              <a:rPr lang="ru-RU" sz="1600" i="1" dirty="0">
                <a:solidFill>
                  <a:srgbClr val="0000FF"/>
                </a:solidFill>
              </a:rPr>
              <a:t> к проблемам космической электродинамики», УФН, Т. 184, №8, с. 809, 2004.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58066"/>
      </p:ext>
    </p:extLst>
  </p:cSld>
  <p:clrMapOvr>
    <a:masterClrMapping/>
  </p:clrMapOvr>
  <p:transition advTm="15000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2" name="Picture 10" descr="CHIBIS_M 20120926 235624 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197725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226435" y="32150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b="1" i="1" dirty="0" smtClean="0"/>
              <a:t>Теоретическая модель возникновения УКВ «шума»</a:t>
            </a:r>
            <a:endParaRPr lang="ru-RU" b="1" i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51520" y="836712"/>
            <a:ext cx="85689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02518" y="1353479"/>
            <a:ext cx="3709442" cy="646331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 err="1" smtClean="0">
                <a:solidFill>
                  <a:srgbClr val="FF0000"/>
                </a:solidFill>
              </a:rPr>
              <a:t>Радиопотрескивание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~</a:t>
            </a:r>
            <a:r>
              <a:rPr lang="ru-RU" dirty="0" smtClean="0">
                <a:solidFill>
                  <a:srgbClr val="FF0000"/>
                </a:solidFill>
              </a:rPr>
              <a:t> 2500 </a:t>
            </a:r>
            <a:r>
              <a:rPr lang="ru-RU" dirty="0" err="1" smtClean="0">
                <a:solidFill>
                  <a:srgbClr val="FF0000"/>
                </a:solidFill>
              </a:rPr>
              <a:t>мкс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1353478"/>
            <a:ext cx="2520280" cy="369332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Разряды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6156176" y="1722810"/>
            <a:ext cx="144016" cy="410046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300192" y="1722810"/>
            <a:ext cx="0" cy="410046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9352" r="49833" b="-3897"/>
          <a:stretch/>
        </p:blipFill>
        <p:spPr bwMode="auto">
          <a:xfrm>
            <a:off x="2195736" y="4194872"/>
            <a:ext cx="3600000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469726" y="6137347"/>
            <a:ext cx="7655768" cy="7078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r>
              <a:rPr lang="en-US" sz="1400" b="1" dirty="0"/>
              <a:t>Hayakawa</a:t>
            </a:r>
            <a:r>
              <a:rPr lang="en-US" sz="1400" dirty="0"/>
              <a:t>, M., Iudin, D. I., </a:t>
            </a:r>
            <a:r>
              <a:rPr lang="en-US" sz="1400" dirty="0" err="1" smtClean="0"/>
              <a:t>Trakhtengerts</a:t>
            </a:r>
            <a:r>
              <a:rPr lang="en-US" sz="1400" dirty="0"/>
              <a:t>, V. Y. (2008). </a:t>
            </a:r>
            <a:r>
              <a:rPr lang="en-US" sz="1400" b="1" dirty="0"/>
              <a:t>Modeling of thundercloud VHF/UHF radiation on the lightning preliminary breakdown stage.</a:t>
            </a:r>
            <a:r>
              <a:rPr lang="en-US" sz="1400" dirty="0"/>
              <a:t> </a:t>
            </a:r>
            <a:r>
              <a:rPr lang="en-US" sz="1200" i="1" dirty="0"/>
              <a:t>Journal of Atmospheric and Solar-Terrestrial Physics</a:t>
            </a:r>
            <a:r>
              <a:rPr lang="en-US" sz="1200" dirty="0"/>
              <a:t>, </a:t>
            </a:r>
            <a:r>
              <a:rPr lang="en-US" sz="1200" i="1" dirty="0"/>
              <a:t>70</a:t>
            </a:r>
            <a:r>
              <a:rPr lang="en-US" sz="1200" dirty="0"/>
              <a:t>(13), 1660–1668. 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5652120" y="3861048"/>
            <a:ext cx="576064" cy="720080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3418842" y="3861048"/>
            <a:ext cx="180020" cy="864096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228184" y="4194872"/>
            <a:ext cx="2863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Численное моделирование формирования заряженных кластеров в облаке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-1" y="3917873"/>
            <a:ext cx="2195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Calibri" pitchFamily="34" charset="0"/>
              </a:rPr>
              <a:t>Непрерывное формирование «коротких» кластеров источник «радио -потрескивания»</a:t>
            </a:r>
            <a:endParaRPr lang="ru-RU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2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8117" y="404487"/>
            <a:ext cx="7380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Электрическая активность в тропосфере Земли</a:t>
            </a:r>
            <a:endParaRPr lang="ru-RU" sz="2400" b="1" dirty="0"/>
          </a:p>
        </p:txBody>
      </p:sp>
      <p:pic>
        <p:nvPicPr>
          <p:cNvPr id="7" name="Picture 2" descr="http://www.planetseed.com/sites/default/files/uploads/images/features/air-and-space/lightning/ltgtypes_schematic_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8" y="1476017"/>
            <a:ext cx="8739669" cy="483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5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44824"/>
            <a:ext cx="4536504" cy="4692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88569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alibri" pitchFamily="34" charset="0"/>
              </a:rPr>
              <a:t>Схематическое представление пространственного распределения токов в грозовом облаке (яркость цвета связана с </a:t>
            </a:r>
            <a:r>
              <a:rPr lang="ru-RU" sz="2000" b="1" dirty="0" smtClean="0">
                <a:latin typeface="Calibri" pitchFamily="34" charset="0"/>
              </a:rPr>
              <a:t>относительной силой </a:t>
            </a:r>
            <a:r>
              <a:rPr lang="ru-RU" sz="2000" b="1" dirty="0">
                <a:latin typeface="Calibri" pitchFamily="34" charset="0"/>
              </a:rPr>
              <a:t>тока в данной конвективной ячейке). </a:t>
            </a:r>
            <a:endParaRPr lang="ru-RU" sz="2000" b="1" dirty="0" smtClean="0">
              <a:latin typeface="Calibri" pitchFamily="34" charset="0"/>
            </a:endParaRPr>
          </a:p>
          <a:p>
            <a:pPr algn="ctr"/>
            <a:r>
              <a:rPr lang="ru-RU" sz="2000" b="1" dirty="0" smtClean="0">
                <a:latin typeface="Calibri" pitchFamily="34" charset="0"/>
              </a:rPr>
              <a:t>Показано постепенное изменение топологии токов в грозовом облаке </a:t>
            </a:r>
            <a:r>
              <a:rPr lang="en-US" sz="2000" b="1" dirty="0" smtClean="0">
                <a:latin typeface="Calibri" pitchFamily="34" charset="0"/>
              </a:rPr>
              <a:t> </a:t>
            </a:r>
            <a:endParaRPr lang="ru-RU" sz="2000" b="1" dirty="0" smtClean="0">
              <a:latin typeface="Calibri" pitchFamily="34" charset="0"/>
            </a:endParaRPr>
          </a:p>
          <a:p>
            <a:pPr algn="ctr"/>
            <a:r>
              <a:rPr lang="ru-RU" sz="2000" b="1" dirty="0" smtClean="0">
                <a:latin typeface="Calibri" pitchFamily="34" charset="0"/>
              </a:rPr>
              <a:t>(от «</a:t>
            </a:r>
            <a:r>
              <a:rPr lang="ru-RU" sz="2000" b="1" dirty="0" err="1">
                <a:latin typeface="Calibri" pitchFamily="34" charset="0"/>
              </a:rPr>
              <a:t>радиопотрескивания</a:t>
            </a:r>
            <a:r>
              <a:rPr lang="ru-RU" sz="2000" b="1" dirty="0" smtClean="0">
                <a:latin typeface="Calibri" pitchFamily="34" charset="0"/>
              </a:rPr>
              <a:t>»  до момента </a:t>
            </a:r>
            <a:r>
              <a:rPr lang="ru-RU" sz="2000" b="1" dirty="0">
                <a:latin typeface="Calibri" pitchFamily="34" charset="0"/>
              </a:rPr>
              <a:t>регистрации молниевого </a:t>
            </a:r>
            <a:r>
              <a:rPr lang="ru-RU" sz="2000" b="1" dirty="0" smtClean="0">
                <a:latin typeface="Calibri" pitchFamily="34" charset="0"/>
              </a:rPr>
              <a:t>разряда)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79512" y="3356992"/>
            <a:ext cx="1798018" cy="24006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r>
              <a:rPr lang="en-US" sz="1400" b="1" dirty="0"/>
              <a:t>Hayakawa</a:t>
            </a:r>
            <a:r>
              <a:rPr lang="en-US" sz="1400" dirty="0"/>
              <a:t>, M., Iudin, D. I., </a:t>
            </a:r>
            <a:r>
              <a:rPr lang="en-US" sz="1400" dirty="0" err="1" smtClean="0"/>
              <a:t>Trakhtengerts</a:t>
            </a:r>
            <a:r>
              <a:rPr lang="en-US" sz="1400" dirty="0"/>
              <a:t>, V. Y. (2008). </a:t>
            </a:r>
            <a:r>
              <a:rPr lang="en-US" sz="1400" b="1" dirty="0"/>
              <a:t>Modeling of thundercloud VHF/UHF radiation on the lightning preliminary breakdown stage.</a:t>
            </a:r>
            <a:r>
              <a:rPr lang="en-US" sz="1400" dirty="0"/>
              <a:t> </a:t>
            </a:r>
            <a:r>
              <a:rPr lang="ru-RU" sz="1200" i="1" dirty="0" smtClean="0"/>
              <a:t>JASTP</a:t>
            </a:r>
            <a:r>
              <a:rPr lang="en-US" sz="1200" dirty="0" smtClean="0"/>
              <a:t>, </a:t>
            </a:r>
            <a:r>
              <a:rPr lang="en-US" sz="1200" i="1" dirty="0"/>
              <a:t>70</a:t>
            </a:r>
            <a:r>
              <a:rPr lang="en-US" sz="1200" dirty="0"/>
              <a:t>(13), 1660–1668. </a:t>
            </a:r>
          </a:p>
        </p:txBody>
      </p:sp>
    </p:spTree>
    <p:extLst>
      <p:ext uri="{BB962C8B-B14F-4D97-AF65-F5344CB8AC3E}">
        <p14:creationId xmlns:p14="http://schemas.microsoft.com/office/powerpoint/2010/main" val="20507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667000" y="5638800"/>
            <a:ext cx="3576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/>
              <a:t>Спасибо за внимание!</a:t>
            </a:r>
          </a:p>
        </p:txBody>
      </p:sp>
      <p:pic>
        <p:nvPicPr>
          <p:cNvPr id="2" name="мкс- ночной полет над землей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73.07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5531" y="155505"/>
            <a:ext cx="4172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B8E8BD"/>
                </a:solidFill>
                <a:latin typeface="Calibri" pitchFamily="34" charset="0"/>
              </a:rPr>
              <a:t>Спасибо за внимание!</a:t>
            </a:r>
            <a:endParaRPr lang="ru-RU" sz="3200" b="1" dirty="0">
              <a:solidFill>
                <a:srgbClr val="B8E8BD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5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lanetseed.com/sites/default/files/uploads/images/features/air-and-space/lightning/ltgtypes_schematic_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3573016"/>
            <a:ext cx="5112568" cy="282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27584" y="4999851"/>
            <a:ext cx="3346704" cy="639762"/>
          </a:xfrm>
        </p:spPr>
        <p:txBody>
          <a:bodyPr/>
          <a:lstStyle/>
          <a:p>
            <a:r>
              <a:rPr lang="ru-RU" sz="1800" dirty="0"/>
              <a:t>Компактные разряды (радиовсплески)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420872"/>
            <a:ext cx="4180210" cy="337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023237" y="845022"/>
            <a:ext cx="3346704" cy="639762"/>
          </a:xfrm>
        </p:spPr>
        <p:txBody>
          <a:bodyPr anchor="ctr"/>
          <a:lstStyle/>
          <a:p>
            <a:r>
              <a:rPr lang="ru-RU" sz="1800" dirty="0" smtClean="0"/>
              <a:t>Второй тип</a:t>
            </a: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115616" y="173655"/>
            <a:ext cx="783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Классы регистрируемых событий (РЧА «Чибис-М»)</a:t>
            </a:r>
            <a:endParaRPr lang="ru-RU" sz="2400" b="1" dirty="0"/>
          </a:p>
        </p:txBody>
      </p:sp>
      <p:pic>
        <p:nvPicPr>
          <p:cNvPr id="10" name="Picture 3" descr="H:\20121011\R4A FDS\CHIBIS_M 20120516 234809 0.151 R4A SPGR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61845"/>
            <a:ext cx="4178227" cy="334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5"/>
          <p:cNvSpPr txBox="1">
            <a:spLocks/>
          </p:cNvSpPr>
          <p:nvPr/>
        </p:nvSpPr>
        <p:spPr>
          <a:xfrm>
            <a:off x="899592" y="845022"/>
            <a:ext cx="3346704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Первый тип</a:t>
            </a:r>
            <a:endParaRPr lang="ru-RU" sz="1800" dirty="0"/>
          </a:p>
        </p:txBody>
      </p:sp>
      <p:sp>
        <p:nvSpPr>
          <p:cNvPr id="13" name="Текст 7"/>
          <p:cNvSpPr txBox="1">
            <a:spLocks/>
          </p:cNvSpPr>
          <p:nvPr/>
        </p:nvSpPr>
        <p:spPr>
          <a:xfrm>
            <a:off x="5292080" y="5111480"/>
            <a:ext cx="334670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Широкополосный УКВ «шум»</a:t>
            </a:r>
            <a:endParaRPr lang="ru-RU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4432365"/>
            <a:ext cx="292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0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153938" y="4432365"/>
            <a:ext cx="596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1 </a:t>
            </a:r>
            <a:r>
              <a:rPr lang="ru-RU" sz="1600" dirty="0" err="1" smtClean="0"/>
              <a:t>мс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707904" y="4437112"/>
            <a:ext cx="42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 smtClean="0"/>
              <a:t>мс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092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4378325"/>
            <a:ext cx="4669819" cy="2547709"/>
            <a:chOff x="0" y="4378325"/>
            <a:chExt cx="4669819" cy="2547709"/>
          </a:xfrm>
        </p:grpSpPr>
        <p:pic>
          <p:nvPicPr>
            <p:cNvPr id="14352" name="Picture 16" descr="spectrogramm2_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8325"/>
              <a:ext cx="4419600" cy="247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659606" y="6556702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300 </a:t>
              </a:r>
              <a:r>
                <a:rPr lang="ru-RU" dirty="0" err="1" smtClean="0"/>
                <a:t>мкс</a:t>
              </a:r>
              <a:endParaRPr lang="ru-RU" dirty="0"/>
            </a:p>
          </p:txBody>
        </p:sp>
      </p:grpSp>
      <p:pic>
        <p:nvPicPr>
          <p:cNvPr id="14355" name="Picture 19" descr="spectrogramm2_part_improved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4378325"/>
            <a:ext cx="4606925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344" name="Rectangle 8"/>
              <p:cNvSpPr>
                <a:spLocks noChangeArrowheads="1"/>
              </p:cNvSpPr>
              <p:nvPr/>
            </p:nvSpPr>
            <p:spPr bwMode="auto">
              <a:xfrm>
                <a:off x="4484146" y="1371600"/>
                <a:ext cx="4544888" cy="2113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20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en-US" sz="20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ru-RU" sz="2000" b="0" i="1" smtClean="0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nary>
                      <m:nary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1" i="1" smtClean="0">
                            <a:latin typeface="Cambria Math"/>
                            <a:ea typeface="Cambria Math"/>
                          </a:rPr>
                          <m:t>𝑻</m:t>
                        </m:r>
                      </m:sub>
                      <m:sup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𝑹</m:t>
                        </m:r>
                      </m:sup>
                      <m:e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latin typeface="Cambria Math"/>
                                <a:ea typeface="Cambria Math"/>
                              </a:rPr>
                              <m:t>𝒏</m:t>
                            </m:r>
                          </m:e>
                          <m:sub>
                            <m:r>
                              <a:rPr lang="en-US" sz="2000" b="1" i="1" smtClean="0">
                                <a:latin typeface="Cambria Math"/>
                                <a:ea typeface="Cambria Math"/>
                              </a:rPr>
                              <m:t>𝒆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𝒅𝒔</m:t>
                        </m:r>
                      </m:e>
                    </m:nary>
                    <m:r>
                      <a:rPr lang="en-US" sz="2000" b="0" i="0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∗</m:t>
                        </m:r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𝑻𝑬𝑪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ru-RU" sz="2000" b="0" i="1" smtClean="0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>
                    <a:latin typeface="Times New Roman" pitchFamily="18" charset="0"/>
                  </a:rPr>
                  <a:t> </a:t>
                </a:r>
                <a:r>
                  <a:rPr lang="ru-RU" sz="2000" dirty="0" smtClean="0">
                    <a:latin typeface="Times New Roman" pitchFamily="18" charset="0"/>
                  </a:rPr>
                  <a:t>,</a:t>
                </a:r>
              </a:p>
              <a:p>
                <a:pPr algn="just"/>
                <a:r>
                  <a:rPr lang="ru-RU" sz="2000" dirty="0" smtClean="0">
                    <a:latin typeface="Times New Roman" pitchFamily="18" charset="0"/>
                  </a:rPr>
                  <a:t>где</a:t>
                </a:r>
                <a:r>
                  <a:rPr lang="en-US" sz="2000" dirty="0" smtClean="0">
                    <a:latin typeface="Times New Roman" pitchFamily="18" charset="0"/>
                  </a:rPr>
                  <a:t> </a:t>
                </a:r>
                <a:r>
                  <a:rPr lang="en-US" sz="2000" b="1" dirty="0" smtClean="0">
                    <a:latin typeface="Times New Roman" pitchFamily="18" charset="0"/>
                  </a:rPr>
                  <a:t>TEC</a:t>
                </a:r>
                <a:r>
                  <a:rPr lang="ru-RU" sz="2000" b="1" dirty="0" smtClean="0">
                    <a:latin typeface="Times New Roman" pitchFamily="18" charset="0"/>
                  </a:rPr>
                  <a:t> (</a:t>
                </a:r>
                <a:r>
                  <a:rPr lang="en-US" sz="2000" b="1" dirty="0">
                    <a:latin typeface="Times New Roman" pitchFamily="18" charset="0"/>
                  </a:rPr>
                  <a:t>T</a:t>
                </a:r>
                <a:r>
                  <a:rPr lang="en-US" sz="2000" dirty="0">
                    <a:latin typeface="Times New Roman" pitchFamily="18" charset="0"/>
                  </a:rPr>
                  <a:t>otal </a:t>
                </a:r>
                <a:r>
                  <a:rPr lang="en-US" sz="2000" b="1" dirty="0">
                    <a:latin typeface="Times New Roman" pitchFamily="18" charset="0"/>
                  </a:rPr>
                  <a:t>E</a:t>
                </a:r>
                <a:r>
                  <a:rPr lang="en-US" sz="2000" dirty="0">
                    <a:latin typeface="Times New Roman" pitchFamily="18" charset="0"/>
                  </a:rPr>
                  <a:t>lectron </a:t>
                </a:r>
                <a:r>
                  <a:rPr lang="en-US" sz="2000" b="1" dirty="0" smtClean="0">
                    <a:latin typeface="Times New Roman" pitchFamily="18" charset="0"/>
                  </a:rPr>
                  <a:t>C</a:t>
                </a:r>
                <a:r>
                  <a:rPr lang="en-US" sz="2000" dirty="0" smtClean="0">
                    <a:latin typeface="Times New Roman" pitchFamily="18" charset="0"/>
                  </a:rPr>
                  <a:t>ontent</a:t>
                </a:r>
                <a:r>
                  <a:rPr lang="ru-RU" sz="2000" dirty="0" smtClean="0">
                    <a:latin typeface="Times New Roman" pitchFamily="18" charset="0"/>
                  </a:rPr>
                  <a:t>)</a:t>
                </a:r>
                <a:r>
                  <a:rPr lang="ru-RU" sz="2000" b="1" dirty="0">
                    <a:latin typeface="Times New Roman" pitchFamily="18" charset="0"/>
                  </a:rPr>
                  <a:t> </a:t>
                </a:r>
                <a:r>
                  <a:rPr lang="ru-RU" sz="2000" dirty="0" smtClean="0">
                    <a:latin typeface="Times New Roman" pitchFamily="18" charset="0"/>
                  </a:rPr>
                  <a:t>представляет собой</a:t>
                </a:r>
                <a:r>
                  <a:rPr lang="en-US" sz="2000" b="1" dirty="0" smtClean="0">
                    <a:latin typeface="Times New Roman" pitchFamily="18" charset="0"/>
                  </a:rPr>
                  <a:t> </a:t>
                </a:r>
                <a:r>
                  <a:rPr lang="ru-RU" sz="2000" dirty="0">
                    <a:latin typeface="Times New Roman" pitchFamily="18" charset="0"/>
                  </a:rPr>
                  <a:t>интегральное содержание свободных электронов вдоль луча распространения </a:t>
                </a:r>
                <a:r>
                  <a:rPr lang="ru-RU" sz="2000" dirty="0" smtClean="0">
                    <a:latin typeface="Times New Roman" pitchFamily="18" charset="0"/>
                  </a:rPr>
                  <a:t>волны</a:t>
                </a:r>
                <a:r>
                  <a:rPr lang="en-US" sz="2000" dirty="0" smtClean="0">
                    <a:latin typeface="Times New Roman" pitchFamily="18" charset="0"/>
                  </a:rPr>
                  <a:t>, </a:t>
                </a:r>
                <a:r>
                  <a:rPr lang="en-US" sz="2000" dirty="0" smtClean="0">
                    <a:latin typeface="Symbol" pitchFamily="18" charset="2"/>
                  </a:rPr>
                  <a:t>a </a:t>
                </a:r>
                <a:r>
                  <a:rPr lang="ru-RU" sz="2000" dirty="0">
                    <a:latin typeface="Symbol" pitchFamily="18" charset="2"/>
                  </a:rPr>
                  <a:t>-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000" dirty="0" smtClean="0">
                    <a:latin typeface="Times New Roman" pitchFamily="18" charset="0"/>
                    <a:cs typeface="Times New Roman" pitchFamily="18" charset="0"/>
                  </a:rPr>
                  <a:t>константа</a:t>
                </a:r>
                <a:r>
                  <a:rPr lang="ru-RU" sz="2000" dirty="0">
                    <a:latin typeface="Times New Roman" pitchFamily="18" charset="0"/>
                  </a:rPr>
                  <a:t>.</a:t>
                </a:r>
                <a:endParaRPr lang="en-US" sz="2000" dirty="0"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4344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4146" y="1371600"/>
                <a:ext cx="4544888" cy="2113527"/>
              </a:xfrm>
              <a:prstGeom prst="rect">
                <a:avLst/>
              </a:prstGeom>
              <a:blipFill rotWithShape="1">
                <a:blip r:embed="rId4"/>
                <a:stretch>
                  <a:fillRect l="-1477" r="-1342" b="-43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349" name="Picture 13" descr="spectrogramm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4196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2286000" y="1371600"/>
            <a:ext cx="381000" cy="2514600"/>
          </a:xfrm>
          <a:prstGeom prst="rect">
            <a:avLst/>
          </a:prstGeom>
          <a:noFill/>
          <a:ln w="4762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>
            <a:off x="2514600" y="3886200"/>
            <a:ext cx="0" cy="685800"/>
          </a:xfrm>
          <a:prstGeom prst="line">
            <a:avLst/>
          </a:prstGeom>
          <a:noFill/>
          <a:ln w="130175">
            <a:solidFill>
              <a:srgbClr val="FF0000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4" name="Line 18"/>
          <p:cNvSpPr>
            <a:spLocks noChangeShapeType="1"/>
          </p:cNvSpPr>
          <p:nvPr/>
        </p:nvSpPr>
        <p:spPr bwMode="auto">
          <a:xfrm>
            <a:off x="4038600" y="5715000"/>
            <a:ext cx="914400" cy="0"/>
          </a:xfrm>
          <a:prstGeom prst="line">
            <a:avLst/>
          </a:prstGeom>
          <a:noFill/>
          <a:ln w="130175">
            <a:solidFill>
              <a:srgbClr val="FF0000"/>
            </a:solidFill>
            <a:round/>
            <a:headEnd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6" name="Rectangle 20"/>
          <p:cNvSpPr>
            <a:spLocks noChangeArrowheads="1"/>
          </p:cNvSpPr>
          <p:nvPr/>
        </p:nvSpPr>
        <p:spPr bwMode="auto">
          <a:xfrm>
            <a:off x="5550170" y="3686145"/>
            <a:ext cx="2412840" cy="40011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TEC=0.8</a:t>
            </a:r>
            <a:r>
              <a:rPr lang="en-US" sz="2000" b="1" dirty="0">
                <a:sym typeface="Symbol" pitchFamily="18" charset="2"/>
              </a:rPr>
              <a:t> 10</a:t>
            </a:r>
            <a:r>
              <a:rPr lang="en-US" sz="2000" b="1" baseline="30000" dirty="0">
                <a:sym typeface="Symbol" pitchFamily="18" charset="2"/>
              </a:rPr>
              <a:t>17 </a:t>
            </a:r>
            <a:r>
              <a:rPr lang="en-US" sz="2000" b="1" dirty="0">
                <a:sym typeface="Symbol" pitchFamily="18" charset="2"/>
              </a:rPr>
              <a:t>m</a:t>
            </a:r>
            <a:r>
              <a:rPr lang="en-US" sz="2000" b="1" baseline="30000" dirty="0">
                <a:sym typeface="Symbol" pitchFamily="18" charset="2"/>
              </a:rPr>
              <a:t>-2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240006" y="188640"/>
            <a:ext cx="6664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b="1" dirty="0" smtClean="0">
                <a:latin typeface="+mj-lt"/>
              </a:rPr>
              <a:t>Первый тип событий, регистрируемых РЧА</a:t>
            </a:r>
            <a:endParaRPr lang="ru-RU" b="1" i="1" dirty="0">
              <a:latin typeface="+mj-lt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836712"/>
            <a:ext cx="85689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85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 animBg="1"/>
      <p:bldP spid="143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5" name="Группа 15364"/>
          <p:cNvGrpSpPr/>
          <p:nvPr/>
        </p:nvGrpSpPr>
        <p:grpSpPr>
          <a:xfrm>
            <a:off x="3648442" y="773927"/>
            <a:ext cx="5473453" cy="2871099"/>
            <a:chOff x="3648442" y="773927"/>
            <a:chExt cx="5473453" cy="2871099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3648442" y="773927"/>
              <a:ext cx="5473453" cy="2871099"/>
              <a:chOff x="3648442" y="506457"/>
              <a:chExt cx="5473452" cy="2981325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3648442" y="506457"/>
                <a:ext cx="5473452" cy="2981325"/>
                <a:chOff x="3648442" y="506457"/>
                <a:chExt cx="5473452" cy="2981325"/>
              </a:xfrm>
            </p:grpSpPr>
            <p:grpSp>
              <p:nvGrpSpPr>
                <p:cNvPr id="26" name="Группа 25"/>
                <p:cNvGrpSpPr/>
                <p:nvPr/>
              </p:nvGrpSpPr>
              <p:grpSpPr>
                <a:xfrm>
                  <a:off x="3648442" y="506457"/>
                  <a:ext cx="5473452" cy="2981325"/>
                  <a:chOff x="3648442" y="506457"/>
                  <a:chExt cx="5473452" cy="2981325"/>
                </a:xfrm>
              </p:grpSpPr>
              <p:pic>
                <p:nvPicPr>
                  <p:cNvPr id="15362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648442" y="506457"/>
                    <a:ext cx="5473452" cy="29813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8" name="Прямоугольник 17"/>
                  <p:cNvSpPr/>
                  <p:nvPr/>
                </p:nvSpPr>
                <p:spPr>
                  <a:xfrm>
                    <a:off x="4535232" y="1044870"/>
                    <a:ext cx="1397303" cy="7514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0" name="Прямая соединительная линия 19"/>
                  <p:cNvCxnSpPr/>
                  <p:nvPr/>
                </p:nvCxnSpPr>
                <p:spPr>
                  <a:xfrm flipV="1">
                    <a:off x="5275895" y="1044870"/>
                    <a:ext cx="2644478" cy="870141"/>
                  </a:xfrm>
                  <a:prstGeom prst="line">
                    <a:avLst/>
                  </a:prstGeom>
                  <a:ln w="444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Прямоугольник 24"/>
                  <p:cNvSpPr/>
                  <p:nvPr/>
                </p:nvSpPr>
                <p:spPr>
                  <a:xfrm rot="20276175">
                    <a:off x="5294926" y="1102721"/>
                    <a:ext cx="2049315" cy="49578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sp>
              <p:nvSpPr>
                <p:cNvPr id="7" name="TextBox 6"/>
                <p:cNvSpPr txBox="1"/>
                <p:nvPr/>
              </p:nvSpPr>
              <p:spPr>
                <a:xfrm>
                  <a:off x="7370357" y="1434401"/>
                  <a:ext cx="4828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b="1" dirty="0">
                      <a:solidFill>
                        <a:srgbClr val="FF0000"/>
                      </a:solidFill>
                      <a:sym typeface="Symbol"/>
                    </a:rPr>
                    <a:t></a:t>
                  </a:r>
                  <a:r>
                    <a:rPr lang="ru-RU" b="1" dirty="0" smtClean="0">
                      <a:solidFill>
                        <a:srgbClr val="FF0000"/>
                      </a:solidFill>
                      <a:sym typeface="Symbol"/>
                    </a:rPr>
                    <a:t></a:t>
                  </a:r>
                  <a:endParaRPr lang="ru-RU" b="1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4" name="Прямая соединительная линия 3"/>
              <p:cNvCxnSpPr/>
              <p:nvPr/>
            </p:nvCxnSpPr>
            <p:spPr>
              <a:xfrm flipH="1">
                <a:off x="7596336" y="548680"/>
                <a:ext cx="648072" cy="1656184"/>
              </a:xfrm>
              <a:prstGeom prst="line">
                <a:avLst/>
              </a:prstGeom>
              <a:ln w="25400">
                <a:solidFill>
                  <a:schemeClr val="tx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64" name="TextBox 15363"/>
            <p:cNvSpPr txBox="1"/>
            <p:nvPr/>
          </p:nvSpPr>
          <p:spPr>
            <a:xfrm>
              <a:off x="6489989" y="2899683"/>
              <a:ext cx="8803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Земля</a:t>
              </a:r>
              <a:endParaRPr lang="ru-RU" b="1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0" y="2877936"/>
            <a:ext cx="4932040" cy="3980064"/>
            <a:chOff x="0" y="2877936"/>
            <a:chExt cx="4932040" cy="3980064"/>
          </a:xfrm>
        </p:grpSpPr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77936"/>
              <a:ext cx="4932040" cy="3980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395536" y="2877936"/>
              <a:ext cx="3948456" cy="335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0155" y="1971027"/>
            <a:ext cx="8867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15 км</a:t>
            </a:r>
            <a:endParaRPr lang="ru-RU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8327" y="1794435"/>
                <a:ext cx="2952328" cy="615105"/>
              </a:xfrm>
              <a:prstGeom prst="rect">
                <a:avLst/>
              </a:prstGeom>
              <a:noFill/>
              <a:ln w="34925" cmpd="dbl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𝒉</m:t>
                      </m:r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ru-RU" b="1" i="1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ru-RU" b="1" i="1">
                              <a:latin typeface="Cambria Math"/>
                              <a:ea typeface="Cambria Math"/>
                            </a:rPr>
                            <m:t>𝝉</m:t>
                          </m:r>
                          <m:r>
                            <a:rPr lang="ru-RU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𝒄</m:t>
                          </m:r>
                        </m:num>
                        <m:den>
                          <m:func>
                            <m:func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a:rPr lang="en-US" b="1" i="0" smtClean="0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  <m:r>
                                <a:rPr lang="en-US" b="1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en-US" b="1">
                                  <a:latin typeface="Cambria Math"/>
                                  <a:ea typeface="Cambria Math"/>
                                </a:rPr>
                                <m:t>𝐜𝐨𝐬</m:t>
                              </m:r>
                            </m:fName>
                            <m:e>
                              <m:r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27" y="1794435"/>
                <a:ext cx="2952328" cy="6151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34925" cmpd="dbl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928533" y="1821711"/>
            <a:ext cx="70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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763688" y="3717032"/>
            <a:ext cx="576064" cy="0"/>
          </a:xfrm>
          <a:prstGeom prst="straightConnector1">
            <a:avLst/>
          </a:prstGeom>
          <a:ln w="444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28956" y="3532366"/>
            <a:ext cx="426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sym typeface="Symbol"/>
              </a:rPr>
              <a:t>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3992" y="6484694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ms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14087" y="2730406"/>
            <a:ext cx="3361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где </a:t>
            </a:r>
            <a:r>
              <a:rPr lang="en-US" sz="1600" dirty="0" smtClean="0"/>
              <a:t> </a:t>
            </a:r>
            <a:r>
              <a:rPr lang="ru-RU" sz="1600" dirty="0" smtClean="0"/>
              <a:t>с </a:t>
            </a:r>
            <a:r>
              <a:rPr lang="en-US" sz="1600" dirty="0" smtClean="0"/>
              <a:t>– </a:t>
            </a:r>
            <a:r>
              <a:rPr lang="ru-RU" sz="1600" dirty="0" smtClean="0"/>
              <a:t>скорость света в вакууме</a:t>
            </a:r>
            <a:endParaRPr lang="ru-RU" sz="1600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2699792" y="4867968"/>
            <a:ext cx="2736304" cy="0"/>
          </a:xfrm>
          <a:prstGeom prst="straightConnector1">
            <a:avLst/>
          </a:prstGeom>
          <a:ln w="69850" cmpd="dbl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36096" y="4667913"/>
            <a:ext cx="3685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«Второй» импульс -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отражение </a:t>
            </a:r>
            <a:r>
              <a:rPr lang="ru-RU" sz="2000" dirty="0">
                <a:solidFill>
                  <a:srgbClr val="FF0000"/>
                </a:solidFill>
              </a:rPr>
              <a:t>«первого» </a:t>
            </a:r>
            <a:r>
              <a:rPr lang="ru-RU" sz="2000" dirty="0" smtClean="0">
                <a:solidFill>
                  <a:srgbClr val="FF0000"/>
                </a:solidFill>
              </a:rPr>
              <a:t>импульса от поверхности Земли</a:t>
            </a:r>
            <a:endParaRPr lang="ru-RU" sz="2000" dirty="0">
              <a:solidFill>
                <a:srgbClr val="FF0000"/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5932535" y="3068960"/>
            <a:ext cx="0" cy="1551768"/>
          </a:xfrm>
          <a:prstGeom prst="straightConnector1">
            <a:avLst/>
          </a:prstGeom>
          <a:ln w="69850" cmpd="dbl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29519" y="162986"/>
            <a:ext cx="6918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Оценка высоты </a:t>
            </a:r>
            <a:r>
              <a:rPr lang="ru-RU" sz="2400" b="1" dirty="0" smtClean="0"/>
              <a:t>разряда (источника сигнала)</a:t>
            </a:r>
            <a:endParaRPr lang="ru-RU" sz="2400" b="1" dirty="0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251520" y="836712"/>
            <a:ext cx="85689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0" name="Полилиния 15359"/>
          <p:cNvSpPr/>
          <p:nvPr/>
        </p:nvSpPr>
        <p:spPr>
          <a:xfrm>
            <a:off x="5438899" y="1518748"/>
            <a:ext cx="3657600" cy="140003"/>
          </a:xfrm>
          <a:custGeom>
            <a:avLst/>
            <a:gdLst>
              <a:gd name="connsiteX0" fmla="*/ 0 w 3657600"/>
              <a:gd name="connsiteY0" fmla="*/ 120047 h 140003"/>
              <a:gd name="connsiteX1" fmla="*/ 1638795 w 3657600"/>
              <a:gd name="connsiteY1" fmla="*/ 60670 h 140003"/>
              <a:gd name="connsiteX2" fmla="*/ 1959428 w 3657600"/>
              <a:gd name="connsiteY2" fmla="*/ 1294 h 140003"/>
              <a:gd name="connsiteX3" fmla="*/ 2565070 w 3657600"/>
              <a:gd name="connsiteY3" fmla="*/ 120047 h 140003"/>
              <a:gd name="connsiteX4" fmla="*/ 3265714 w 3657600"/>
              <a:gd name="connsiteY4" fmla="*/ 131922 h 140003"/>
              <a:gd name="connsiteX5" fmla="*/ 3443844 w 3657600"/>
              <a:gd name="connsiteY5" fmla="*/ 36920 h 140003"/>
              <a:gd name="connsiteX6" fmla="*/ 3515096 w 3657600"/>
              <a:gd name="connsiteY6" fmla="*/ 108171 h 140003"/>
              <a:gd name="connsiteX7" fmla="*/ 3633849 w 3657600"/>
              <a:gd name="connsiteY7" fmla="*/ 108171 h 140003"/>
              <a:gd name="connsiteX8" fmla="*/ 3657600 w 3657600"/>
              <a:gd name="connsiteY8" fmla="*/ 108171 h 14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140003">
                <a:moveTo>
                  <a:pt x="0" y="120047"/>
                </a:moveTo>
                <a:lnTo>
                  <a:pt x="1638795" y="60670"/>
                </a:lnTo>
                <a:cubicBezTo>
                  <a:pt x="1965366" y="40878"/>
                  <a:pt x="1805049" y="-8602"/>
                  <a:pt x="1959428" y="1294"/>
                </a:cubicBezTo>
                <a:cubicBezTo>
                  <a:pt x="2113807" y="11190"/>
                  <a:pt x="2347356" y="98276"/>
                  <a:pt x="2565070" y="120047"/>
                </a:cubicBezTo>
                <a:cubicBezTo>
                  <a:pt x="2782784" y="141818"/>
                  <a:pt x="3119252" y="145776"/>
                  <a:pt x="3265714" y="131922"/>
                </a:cubicBezTo>
                <a:cubicBezTo>
                  <a:pt x="3412176" y="118068"/>
                  <a:pt x="3402280" y="40878"/>
                  <a:pt x="3443844" y="36920"/>
                </a:cubicBezTo>
                <a:cubicBezTo>
                  <a:pt x="3485408" y="32962"/>
                  <a:pt x="3483429" y="96296"/>
                  <a:pt x="3515096" y="108171"/>
                </a:cubicBezTo>
                <a:cubicBezTo>
                  <a:pt x="3546764" y="120046"/>
                  <a:pt x="3633849" y="108171"/>
                  <a:pt x="3633849" y="108171"/>
                </a:cubicBezTo>
                <a:lnTo>
                  <a:pt x="3657600" y="108171"/>
                </a:lnTo>
              </a:path>
            </a:pathLst>
          </a:custGeom>
          <a:noFill/>
          <a:ln w="47625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1" name="TextBox 15360"/>
          <p:cNvSpPr txBox="1"/>
          <p:nvPr/>
        </p:nvSpPr>
        <p:spPr>
          <a:xfrm>
            <a:off x="5436096" y="1107768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0070C0"/>
                </a:solidFill>
              </a:rPr>
              <a:t>ионосфера</a:t>
            </a:r>
          </a:p>
        </p:txBody>
      </p:sp>
    </p:spTree>
    <p:extLst>
      <p:ext uri="{BB962C8B-B14F-4D97-AF65-F5344CB8AC3E}">
        <p14:creationId xmlns:p14="http://schemas.microsoft.com/office/powerpoint/2010/main" val="195455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time_width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880" y="3886200"/>
            <a:ext cx="4648200" cy="297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Picture 9" descr="spectrogramm2_part_improved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68" y="1219200"/>
            <a:ext cx="5257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5" name="Line 11"/>
          <p:cNvSpPr>
            <a:spLocks noChangeShapeType="1"/>
          </p:cNvSpPr>
          <p:nvPr/>
        </p:nvSpPr>
        <p:spPr bwMode="auto">
          <a:xfrm>
            <a:off x="6188943" y="5480050"/>
            <a:ext cx="0" cy="1066800"/>
          </a:xfrm>
          <a:prstGeom prst="line">
            <a:avLst/>
          </a:prstGeom>
          <a:noFill/>
          <a:ln w="31750" cap="rnd">
            <a:solidFill>
              <a:srgbClr val="C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>
            <a:off x="6415955" y="5480050"/>
            <a:ext cx="0" cy="1066800"/>
          </a:xfrm>
          <a:prstGeom prst="line">
            <a:avLst/>
          </a:prstGeom>
          <a:noFill/>
          <a:ln w="31750" cap="rnd" cmpd="sng">
            <a:solidFill>
              <a:srgbClr val="C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450880" y="5480050"/>
            <a:ext cx="21316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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6.7 </a:t>
            </a:r>
            <a:r>
              <a:rPr lang="ru-RU" sz="2800" b="1" dirty="0" err="1" smtClean="0">
                <a:solidFill>
                  <a:srgbClr val="FF0000"/>
                </a:solidFill>
                <a:latin typeface="Calibri" pitchFamily="34" charset="0"/>
              </a:rPr>
              <a:t>мкс</a:t>
            </a: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5855568" y="5638800"/>
            <a:ext cx="3048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 flipH="1">
            <a:off x="6450880" y="5638800"/>
            <a:ext cx="228600" cy="0"/>
          </a:xfrm>
          <a:prstGeom prst="line">
            <a:avLst/>
          </a:prstGeom>
          <a:noFill/>
          <a:ln w="317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5414168" y="3717032"/>
            <a:ext cx="774775" cy="1584176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55" name="Овал 26754"/>
          <p:cNvSpPr/>
          <p:nvPr/>
        </p:nvSpPr>
        <p:spPr>
          <a:xfrm>
            <a:off x="5126136" y="1700808"/>
            <a:ext cx="432048" cy="2016224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029519" y="260648"/>
            <a:ext cx="7103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+mj-lt"/>
              </a:rPr>
              <a:t>Оценка длительности радиоимпульса молнии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1520" y="934374"/>
            <a:ext cx="85689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07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nimBg="1"/>
      <p:bldP spid="26636" grpId="0" animBg="1"/>
      <p:bldP spid="26637" grpId="0"/>
      <p:bldP spid="26638" grpId="0" animBg="1"/>
      <p:bldP spid="266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asus\Desktop\Таруса\зоны поискаа\map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225" cy="6880225"/>
          </a:xfrm>
          <a:prstGeom prst="rect">
            <a:avLst/>
          </a:prstGeom>
          <a:noFill/>
          <a:ln w="44450" cmpd="dbl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 bwMode="auto">
          <a:xfrm flipV="1">
            <a:off x="0" y="2996952"/>
            <a:ext cx="9166225" cy="7200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 flipV="1">
            <a:off x="-36512" y="3744000"/>
            <a:ext cx="9166225" cy="7200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accent5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Прямоугольник 5"/>
          <p:cNvSpPr/>
          <p:nvPr/>
        </p:nvSpPr>
        <p:spPr bwMode="auto">
          <a:xfrm>
            <a:off x="1806406" y="3062070"/>
            <a:ext cx="990000" cy="738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3822977" y="3061301"/>
            <a:ext cx="1404000" cy="540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4716016" y="3601300"/>
            <a:ext cx="500319" cy="161316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5868144" y="3260070"/>
            <a:ext cx="1260000" cy="502546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8028384" y="2996952"/>
            <a:ext cx="612000" cy="434118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5868000" y="3780000"/>
            <a:ext cx="1260000" cy="60248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4716016" y="3780004"/>
            <a:ext cx="500319" cy="101714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 bwMode="auto">
          <a:xfrm>
            <a:off x="3824761" y="2684220"/>
            <a:ext cx="1391574" cy="348736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1806406" y="2492896"/>
            <a:ext cx="990000" cy="53892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 bwMode="auto">
          <a:xfrm>
            <a:off x="8028384" y="2684220"/>
            <a:ext cx="612000" cy="30589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TextBox 14"/>
          <p:cNvSpPr txBox="1">
            <a:spLocks noChangeArrowheads="1"/>
          </p:cNvSpPr>
          <p:nvPr/>
        </p:nvSpPr>
        <p:spPr bwMode="auto">
          <a:xfrm>
            <a:off x="-36512" y="3915387"/>
            <a:ext cx="1662635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err="1" smtClean="0"/>
              <a:t>Events</a:t>
            </a:r>
            <a:r>
              <a:rPr lang="ru-RU" dirty="0" smtClean="0"/>
              <a:t> 43%</a:t>
            </a:r>
            <a:endParaRPr lang="ru-RU" dirty="0"/>
          </a:p>
        </p:txBody>
      </p:sp>
      <p:sp>
        <p:nvSpPr>
          <p:cNvPr id="46" name="TextBox 14"/>
          <p:cNvSpPr txBox="1">
            <a:spLocks noChangeArrowheads="1"/>
          </p:cNvSpPr>
          <p:nvPr/>
        </p:nvSpPr>
        <p:spPr bwMode="auto">
          <a:xfrm>
            <a:off x="-20407" y="3145290"/>
            <a:ext cx="1662635" cy="46166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err="1" smtClean="0">
                <a:solidFill>
                  <a:srgbClr val="002060"/>
                </a:solidFill>
              </a:rPr>
              <a:t>Events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57%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7" name="TextBox 14"/>
          <p:cNvSpPr txBox="1">
            <a:spLocks noChangeArrowheads="1"/>
          </p:cNvSpPr>
          <p:nvPr/>
        </p:nvSpPr>
        <p:spPr bwMode="auto">
          <a:xfrm>
            <a:off x="275440" y="5949280"/>
            <a:ext cx="719241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>
                <a:solidFill>
                  <a:srgbClr val="002060"/>
                </a:solidFill>
              </a:rPr>
              <a:t>Время пребывания спутника</a:t>
            </a:r>
            <a:r>
              <a:rPr lang="en-US" dirty="0">
                <a:solidFill>
                  <a:srgbClr val="002060"/>
                </a:solidFill>
              </a:rPr>
              <a:t>  </a:t>
            </a:r>
            <a:r>
              <a:rPr lang="ru-RU" dirty="0" smtClean="0">
                <a:solidFill>
                  <a:srgbClr val="002060"/>
                </a:solidFill>
              </a:rPr>
              <a:t>54</a:t>
            </a:r>
            <a:r>
              <a:rPr lang="en-US" dirty="0" smtClean="0">
                <a:solidFill>
                  <a:srgbClr val="002060"/>
                </a:solidFill>
              </a:rPr>
              <a:t>% </a:t>
            </a:r>
            <a:r>
              <a:rPr lang="ru-RU" dirty="0">
                <a:solidFill>
                  <a:srgbClr val="002060"/>
                </a:solidFill>
              </a:rPr>
              <a:t>за время кампании</a:t>
            </a:r>
          </a:p>
        </p:txBody>
      </p:sp>
      <p:sp>
        <p:nvSpPr>
          <p:cNvPr id="48" name="TextBox 14"/>
          <p:cNvSpPr txBox="1">
            <a:spLocks noChangeArrowheads="1"/>
          </p:cNvSpPr>
          <p:nvPr/>
        </p:nvSpPr>
        <p:spPr bwMode="auto">
          <a:xfrm>
            <a:off x="275440" y="5258816"/>
            <a:ext cx="7192418" cy="46166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002060"/>
                </a:solidFill>
              </a:rPr>
              <a:t>Время пребывания спутника</a:t>
            </a:r>
            <a:r>
              <a:rPr lang="en-US" dirty="0" smtClean="0">
                <a:solidFill>
                  <a:srgbClr val="002060"/>
                </a:solidFill>
              </a:rPr>
              <a:t>  46% </a:t>
            </a:r>
            <a:r>
              <a:rPr lang="ru-RU" dirty="0" smtClean="0">
                <a:solidFill>
                  <a:srgbClr val="002060"/>
                </a:solidFill>
              </a:rPr>
              <a:t>за время кампании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72396" y="2701620"/>
            <a:ext cx="471604" cy="338554"/>
          </a:xfrm>
          <a:prstGeom prst="rect">
            <a:avLst/>
          </a:prstGeom>
          <a:solidFill>
            <a:schemeClr val="accent3">
              <a:lumMod val="75000"/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10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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640384" y="3742690"/>
            <a:ext cx="540533" cy="338554"/>
          </a:xfrm>
          <a:prstGeom prst="rect">
            <a:avLst/>
          </a:prstGeom>
          <a:solidFill>
            <a:schemeClr val="accent3">
              <a:lumMod val="75000"/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-10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</a:t>
            </a:r>
            <a:endParaRPr lang="ru-R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02648" y="1052736"/>
            <a:ext cx="3346704" cy="639762"/>
          </a:xfrm>
        </p:spPr>
        <p:txBody>
          <a:bodyPr/>
          <a:lstStyle/>
          <a:p>
            <a:pPr algn="ctr"/>
            <a:r>
              <a:rPr lang="en-US" sz="2000" b="0" dirty="0" smtClean="0">
                <a:solidFill>
                  <a:schemeClr val="tx1"/>
                </a:solidFill>
              </a:rPr>
              <a:t>85 </a:t>
            </a:r>
            <a:r>
              <a:rPr lang="ru-RU" sz="2000" b="0" dirty="0" smtClean="0">
                <a:solidFill>
                  <a:schemeClr val="tx1"/>
                </a:solidFill>
              </a:rPr>
              <a:t>событий </a:t>
            </a:r>
            <a:r>
              <a:rPr lang="en-US" sz="2000" dirty="0" smtClean="0">
                <a:solidFill>
                  <a:schemeClr val="tx1"/>
                </a:solidFill>
              </a:rPr>
              <a:t>(</a:t>
            </a: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en-US" sz="2000" dirty="0" smtClean="0">
                <a:solidFill>
                  <a:schemeClr val="tx1"/>
                </a:solidFill>
              </a:rPr>
              <a:t>Alexis</a:t>
            </a:r>
            <a:r>
              <a:rPr lang="ru-RU" sz="2000" dirty="0" smtClean="0">
                <a:solidFill>
                  <a:schemeClr val="tx1"/>
                </a:solidFill>
              </a:rPr>
              <a:t>»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2580" y="1124744"/>
            <a:ext cx="3957146" cy="639762"/>
          </a:xfrm>
        </p:spPr>
        <p:txBody>
          <a:bodyPr/>
          <a:lstStyle/>
          <a:p>
            <a:r>
              <a:rPr lang="ru-RU" sz="2000" b="0" dirty="0">
                <a:solidFill>
                  <a:schemeClr val="tx1"/>
                </a:solidFill>
              </a:rPr>
              <a:t>2</a:t>
            </a:r>
            <a:r>
              <a:rPr lang="en-US" sz="2000" b="0" dirty="0" smtClean="0">
                <a:solidFill>
                  <a:schemeClr val="tx1"/>
                </a:solidFill>
              </a:rPr>
              <a:t>58 </a:t>
            </a:r>
            <a:r>
              <a:rPr lang="ru-RU" sz="2000" b="0" dirty="0">
                <a:solidFill>
                  <a:schemeClr val="tx1"/>
                </a:solidFill>
              </a:rPr>
              <a:t>событий </a:t>
            </a:r>
            <a:r>
              <a:rPr lang="en-US" sz="2000" dirty="0" smtClean="0">
                <a:solidFill>
                  <a:schemeClr val="tx1"/>
                </a:solidFill>
              </a:rPr>
              <a:t>(“</a:t>
            </a:r>
            <a:r>
              <a:rPr lang="ru-RU" sz="2000" dirty="0" smtClean="0">
                <a:solidFill>
                  <a:schemeClr val="tx1"/>
                </a:solidFill>
              </a:rPr>
              <a:t>Чибис-</a:t>
            </a:r>
            <a:r>
              <a:rPr lang="en-US" sz="2000" dirty="0" smtClean="0">
                <a:solidFill>
                  <a:schemeClr val="tx1"/>
                </a:solidFill>
              </a:rPr>
              <a:t>M”)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26" y="2060848"/>
            <a:ext cx="4041775" cy="3184319"/>
          </a:xfrm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9" y="1988840"/>
            <a:ext cx="3614410" cy="41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612842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US" sz="1800" dirty="0" smtClean="0"/>
              <a:t>Holden et al., (1995</a:t>
            </a:r>
            <a:r>
              <a:rPr lang="en-US" sz="1800" dirty="0"/>
              <a:t>), Satellite observations of </a:t>
            </a:r>
            <a:r>
              <a:rPr lang="en-US" sz="1800" dirty="0" err="1"/>
              <a:t>transionospheric</a:t>
            </a:r>
            <a:r>
              <a:rPr lang="en-US" sz="1800" dirty="0"/>
              <a:t> pulse pairs, </a:t>
            </a:r>
            <a:r>
              <a:rPr lang="en-US" sz="1800" i="1" dirty="0" smtClean="0"/>
              <a:t>GRL</a:t>
            </a:r>
            <a:r>
              <a:rPr lang="en-US" sz="1800" dirty="0" smtClean="0"/>
              <a:t>, </a:t>
            </a:r>
            <a:r>
              <a:rPr lang="en-US" sz="1800" i="1" dirty="0"/>
              <a:t>22</a:t>
            </a:r>
            <a:r>
              <a:rPr lang="en-US" sz="1800" dirty="0"/>
              <a:t>(8), 889–892, </a:t>
            </a:r>
            <a:r>
              <a:rPr lang="en-US" sz="1800" dirty="0" smtClean="0"/>
              <a:t>doi:10.1029/95GL00432</a:t>
            </a:r>
            <a:r>
              <a:rPr lang="en-US" sz="1800" dirty="0"/>
              <a:t>. </a:t>
            </a:r>
            <a:endParaRPr lang="en-US" sz="1800" dirty="0"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5565749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широт</a:t>
            </a:r>
            <a:r>
              <a:rPr lang="en-US" dirty="0" smtClean="0"/>
              <a:t> |</a:t>
            </a:r>
            <a:r>
              <a:rPr lang="en-US" dirty="0" smtClean="0">
                <a:sym typeface="Symbol"/>
              </a:rPr>
              <a:t>|&lt;25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>
            <a:off x="2376000" y="3573016"/>
            <a:ext cx="0" cy="72008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814885" y="2967335"/>
            <a:ext cx="1134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11-12 h</a:t>
            </a:r>
            <a:endParaRPr lang="ru-RU" b="1" dirty="0">
              <a:solidFill>
                <a:srgbClr val="FF0000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 bwMode="auto">
          <a:xfrm>
            <a:off x="6933315" y="3475333"/>
            <a:ext cx="0" cy="72008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516216" y="3100898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13-14 h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4628" y="3650707"/>
            <a:ext cx="58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11 h</a:t>
            </a:r>
            <a:endParaRPr lang="ru-RU" sz="1800" b="1" dirty="0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 bwMode="auto">
          <a:xfrm>
            <a:off x="6624000" y="3987773"/>
            <a:ext cx="0" cy="72008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827295" y="44624"/>
            <a:ext cx="6009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Распределение зарегистрированных событий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как </a:t>
            </a:r>
            <a:r>
              <a:rPr lang="ru-RU" sz="2000" b="1" dirty="0"/>
              <a:t>функции локального времени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51520" y="790358"/>
            <a:ext cx="85689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7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2545</TotalTime>
  <Words>650</Words>
  <Application>Microsoft Office PowerPoint</Application>
  <PresentationFormat>Экран (4:3)</PresentationFormat>
  <Paragraphs>113</Paragraphs>
  <Slides>21</Slides>
  <Notes>1</Notes>
  <HiddenSlides>7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 Math</vt:lpstr>
      <vt:lpstr>Georgia</vt:lpstr>
      <vt:lpstr>Symbol</vt:lpstr>
      <vt:lpstr>Times New Roman</vt:lpstr>
      <vt:lpstr>Trebuchet MS</vt:lpstr>
      <vt:lpstr>Воздушный поток</vt:lpstr>
      <vt:lpstr>Image</vt:lpstr>
      <vt:lpstr>АКАДЕМИЧЕСКИЙ   МИКРОСПУТНИК «ЧИБИС-М»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IKI RAN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АКАДЕМИЧЕСКИЙ   МИКРОСПУТНИК «ЧИБИС-М»</dc:title>
  <dc:creator>Maxim Dolgonosov</dc:creator>
  <cp:lastModifiedBy>Орешкин Вячеслав М.</cp:lastModifiedBy>
  <cp:revision>117</cp:revision>
  <dcterms:created xsi:type="dcterms:W3CDTF">2013-03-24T10:38:18Z</dcterms:created>
  <dcterms:modified xsi:type="dcterms:W3CDTF">2014-07-14T07:16:39Z</dcterms:modified>
</cp:coreProperties>
</file>