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1" r:id="rId6"/>
    <p:sldId id="262" r:id="rId7"/>
    <p:sldId id="263"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4"/>
    <p:restoredTop sz="94614"/>
  </p:normalViewPr>
  <p:slideViewPr>
    <p:cSldViewPr snapToGrid="0" snapToObjects="1">
      <p:cViewPr varScale="1">
        <p:scale>
          <a:sx n="135" d="100"/>
          <a:sy n="135" d="100"/>
        </p:scale>
        <p:origin x="2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4959AAD-DD47-1843-9A8D-207A52C44B9C}" type="datetimeFigureOut">
              <a:rPr lang="ru-RU" smtClean="0"/>
              <a:t>26.04.17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102517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4959AAD-DD47-1843-9A8D-207A52C44B9C}" type="datetimeFigureOut">
              <a:rPr lang="ru-RU" smtClean="0"/>
              <a:t>26.04.17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135377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4959AAD-DD47-1843-9A8D-207A52C44B9C}" type="datetimeFigureOut">
              <a:rPr lang="ru-RU" smtClean="0"/>
              <a:t>26.04.17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29073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4959AAD-DD47-1843-9A8D-207A52C44B9C}" type="datetimeFigureOut">
              <a:rPr lang="ru-RU" smtClean="0"/>
              <a:t>26.04.17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725317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4959AAD-DD47-1843-9A8D-207A52C44B9C}" type="datetimeFigureOut">
              <a:rPr lang="ru-RU" smtClean="0"/>
              <a:t>26.04.17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1291773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4959AAD-DD47-1843-9A8D-207A52C44B9C}" type="datetimeFigureOut">
              <a:rPr lang="ru-RU" smtClean="0"/>
              <a:t>26.04.17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1919699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4959AAD-DD47-1843-9A8D-207A52C44B9C}" type="datetimeFigureOut">
              <a:rPr lang="ru-RU" smtClean="0"/>
              <a:t>26.04.17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589435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4959AAD-DD47-1843-9A8D-207A52C44B9C}" type="datetimeFigureOut">
              <a:rPr lang="ru-RU" smtClean="0"/>
              <a:t>26.04.17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30841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59AAD-DD47-1843-9A8D-207A52C44B9C}" type="datetimeFigureOut">
              <a:rPr lang="ru-RU" smtClean="0"/>
              <a:t>26.04.17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1713958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4959AAD-DD47-1843-9A8D-207A52C44B9C}" type="datetimeFigureOut">
              <a:rPr lang="ru-RU" smtClean="0"/>
              <a:t>26.04.17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150397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Чтобы добавить рисунок, перетащите его на заполнитель или щелкните значок</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4959AAD-DD47-1843-9A8D-207A52C44B9C}" type="datetimeFigureOut">
              <a:rPr lang="ru-RU" smtClean="0"/>
              <a:t>26.04.17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3F3293D-C923-9540-9033-6A8290D68E3A}" type="slidenum">
              <a:rPr lang="ru-RU" smtClean="0"/>
              <a:t>‹#›</a:t>
            </a:fld>
            <a:endParaRPr lang="ru-RU"/>
          </a:p>
        </p:txBody>
      </p:sp>
    </p:spTree>
    <p:extLst>
      <p:ext uri="{BB962C8B-B14F-4D97-AF65-F5344CB8AC3E}">
        <p14:creationId xmlns:p14="http://schemas.microsoft.com/office/powerpoint/2010/main" val="1505973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59AAD-DD47-1843-9A8D-207A52C44B9C}" type="datetimeFigureOut">
              <a:rPr lang="ru-RU" smtClean="0"/>
              <a:t>26.04.17</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3293D-C923-9540-9033-6A8290D68E3A}" type="slidenum">
              <a:rPr lang="ru-RU" smtClean="0"/>
              <a:t>‹#›</a:t>
            </a:fld>
            <a:endParaRPr lang="ru-RU"/>
          </a:p>
        </p:txBody>
      </p:sp>
    </p:spTree>
    <p:extLst>
      <p:ext uri="{BB962C8B-B14F-4D97-AF65-F5344CB8AC3E}">
        <p14:creationId xmlns:p14="http://schemas.microsoft.com/office/powerpoint/2010/main" val="21469786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lzelenyi@iki.rssi.ru" TargetMode="External"/><Relationship Id="rId3" Type="http://schemas.openxmlformats.org/officeDocument/2006/relationships/hyperlink" Target="mailto:bshustov@inasan.ru"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ru-RU" sz="3100" b="1" dirty="0" smtClean="0"/>
              <a:t> </a:t>
            </a:r>
            <a:r>
              <a:rPr lang="ru-RU" sz="3100" b="1" dirty="0"/>
              <a:t>О результатах заседания </a:t>
            </a:r>
            <a:r>
              <a:rPr lang="ru-RU" sz="3100" dirty="0"/>
              <a:t>бюро КОСПАР (21-23 марта 2017 года, Париж)</a:t>
            </a:r>
            <a:br>
              <a:rPr lang="ru-RU" sz="3100" dirty="0"/>
            </a:br>
            <a:r>
              <a:rPr lang="ru-RU" sz="3100" b="1" dirty="0"/>
              <a:t>Докладчик: </a:t>
            </a:r>
            <a:r>
              <a:rPr lang="ru-RU" sz="3100" dirty="0"/>
              <a:t>д</a:t>
            </a:r>
            <a:r>
              <a:rPr lang="ru-RU" sz="3100" b="1" dirty="0"/>
              <a:t>.ф.-м.н. </a:t>
            </a:r>
            <a:r>
              <a:rPr lang="ru-RU" sz="2200" b="1" dirty="0"/>
              <a:t>Панасюк И.И. </a:t>
            </a:r>
            <a:r>
              <a:rPr lang="ru-RU" sz="2200" dirty="0"/>
              <a:t>(представитель Российского Национального комитета в КОСПАР)</a:t>
            </a:r>
            <a:r>
              <a:rPr lang="ru-RU" sz="4800" dirty="0"/>
              <a:t>	</a:t>
            </a:r>
            <a:r>
              <a:rPr lang="ru-RU" sz="4900" dirty="0" smtClean="0">
                <a:effectLst/>
              </a:rPr>
              <a:t> </a:t>
            </a:r>
            <a:endParaRPr lang="ru-RU" sz="4900" dirty="0"/>
          </a:p>
        </p:txBody>
      </p:sp>
    </p:spTree>
    <p:extLst>
      <p:ext uri="{BB962C8B-B14F-4D97-AF65-F5344CB8AC3E}">
        <p14:creationId xmlns:p14="http://schemas.microsoft.com/office/powerpoint/2010/main" val="202105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b="1" dirty="0"/>
              <a:t>Approval of the Assembly Interdisciplinary Lectures</a:t>
            </a:r>
            <a:r>
              <a:rPr lang="ru-RU" dirty="0" smtClean="0">
                <a:effectLst/>
              </a:rPr>
              <a:t> </a:t>
            </a:r>
            <a:endParaRPr lang="ru-RU" dirty="0"/>
          </a:p>
        </p:txBody>
      </p:sp>
      <p:sp>
        <p:nvSpPr>
          <p:cNvPr id="3" name="Объект 2"/>
          <p:cNvSpPr>
            <a:spLocks noGrp="1"/>
          </p:cNvSpPr>
          <p:nvPr>
            <p:ph idx="1"/>
          </p:nvPr>
        </p:nvSpPr>
        <p:spPr/>
        <p:txBody>
          <a:bodyPr>
            <a:normAutofit fontScale="77500" lnSpcReduction="20000"/>
          </a:bodyPr>
          <a:lstStyle/>
          <a:p>
            <a:pPr>
              <a:spcBef>
                <a:spcPts val="300"/>
              </a:spcBef>
              <a:spcAft>
                <a:spcPts val="300"/>
              </a:spcAft>
            </a:pPr>
            <a:r>
              <a:rPr lang="en-US" dirty="0" smtClean="0">
                <a:effectLst/>
              </a:rPr>
              <a:t>The Bureau unanimously approves the following list of Assembly Interdisciplinary Lectures: </a:t>
            </a:r>
            <a:endParaRPr lang="ru-RU" sz="3600" dirty="0"/>
          </a:p>
          <a:p>
            <a:pPr marL="342900" indent="-342900">
              <a:spcBef>
                <a:spcPts val="300"/>
              </a:spcBef>
              <a:spcAft>
                <a:spcPts val="300"/>
              </a:spcAft>
              <a:buFont typeface="Symbol" charset="2"/>
              <a:buChar char=""/>
            </a:pPr>
            <a:r>
              <a:rPr lang="en-US" dirty="0" smtClean="0">
                <a:effectLst/>
              </a:rPr>
              <a:t>Penelope Boston (alt. Laurie Barge)		Search for Life </a:t>
            </a:r>
            <a:endParaRPr lang="ru-RU" sz="3600" dirty="0"/>
          </a:p>
          <a:p>
            <a:pPr marL="342900" indent="-342900">
              <a:spcBef>
                <a:spcPts val="300"/>
              </a:spcBef>
              <a:spcAft>
                <a:spcPts val="300"/>
              </a:spcAft>
              <a:buFont typeface="Symbol" charset="2"/>
              <a:buChar char=""/>
            </a:pPr>
            <a:r>
              <a:rPr lang="en-US" dirty="0" smtClean="0">
                <a:effectLst/>
              </a:rPr>
              <a:t>Sofia </a:t>
            </a:r>
            <a:r>
              <a:rPr lang="en-US" dirty="0" err="1" smtClean="0">
                <a:effectLst/>
              </a:rPr>
              <a:t>Randich</a:t>
            </a:r>
            <a:r>
              <a:rPr lang="en-US" dirty="0" smtClean="0">
                <a:effectLst/>
              </a:rPr>
              <a:t> (alt. Gerald Gilmore)	</a:t>
            </a:r>
            <a:r>
              <a:rPr lang="en-US" dirty="0"/>
              <a:t> </a:t>
            </a:r>
            <a:r>
              <a:rPr lang="en-US" dirty="0" smtClean="0"/>
              <a:t>              </a:t>
            </a:r>
            <a:r>
              <a:rPr lang="en-US" dirty="0" smtClean="0">
                <a:effectLst/>
              </a:rPr>
              <a:t>Gaia</a:t>
            </a:r>
            <a:endParaRPr lang="ru-RU" sz="3600" dirty="0"/>
          </a:p>
          <a:p>
            <a:pPr marL="342900" indent="-342900">
              <a:spcBef>
                <a:spcPts val="300"/>
              </a:spcBef>
              <a:spcAft>
                <a:spcPts val="300"/>
              </a:spcAft>
              <a:buFont typeface="Symbol" charset="2"/>
              <a:buChar char=""/>
            </a:pPr>
            <a:r>
              <a:rPr lang="en-US" dirty="0" smtClean="0">
                <a:effectLst/>
              </a:rPr>
              <a:t>Bruce </a:t>
            </a:r>
            <a:r>
              <a:rPr lang="en-US" dirty="0" err="1" smtClean="0">
                <a:effectLst/>
              </a:rPr>
              <a:t>Wielicki</a:t>
            </a:r>
            <a:r>
              <a:rPr lang="en-US" dirty="0" smtClean="0">
                <a:effectLst/>
              </a:rPr>
              <a:t> (alt. Graeme Stephens)		Climate</a:t>
            </a:r>
            <a:endParaRPr lang="ru-RU" sz="3600" dirty="0"/>
          </a:p>
          <a:p>
            <a:pPr marL="342900" indent="-342900">
              <a:spcBef>
                <a:spcPts val="300"/>
              </a:spcBef>
              <a:spcAft>
                <a:spcPts val="300"/>
              </a:spcAft>
              <a:buFont typeface="Symbol" charset="2"/>
              <a:buChar char=""/>
            </a:pPr>
            <a:r>
              <a:rPr lang="en-US" dirty="0" smtClean="0">
                <a:effectLst/>
              </a:rPr>
              <a:t>Alex Hayes (alt. Hand, </a:t>
            </a:r>
            <a:r>
              <a:rPr lang="en-US" dirty="0" err="1" smtClean="0">
                <a:effectLst/>
              </a:rPr>
              <a:t>Senske</a:t>
            </a:r>
            <a:r>
              <a:rPr lang="en-US" dirty="0" smtClean="0">
                <a:effectLst/>
              </a:rPr>
              <a:t>)			Ocean Worlds</a:t>
            </a:r>
            <a:endParaRPr lang="ru-RU" sz="3600" dirty="0"/>
          </a:p>
          <a:p>
            <a:pPr marL="342900" indent="-342900">
              <a:spcBef>
                <a:spcPts val="300"/>
              </a:spcBef>
              <a:spcAft>
                <a:spcPts val="300"/>
              </a:spcAft>
              <a:buFont typeface="Symbol" charset="2"/>
              <a:buChar char=""/>
            </a:pPr>
            <a:r>
              <a:rPr lang="en-US" dirty="0" smtClean="0">
                <a:effectLst/>
              </a:rPr>
              <a:t>Pan </a:t>
            </a:r>
            <a:r>
              <a:rPr lang="en-US" dirty="0" err="1" smtClean="0">
                <a:effectLst/>
              </a:rPr>
              <a:t>Jianwei</a:t>
            </a:r>
            <a:r>
              <a:rPr lang="en-US" dirty="0" smtClean="0">
                <a:effectLst/>
              </a:rPr>
              <a:t> (alt. Anton </a:t>
            </a:r>
            <a:r>
              <a:rPr lang="en-US" dirty="0" err="1" smtClean="0">
                <a:effectLst/>
              </a:rPr>
              <a:t>Zeilinger</a:t>
            </a:r>
            <a:r>
              <a:rPr lang="en-US" dirty="0" smtClean="0">
                <a:effectLst/>
              </a:rPr>
              <a:t>)	</a:t>
            </a:r>
            <a:r>
              <a:rPr lang="en-US" dirty="0"/>
              <a:t> </a:t>
            </a:r>
            <a:r>
              <a:rPr lang="en-US" dirty="0" smtClean="0"/>
              <a:t>            </a:t>
            </a:r>
            <a:r>
              <a:rPr lang="en-US" dirty="0" smtClean="0">
                <a:effectLst/>
              </a:rPr>
              <a:t>Quantum networks</a:t>
            </a:r>
            <a:endParaRPr lang="ru-RU" sz="3600" dirty="0"/>
          </a:p>
          <a:p>
            <a:pPr marL="342900" indent="-342900">
              <a:spcBef>
                <a:spcPts val="300"/>
              </a:spcBef>
              <a:spcAft>
                <a:spcPts val="300"/>
              </a:spcAft>
              <a:buFont typeface="Symbol" charset="2"/>
              <a:buChar char=""/>
            </a:pPr>
            <a:r>
              <a:rPr lang="en-US" dirty="0" smtClean="0">
                <a:effectLst/>
              </a:rPr>
              <a:t>Daniel Baker and Mikhail Panasyuk		60 years of Radiation Belts</a:t>
            </a:r>
            <a:endParaRPr lang="ru-RU" sz="3600" dirty="0"/>
          </a:p>
          <a:p>
            <a:pPr>
              <a:spcBef>
                <a:spcPts val="300"/>
              </a:spcBef>
              <a:spcAft>
                <a:spcPts val="300"/>
              </a:spcAft>
            </a:pPr>
            <a:r>
              <a:rPr lang="en-US" dirty="0" smtClean="0">
                <a:effectLst/>
              </a:rPr>
              <a:t>The Bureau also agrees on the proposed Public Lecture by Sarah </a:t>
            </a:r>
            <a:r>
              <a:rPr lang="en-US" dirty="0" err="1" smtClean="0">
                <a:effectLst/>
              </a:rPr>
              <a:t>Seager</a:t>
            </a:r>
            <a:r>
              <a:rPr lang="en-US" dirty="0" smtClean="0">
                <a:effectLst/>
              </a:rPr>
              <a:t> on Exoplanets and on holding as a Special Event an International Space Panel on Exploration.</a:t>
            </a:r>
            <a:endParaRPr lang="ru-RU" sz="3600" dirty="0">
              <a:latin typeface="Calibri" charset="0"/>
              <a:ea typeface="Calibri" charset="0"/>
              <a:cs typeface="Times New Roman" charset="0"/>
            </a:endParaRPr>
          </a:p>
          <a:p>
            <a:endParaRPr lang="ru-RU" dirty="0"/>
          </a:p>
        </p:txBody>
      </p:sp>
    </p:spTree>
    <p:extLst>
      <p:ext uri="{BB962C8B-B14F-4D97-AF65-F5344CB8AC3E}">
        <p14:creationId xmlns:p14="http://schemas.microsoft.com/office/powerpoint/2010/main" val="1601771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effectLst/>
              </a:rPr>
              <a:t>                  COSPAR 2020</a:t>
            </a:r>
            <a:endParaRPr lang="ru-RU" dirty="0"/>
          </a:p>
        </p:txBody>
      </p:sp>
      <p:sp>
        <p:nvSpPr>
          <p:cNvPr id="6" name="Объект 5"/>
          <p:cNvSpPr>
            <a:spLocks noGrp="1"/>
          </p:cNvSpPr>
          <p:nvPr>
            <p:ph idx="1"/>
          </p:nvPr>
        </p:nvSpPr>
        <p:spPr/>
        <p:txBody>
          <a:bodyPr/>
          <a:lstStyle/>
          <a:p>
            <a:endParaRPr lang="ru-RU" dirty="0"/>
          </a:p>
        </p:txBody>
      </p:sp>
      <p:sp>
        <p:nvSpPr>
          <p:cNvPr id="5" name="Прямоугольник 4"/>
          <p:cNvSpPr/>
          <p:nvPr/>
        </p:nvSpPr>
        <p:spPr>
          <a:xfrm>
            <a:off x="1524000" y="2967335"/>
            <a:ext cx="6096000" cy="1815882"/>
          </a:xfrm>
          <a:prstGeom prst="rect">
            <a:avLst/>
          </a:prstGeom>
        </p:spPr>
        <p:txBody>
          <a:bodyPr>
            <a:spAutoFit/>
          </a:bodyPr>
          <a:lstStyle/>
          <a:p>
            <a:pPr>
              <a:spcBef>
                <a:spcPts val="300"/>
              </a:spcBef>
              <a:spcAft>
                <a:spcPts val="300"/>
              </a:spcAft>
            </a:pPr>
            <a:r>
              <a:rPr lang="en-US" sz="2800" dirty="0"/>
              <a:t>The Bureau unanimously approves the period 15-23 August 2020 as the preferred dates for the 43</a:t>
            </a:r>
            <a:r>
              <a:rPr lang="en-US" sz="2800" baseline="30000" dirty="0"/>
              <a:t>rd</a:t>
            </a:r>
            <a:r>
              <a:rPr lang="en-US" sz="2800" dirty="0"/>
              <a:t> COSPAR Assembly to be held in Sydney, Australia. </a:t>
            </a:r>
            <a:endParaRPr lang="ru-RU" sz="3600" dirty="0">
              <a:latin typeface="Calibri" charset="0"/>
              <a:ea typeface="Calibri" charset="0"/>
              <a:cs typeface="Times New Roman" charset="0"/>
            </a:endParaRPr>
          </a:p>
        </p:txBody>
      </p:sp>
    </p:spTree>
    <p:extLst>
      <p:ext uri="{BB962C8B-B14F-4D97-AF65-F5344CB8AC3E}">
        <p14:creationId xmlns:p14="http://schemas.microsoft.com/office/powerpoint/2010/main" val="1092778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800" b="1" dirty="0"/>
              <a:t>Other COSPAR organized and co-sponsored meetings (capacity building workshops and Symposia excluded)</a:t>
            </a:r>
            <a:r>
              <a:rPr lang="ru-RU" sz="2800" dirty="0" smtClean="0">
                <a:effectLst/>
              </a:rPr>
              <a:t> </a:t>
            </a:r>
            <a:endParaRPr lang="ru-RU" sz="2800" dirty="0"/>
          </a:p>
        </p:txBody>
      </p:sp>
      <p:sp>
        <p:nvSpPr>
          <p:cNvPr id="3" name="Объект 2"/>
          <p:cNvSpPr>
            <a:spLocks noGrp="1"/>
          </p:cNvSpPr>
          <p:nvPr>
            <p:ph idx="1"/>
          </p:nvPr>
        </p:nvSpPr>
        <p:spPr/>
        <p:txBody>
          <a:bodyPr>
            <a:normAutofit fontScale="70000" lnSpcReduction="20000"/>
          </a:bodyPr>
          <a:lstStyle/>
          <a:p>
            <a:r>
              <a:rPr lang="en-US" dirty="0"/>
              <a:t>The Bureau unanimously agrees to organize or co-sponsor the following events and approves the allocation of funds as indicated hereunder:</a:t>
            </a:r>
            <a:endParaRPr lang="ru-RU" dirty="0"/>
          </a:p>
          <a:p>
            <a:pPr lvl="0"/>
            <a:r>
              <a:rPr lang="en-US" dirty="0"/>
              <a:t>51</a:t>
            </a:r>
            <a:r>
              <a:rPr lang="en-US" baseline="30000" dirty="0"/>
              <a:t>st</a:t>
            </a:r>
            <a:r>
              <a:rPr lang="en-US" dirty="0"/>
              <a:t> ESLAB Symposium on Extreme Habitable Worlds, ESTEC, The Netherlands, 4-8 December 2017 (€1K)</a:t>
            </a:r>
            <a:endParaRPr lang="ru-RU" dirty="0"/>
          </a:p>
          <a:p>
            <a:pPr lvl="0"/>
            <a:r>
              <a:rPr lang="en-US" dirty="0"/>
              <a:t>COSPAR Colloquium:  Planetary Protection </a:t>
            </a:r>
            <a:r>
              <a:rPr lang="en-US" dirty="0" err="1"/>
              <a:t>Phobos</a:t>
            </a:r>
            <a:r>
              <a:rPr lang="en-US" dirty="0"/>
              <a:t> and Deimos, proposed by the PPP Chair, ESA site, 2</a:t>
            </a:r>
            <a:r>
              <a:rPr lang="en-US" baseline="30000" dirty="0"/>
              <a:t>nd</a:t>
            </a:r>
            <a:r>
              <a:rPr lang="en-US" dirty="0"/>
              <a:t> half of 2017 (€2.5K)</a:t>
            </a:r>
            <a:endParaRPr lang="ru-RU" dirty="0"/>
          </a:p>
          <a:p>
            <a:pPr lvl="0"/>
            <a:r>
              <a:rPr lang="en-US" dirty="0"/>
              <a:t>COSPAR/Radiation Research Society Symposium, proposed by the LSSR Editor-in-Chief, Cancun, Mexico, October 15-18, 2017 (€5K)</a:t>
            </a:r>
            <a:endParaRPr lang="ru-RU" dirty="0"/>
          </a:p>
          <a:p>
            <a:pPr lvl="0"/>
            <a:r>
              <a:rPr lang="en-US" dirty="0"/>
              <a:t>31</a:t>
            </a:r>
            <a:r>
              <a:rPr lang="en-US" baseline="30000" dirty="0"/>
              <a:t>st</a:t>
            </a:r>
            <a:r>
              <a:rPr lang="en-US" dirty="0"/>
              <a:t> ISTS, 3-9 June  2017, Matsuyama-Ehime, Japan (no funding)</a:t>
            </a:r>
            <a:endParaRPr lang="ru-RU" dirty="0"/>
          </a:p>
          <a:p>
            <a:pPr lvl="0"/>
            <a:r>
              <a:rPr lang="en-US" dirty="0"/>
              <a:t>2</a:t>
            </a:r>
            <a:r>
              <a:rPr lang="en-US" baseline="30000" dirty="0"/>
              <a:t>nd</a:t>
            </a:r>
            <a:r>
              <a:rPr lang="en-US" dirty="0"/>
              <a:t> General </a:t>
            </a:r>
            <a:r>
              <a:rPr lang="en-US" dirty="0" err="1"/>
              <a:t>VarSITI</a:t>
            </a:r>
            <a:r>
              <a:rPr lang="en-US" dirty="0"/>
              <a:t> symposium and summer school, 9-15 July, 2017, Irkutsk, Russia (€1K)</a:t>
            </a:r>
            <a:endParaRPr lang="ru-RU" dirty="0"/>
          </a:p>
          <a:p>
            <a:pPr lvl="0"/>
            <a:r>
              <a:rPr lang="en-US" dirty="0"/>
              <a:t>COSPAR Workshop: Planetary Protection Protocol for Restricted Earth Return Missions, proposed by PPP Vice-Chair, NASA Astrobiology Institute, Moffett Field, USA, 1st half of 2018 (€2.5K)</a:t>
            </a:r>
            <a:endParaRPr lang="ru-RU" dirty="0"/>
          </a:p>
          <a:p>
            <a:r>
              <a:rPr lang="en-US" dirty="0"/>
              <a:t>XI COLAGE Conference, Buenos Aires, Argentina, 2017/early 2018 (€1K)</a:t>
            </a:r>
            <a:r>
              <a:rPr lang="ru-RU" dirty="0" smtClean="0">
                <a:effectLst/>
              </a:rPr>
              <a:t> </a:t>
            </a:r>
            <a:endParaRPr lang="ru-RU" dirty="0"/>
          </a:p>
        </p:txBody>
      </p:sp>
    </p:spTree>
    <p:extLst>
      <p:ext uri="{BB962C8B-B14F-4D97-AF65-F5344CB8AC3E}">
        <p14:creationId xmlns:p14="http://schemas.microsoft.com/office/powerpoint/2010/main" val="948407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t>
            </a:r>
            <a:r>
              <a:rPr lang="en-US" b="1" dirty="0" smtClean="0"/>
              <a:t>Any other business</a:t>
            </a:r>
            <a:endParaRPr lang="ru-RU" b="1" dirty="0"/>
          </a:p>
        </p:txBody>
      </p:sp>
      <p:sp>
        <p:nvSpPr>
          <p:cNvPr id="3" name="Объект 2"/>
          <p:cNvSpPr>
            <a:spLocks noGrp="1"/>
          </p:cNvSpPr>
          <p:nvPr>
            <p:ph idx="1"/>
          </p:nvPr>
        </p:nvSpPr>
        <p:spPr/>
        <p:txBody>
          <a:bodyPr/>
          <a:lstStyle/>
          <a:p>
            <a:r>
              <a:rPr lang="en-US" dirty="0"/>
              <a:t>The Bureau unanimously approves the project to move the Secretariat office from Paris to Montpellier and mandates the Executive Director:</a:t>
            </a:r>
            <a:endParaRPr lang="ru-RU" dirty="0"/>
          </a:p>
          <a:p>
            <a:r>
              <a:rPr lang="en-US" dirty="0"/>
              <a:t>(1) to expedite its achievement in the best interest of COSPAR and its employees; and,</a:t>
            </a:r>
            <a:endParaRPr lang="ru-RU" dirty="0"/>
          </a:p>
          <a:p>
            <a:r>
              <a:rPr lang="en-US" dirty="0"/>
              <a:t>(2) to report on its implementation to the Bureau in March 2018 in Paris.</a:t>
            </a:r>
            <a:r>
              <a:rPr lang="ru-RU" dirty="0" smtClean="0">
                <a:effectLst/>
              </a:rPr>
              <a:t> </a:t>
            </a:r>
            <a:endParaRPr lang="ru-RU" dirty="0"/>
          </a:p>
        </p:txBody>
      </p:sp>
    </p:spTree>
    <p:extLst>
      <p:ext uri="{BB962C8B-B14F-4D97-AF65-F5344CB8AC3E}">
        <p14:creationId xmlns:p14="http://schemas.microsoft.com/office/powerpoint/2010/main" val="95080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a:t>Состав Российского национального комитета КОСПАР</a:t>
            </a:r>
            <a:br>
              <a:rPr lang="ru-RU" b="1"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267831081"/>
              </p:ext>
            </p:extLst>
          </p:nvPr>
        </p:nvGraphicFramePr>
        <p:xfrm>
          <a:off x="835941" y="1690690"/>
          <a:ext cx="7195695" cy="3086100"/>
        </p:xfrm>
        <a:graphic>
          <a:graphicData uri="http://schemas.openxmlformats.org/drawingml/2006/table">
            <a:tbl>
              <a:tblPr firstRow="1" firstCol="1" lastRow="1" lastCol="1" bandRow="1" bandCol="1">
                <a:tableStyleId>{5C22544A-7EE6-4342-B048-85BDC9FD1C3A}</a:tableStyleId>
              </a:tblPr>
              <a:tblGrid>
                <a:gridCol w="2398565"/>
                <a:gridCol w="2398565"/>
                <a:gridCol w="2398565"/>
              </a:tblGrid>
              <a:tr h="2636214">
                <a:tc>
                  <a:txBody>
                    <a:bodyPr/>
                    <a:lstStyle/>
                    <a:p>
                      <a:pPr>
                        <a:lnSpc>
                          <a:spcPts val="1200"/>
                        </a:lnSpc>
                        <a:spcBef>
                          <a:spcPts val="600"/>
                        </a:spcBef>
                        <a:spcAft>
                          <a:spcPts val="0"/>
                        </a:spcAft>
                      </a:pPr>
                      <a:r>
                        <a:rPr lang="ru-RU" sz="1600" dirty="0">
                          <a:effectLst/>
                        </a:rPr>
                        <a:t>Академик РАН Зеленый Лев </a:t>
                      </a:r>
                      <a:r>
                        <a:rPr lang="ru-RU" sz="1600" dirty="0" smtClean="0">
                          <a:effectLst/>
                        </a:rPr>
                        <a:t>Матвеевич</a:t>
                      </a:r>
                      <a:endParaRPr lang="en-US" sz="1600" dirty="0" smtClean="0">
                        <a:effectLst/>
                      </a:endParaRPr>
                    </a:p>
                    <a:p>
                      <a:pPr>
                        <a:lnSpc>
                          <a:spcPts val="1200"/>
                        </a:lnSpc>
                        <a:spcBef>
                          <a:spcPts val="600"/>
                        </a:spcBef>
                        <a:spcAft>
                          <a:spcPts val="0"/>
                        </a:spcAft>
                      </a:pPr>
                      <a:endParaRPr lang="en-US" sz="1600" dirty="0" smtClean="0">
                        <a:effectLst/>
                      </a:endParaRPr>
                    </a:p>
                    <a:p>
                      <a:pPr>
                        <a:lnSpc>
                          <a:spcPts val="1200"/>
                        </a:lnSpc>
                        <a:spcBef>
                          <a:spcPts val="600"/>
                        </a:spcBef>
                        <a:spcAft>
                          <a:spcPts val="0"/>
                        </a:spcAft>
                      </a:pPr>
                      <a:endParaRPr lang="ru-RU" sz="1600" dirty="0">
                        <a:effectLst/>
                      </a:endParaRPr>
                    </a:p>
                    <a:p>
                      <a:pPr>
                        <a:lnSpc>
                          <a:spcPts val="1200"/>
                        </a:lnSpc>
                        <a:spcAft>
                          <a:spcPts val="0"/>
                        </a:spcAft>
                      </a:pPr>
                      <a:r>
                        <a:rPr lang="ru-RU" sz="1200" dirty="0">
                          <a:effectLst/>
                        </a:rPr>
                        <a:t>Председатель Российского Национального комитета КОСПАР</a:t>
                      </a:r>
                    </a:p>
                    <a:p>
                      <a:pPr>
                        <a:lnSpc>
                          <a:spcPts val="1200"/>
                        </a:lnSpc>
                        <a:spcAft>
                          <a:spcPts val="0"/>
                        </a:spcAft>
                      </a:pPr>
                      <a:r>
                        <a:rPr lang="ru-RU" sz="1200" spc="-40" dirty="0">
                          <a:effectLst/>
                        </a:rPr>
                        <a:t>Российская Академия наук</a:t>
                      </a:r>
                      <a:endParaRPr lang="ru-RU" sz="1200" dirty="0">
                        <a:effectLst/>
                      </a:endParaRPr>
                    </a:p>
                    <a:p>
                      <a:pPr>
                        <a:lnSpc>
                          <a:spcPts val="1200"/>
                        </a:lnSpc>
                        <a:spcAft>
                          <a:spcPts val="0"/>
                        </a:spcAft>
                      </a:pPr>
                      <a:r>
                        <a:rPr lang="ru-RU" sz="1200" dirty="0">
                          <a:effectLst/>
                        </a:rPr>
                        <a:t>Президиум РАН</a:t>
                      </a:r>
                    </a:p>
                    <a:p>
                      <a:pPr>
                        <a:lnSpc>
                          <a:spcPts val="1200"/>
                        </a:lnSpc>
                        <a:spcAft>
                          <a:spcPts val="0"/>
                        </a:spcAft>
                      </a:pPr>
                      <a:r>
                        <a:rPr lang="ru-RU" sz="1200" dirty="0">
                          <a:effectLst/>
                        </a:rPr>
                        <a:t>Институт космических исследований (ИКИ)</a:t>
                      </a:r>
                    </a:p>
                    <a:p>
                      <a:pPr>
                        <a:lnSpc>
                          <a:spcPts val="1200"/>
                        </a:lnSpc>
                        <a:spcAft>
                          <a:spcPts val="0"/>
                        </a:spcAft>
                      </a:pPr>
                      <a:r>
                        <a:rPr lang="ru-RU" sz="1200" dirty="0">
                          <a:effectLst/>
                        </a:rPr>
                        <a:t>Ул. Профсоюзная, 84/32</a:t>
                      </a:r>
                    </a:p>
                    <a:p>
                      <a:pPr>
                        <a:lnSpc>
                          <a:spcPts val="1100"/>
                        </a:lnSpc>
                        <a:spcAft>
                          <a:spcPts val="0"/>
                        </a:spcAft>
                      </a:pPr>
                      <a:r>
                        <a:rPr lang="ru-RU" sz="1200" dirty="0">
                          <a:effectLst/>
                        </a:rPr>
                        <a:t>Москва 117997,  РОССИЯ</a:t>
                      </a:r>
                    </a:p>
                    <a:p>
                      <a:pPr>
                        <a:lnSpc>
                          <a:spcPts val="1100"/>
                        </a:lnSpc>
                        <a:spcAft>
                          <a:spcPts val="0"/>
                        </a:spcAft>
                      </a:pPr>
                      <a:r>
                        <a:rPr lang="ru-RU" sz="1200" dirty="0">
                          <a:effectLst/>
                        </a:rPr>
                        <a:t>Тел.: +7 499 237 68 03;</a:t>
                      </a:r>
                    </a:p>
                    <a:p>
                      <a:pPr>
                        <a:lnSpc>
                          <a:spcPts val="1100"/>
                        </a:lnSpc>
                        <a:spcAft>
                          <a:spcPts val="0"/>
                        </a:spcAft>
                      </a:pPr>
                      <a:r>
                        <a:rPr lang="ru-RU" sz="1200" dirty="0">
                          <a:effectLst/>
                        </a:rPr>
                        <a:t>         +7</a:t>
                      </a:r>
                      <a:r>
                        <a:rPr lang="en-US" sz="1200" dirty="0">
                          <a:effectLst/>
                        </a:rPr>
                        <a:t> </a:t>
                      </a:r>
                      <a:r>
                        <a:rPr lang="ru-RU" sz="1200" dirty="0">
                          <a:effectLst/>
                        </a:rPr>
                        <a:t>495</a:t>
                      </a:r>
                      <a:r>
                        <a:rPr lang="en-US" sz="1200" dirty="0">
                          <a:effectLst/>
                        </a:rPr>
                        <a:t> </a:t>
                      </a:r>
                      <a:r>
                        <a:rPr lang="ru-RU" sz="1200" dirty="0">
                          <a:effectLst/>
                        </a:rPr>
                        <a:t>334 1266</a:t>
                      </a:r>
                    </a:p>
                    <a:p>
                      <a:pPr>
                        <a:lnSpc>
                          <a:spcPts val="1100"/>
                        </a:lnSpc>
                        <a:spcAft>
                          <a:spcPts val="0"/>
                        </a:spcAft>
                      </a:pPr>
                      <a:r>
                        <a:rPr lang="ru-RU" sz="1200" dirty="0">
                          <a:effectLst/>
                        </a:rPr>
                        <a:t>Факс: +7</a:t>
                      </a:r>
                      <a:r>
                        <a:rPr lang="en-US" sz="1200" dirty="0">
                          <a:effectLst/>
                        </a:rPr>
                        <a:t> </a:t>
                      </a:r>
                      <a:r>
                        <a:rPr lang="ru-RU" sz="1200" dirty="0">
                          <a:effectLst/>
                        </a:rPr>
                        <a:t>495</a:t>
                      </a:r>
                      <a:r>
                        <a:rPr lang="en-US" sz="1200" dirty="0">
                          <a:effectLst/>
                        </a:rPr>
                        <a:t> </a:t>
                      </a:r>
                      <a:r>
                        <a:rPr lang="ru-RU" sz="1200" dirty="0">
                          <a:effectLst/>
                        </a:rPr>
                        <a:t>333 3311;</a:t>
                      </a:r>
                    </a:p>
                    <a:p>
                      <a:pPr>
                        <a:lnSpc>
                          <a:spcPts val="1100"/>
                        </a:lnSpc>
                        <a:spcAft>
                          <a:spcPts val="0"/>
                        </a:spcAft>
                      </a:pPr>
                      <a:r>
                        <a:rPr lang="ru-RU" sz="1200" dirty="0">
                          <a:effectLst/>
                        </a:rPr>
                        <a:t>           +7 495 954 10 74</a:t>
                      </a:r>
                    </a:p>
                    <a:p>
                      <a:pPr>
                        <a:lnSpc>
                          <a:spcPts val="1100"/>
                        </a:lnSpc>
                        <a:spcAft>
                          <a:spcPts val="0"/>
                        </a:spcAft>
                      </a:pPr>
                      <a:r>
                        <a:rPr lang="ru-RU" sz="1200" dirty="0">
                          <a:effectLst/>
                        </a:rPr>
                        <a:t>Эл. почта: </a:t>
                      </a:r>
                      <a:r>
                        <a:rPr lang="en-US" sz="1200" u="sng" dirty="0">
                          <a:effectLst/>
                          <a:hlinkClick r:id="rId2"/>
                        </a:rPr>
                        <a:t>lzelenyi</a:t>
                      </a:r>
                      <a:r>
                        <a:rPr lang="ru-RU" sz="1200" u="sng" dirty="0">
                          <a:effectLst/>
                          <a:hlinkClick r:id="rId2"/>
                        </a:rPr>
                        <a:t>@</a:t>
                      </a:r>
                      <a:r>
                        <a:rPr lang="en-US" sz="1200" u="sng" dirty="0">
                          <a:effectLst/>
                          <a:hlinkClick r:id="rId2"/>
                        </a:rPr>
                        <a:t>iki</a:t>
                      </a:r>
                      <a:r>
                        <a:rPr lang="ru-RU" sz="1200" u="sng" dirty="0">
                          <a:effectLst/>
                          <a:hlinkClick r:id="rId2"/>
                        </a:rPr>
                        <a:t>.</a:t>
                      </a:r>
                      <a:r>
                        <a:rPr lang="en-US" sz="1200" u="sng" dirty="0">
                          <a:effectLst/>
                          <a:hlinkClick r:id="rId2"/>
                        </a:rPr>
                        <a:t>rssi</a:t>
                      </a:r>
                      <a:r>
                        <a:rPr lang="ru-RU" sz="1200" u="sng" dirty="0">
                          <a:effectLst/>
                          <a:hlinkClick r:id="rId2"/>
                        </a:rPr>
                        <a:t>.</a:t>
                      </a:r>
                      <a:r>
                        <a:rPr lang="en-US" sz="1200" u="sng" dirty="0">
                          <a:effectLst/>
                          <a:hlinkClick r:id="rId2"/>
                        </a:rPr>
                        <a:t>ru</a:t>
                      </a:r>
                      <a:endParaRPr lang="ru-RU" sz="1200" dirty="0">
                        <a:effectLst/>
                      </a:endParaRPr>
                    </a:p>
                    <a:p>
                      <a:pPr>
                        <a:lnSpc>
                          <a:spcPts val="1100"/>
                        </a:lnSpc>
                        <a:spcAft>
                          <a:spcPts val="0"/>
                        </a:spcAft>
                      </a:pPr>
                      <a:r>
                        <a:rPr lang="ru-RU" sz="1200" dirty="0">
                          <a:effectLst/>
                        </a:rPr>
                        <a:t> </a:t>
                      </a:r>
                    </a:p>
                    <a:p>
                      <a:pPr>
                        <a:lnSpc>
                          <a:spcPts val="1100"/>
                        </a:lnSpc>
                        <a:spcAft>
                          <a:spcPts val="0"/>
                        </a:spcAft>
                      </a:pPr>
                      <a:r>
                        <a:rPr lang="ru-RU" sz="1200" dirty="0">
                          <a:effectLst/>
                        </a:rPr>
                        <a:t> </a:t>
                      </a:r>
                    </a:p>
                    <a:p>
                      <a:pPr>
                        <a:lnSpc>
                          <a:spcPts val="1100"/>
                        </a:lnSpc>
                        <a:spcAft>
                          <a:spcPts val="0"/>
                        </a:spcAft>
                      </a:pPr>
                      <a:r>
                        <a:rPr lang="ru-RU" sz="1200" dirty="0">
                          <a:effectLst/>
                        </a:rPr>
                        <a:t> </a:t>
                      </a:r>
                      <a:endParaRPr lang="ru-RU" sz="1200" dirty="0">
                        <a:effectLst/>
                        <a:latin typeface="Times New Roman" charset="0"/>
                        <a:ea typeface="Times New Roman" charset="0"/>
                      </a:endParaRPr>
                    </a:p>
                  </a:txBody>
                  <a:tcPr marL="68580" marR="68580" marT="0" marB="0"/>
                </a:tc>
                <a:tc>
                  <a:txBody>
                    <a:bodyPr/>
                    <a:lstStyle/>
                    <a:p>
                      <a:pPr>
                        <a:lnSpc>
                          <a:spcPts val="1200"/>
                        </a:lnSpc>
                        <a:spcBef>
                          <a:spcPts val="600"/>
                        </a:spcBef>
                        <a:spcAft>
                          <a:spcPts val="0"/>
                        </a:spcAft>
                      </a:pPr>
                      <a:r>
                        <a:rPr lang="ru-RU" sz="1800" spc="-20" dirty="0">
                          <a:effectLst/>
                        </a:rPr>
                        <a:t>Член-корреспондент РАН Шустов Борис </a:t>
                      </a:r>
                      <a:r>
                        <a:rPr lang="ru-RU" sz="1800" spc="-20" dirty="0" smtClean="0">
                          <a:effectLst/>
                        </a:rPr>
                        <a:t>Михайлович</a:t>
                      </a:r>
                      <a:endParaRPr lang="en-US" sz="1800" spc="-20" dirty="0" smtClean="0">
                        <a:effectLst/>
                      </a:endParaRPr>
                    </a:p>
                    <a:p>
                      <a:pPr>
                        <a:lnSpc>
                          <a:spcPts val="1200"/>
                        </a:lnSpc>
                        <a:spcBef>
                          <a:spcPts val="600"/>
                        </a:spcBef>
                        <a:spcAft>
                          <a:spcPts val="0"/>
                        </a:spcAft>
                      </a:pPr>
                      <a:endParaRPr lang="ru-RU" sz="1800" dirty="0">
                        <a:effectLst/>
                      </a:endParaRPr>
                    </a:p>
                    <a:p>
                      <a:pPr>
                        <a:lnSpc>
                          <a:spcPts val="1200"/>
                        </a:lnSpc>
                        <a:spcAft>
                          <a:spcPts val="0"/>
                        </a:spcAft>
                      </a:pPr>
                      <a:r>
                        <a:rPr lang="ru-RU" sz="1200" dirty="0">
                          <a:effectLst/>
                        </a:rPr>
                        <a:t>Заместитель председателя Национального комитета КОСПАР</a:t>
                      </a:r>
                    </a:p>
                    <a:p>
                      <a:pPr>
                        <a:lnSpc>
                          <a:spcPts val="1200"/>
                        </a:lnSpc>
                        <a:spcAft>
                          <a:spcPts val="0"/>
                        </a:spcAft>
                      </a:pPr>
                      <a:r>
                        <a:rPr lang="ru-RU" sz="1200" dirty="0">
                          <a:effectLst/>
                        </a:rPr>
                        <a:t>Российская Академия наук</a:t>
                      </a:r>
                    </a:p>
                    <a:p>
                      <a:pPr>
                        <a:lnSpc>
                          <a:spcPts val="1200"/>
                        </a:lnSpc>
                        <a:spcAft>
                          <a:spcPts val="0"/>
                        </a:spcAft>
                      </a:pPr>
                      <a:r>
                        <a:rPr lang="ru-RU" sz="1200" dirty="0">
                          <a:effectLst/>
                        </a:rPr>
                        <a:t>Институт астрономии (ИНАСАН)</a:t>
                      </a:r>
                    </a:p>
                    <a:p>
                      <a:pPr>
                        <a:lnSpc>
                          <a:spcPts val="1200"/>
                        </a:lnSpc>
                        <a:spcAft>
                          <a:spcPts val="0"/>
                        </a:spcAft>
                      </a:pPr>
                      <a:r>
                        <a:rPr lang="ru-RU" sz="1200" dirty="0">
                          <a:effectLst/>
                        </a:rPr>
                        <a:t>Пятницкая ул., 48</a:t>
                      </a:r>
                    </a:p>
                    <a:p>
                      <a:pPr>
                        <a:lnSpc>
                          <a:spcPts val="1200"/>
                        </a:lnSpc>
                        <a:spcAft>
                          <a:spcPts val="0"/>
                        </a:spcAft>
                      </a:pPr>
                      <a:r>
                        <a:rPr lang="ru-RU" sz="1200" dirty="0">
                          <a:effectLst/>
                        </a:rPr>
                        <a:t>Москва 119017, РОССИЯ</a:t>
                      </a:r>
                    </a:p>
                    <a:p>
                      <a:pPr>
                        <a:lnSpc>
                          <a:spcPts val="1200"/>
                        </a:lnSpc>
                        <a:spcAft>
                          <a:spcPts val="0"/>
                        </a:spcAft>
                      </a:pPr>
                      <a:r>
                        <a:rPr lang="ru-RU" sz="1200" dirty="0">
                          <a:effectLst/>
                        </a:rPr>
                        <a:t>Тел.: +7</a:t>
                      </a:r>
                      <a:r>
                        <a:rPr lang="en-US" sz="1200" dirty="0">
                          <a:effectLst/>
                        </a:rPr>
                        <a:t> </a:t>
                      </a:r>
                      <a:r>
                        <a:rPr lang="ru-RU" sz="1200" dirty="0">
                          <a:effectLst/>
                        </a:rPr>
                        <a:t>495</a:t>
                      </a:r>
                      <a:r>
                        <a:rPr lang="en-US" sz="1200" dirty="0">
                          <a:effectLst/>
                        </a:rPr>
                        <a:t> </a:t>
                      </a:r>
                      <a:r>
                        <a:rPr lang="ru-RU" sz="1200" dirty="0">
                          <a:effectLst/>
                        </a:rPr>
                        <a:t>951 5461</a:t>
                      </a:r>
                    </a:p>
                    <a:p>
                      <a:pPr>
                        <a:lnSpc>
                          <a:spcPts val="1200"/>
                        </a:lnSpc>
                        <a:spcAft>
                          <a:spcPts val="0"/>
                        </a:spcAft>
                      </a:pPr>
                      <a:r>
                        <a:rPr lang="ru-RU" sz="1200" dirty="0">
                          <a:effectLst/>
                        </a:rPr>
                        <a:t>Факс: +7</a:t>
                      </a:r>
                      <a:r>
                        <a:rPr lang="en-US" sz="1200" dirty="0">
                          <a:effectLst/>
                        </a:rPr>
                        <a:t> </a:t>
                      </a:r>
                      <a:r>
                        <a:rPr lang="ru-RU" sz="1200" dirty="0">
                          <a:effectLst/>
                        </a:rPr>
                        <a:t>495</a:t>
                      </a:r>
                      <a:r>
                        <a:rPr lang="en-US" sz="1200" dirty="0">
                          <a:effectLst/>
                        </a:rPr>
                        <a:t> </a:t>
                      </a:r>
                      <a:r>
                        <a:rPr lang="ru-RU" sz="1200" dirty="0">
                          <a:effectLst/>
                        </a:rPr>
                        <a:t>951 5557</a:t>
                      </a:r>
                    </a:p>
                    <a:p>
                      <a:pPr>
                        <a:lnSpc>
                          <a:spcPts val="1200"/>
                        </a:lnSpc>
                        <a:spcAft>
                          <a:spcPts val="0"/>
                        </a:spcAft>
                      </a:pPr>
                      <a:r>
                        <a:rPr lang="ru-RU" sz="1200" dirty="0">
                          <a:effectLst/>
                        </a:rPr>
                        <a:t>Эл. почта: </a:t>
                      </a:r>
                      <a:r>
                        <a:rPr lang="en-US" sz="1200" u="sng" dirty="0">
                          <a:effectLst/>
                          <a:hlinkClick r:id="rId3"/>
                        </a:rPr>
                        <a:t>bshustov</a:t>
                      </a:r>
                      <a:r>
                        <a:rPr lang="ru-RU" sz="1200" u="sng" dirty="0">
                          <a:effectLst/>
                          <a:hlinkClick r:id="rId3"/>
                        </a:rPr>
                        <a:t>@</a:t>
                      </a:r>
                      <a:r>
                        <a:rPr lang="en-US" sz="1200" u="sng" dirty="0">
                          <a:effectLst/>
                          <a:hlinkClick r:id="rId3"/>
                        </a:rPr>
                        <a:t>inasan</a:t>
                      </a:r>
                      <a:r>
                        <a:rPr lang="ru-RU" sz="1200" u="sng" dirty="0">
                          <a:effectLst/>
                          <a:hlinkClick r:id="rId3"/>
                        </a:rPr>
                        <a:t>.</a:t>
                      </a:r>
                      <a:r>
                        <a:rPr lang="en-US" sz="1200" u="sng" dirty="0">
                          <a:effectLst/>
                          <a:hlinkClick r:id="rId3"/>
                        </a:rPr>
                        <a:t>ru</a:t>
                      </a:r>
                      <a:endParaRPr lang="ru-RU" sz="1200" dirty="0">
                        <a:effectLst/>
                      </a:endParaRPr>
                    </a:p>
                    <a:p>
                      <a:pPr>
                        <a:lnSpc>
                          <a:spcPts val="1200"/>
                        </a:lnSpc>
                        <a:spcAft>
                          <a:spcPts val="0"/>
                        </a:spcAft>
                      </a:pPr>
                      <a:r>
                        <a:rPr lang="ru-RU" sz="1200" dirty="0">
                          <a:effectLst/>
                        </a:rPr>
                        <a:t> </a:t>
                      </a:r>
                      <a:endParaRPr lang="ru-RU" sz="1200" dirty="0">
                        <a:effectLst/>
                        <a:latin typeface="Times New Roman" charset="0"/>
                        <a:ea typeface="Times New Roman" charset="0"/>
                      </a:endParaRPr>
                    </a:p>
                  </a:txBody>
                  <a:tcPr marL="68580" marR="68580" marT="0" marB="0"/>
                </a:tc>
                <a:tc>
                  <a:txBody>
                    <a:bodyPr/>
                    <a:lstStyle/>
                    <a:p>
                      <a:pPr>
                        <a:lnSpc>
                          <a:spcPts val="1200"/>
                        </a:lnSpc>
                        <a:spcBef>
                          <a:spcPts val="600"/>
                        </a:spcBef>
                        <a:spcAft>
                          <a:spcPts val="0"/>
                        </a:spcAft>
                      </a:pPr>
                      <a:r>
                        <a:rPr lang="ru-RU" sz="1800" dirty="0">
                          <a:effectLst/>
                        </a:rPr>
                        <a:t>Академик РАН</a:t>
                      </a:r>
                    </a:p>
                    <a:p>
                      <a:pPr>
                        <a:lnSpc>
                          <a:spcPts val="1200"/>
                        </a:lnSpc>
                        <a:spcAft>
                          <a:spcPts val="0"/>
                        </a:spcAft>
                      </a:pPr>
                      <a:r>
                        <a:rPr lang="ru-RU" sz="1800" dirty="0">
                          <a:effectLst/>
                        </a:rPr>
                        <a:t>Орлов Олег </a:t>
                      </a:r>
                      <a:r>
                        <a:rPr lang="ru-RU" sz="1800" dirty="0" smtClean="0">
                          <a:effectLst/>
                        </a:rPr>
                        <a:t>Игоревич</a:t>
                      </a:r>
                      <a:endParaRPr lang="en-US" sz="1800" dirty="0" smtClean="0">
                        <a:effectLst/>
                      </a:endParaRPr>
                    </a:p>
                    <a:p>
                      <a:pPr>
                        <a:lnSpc>
                          <a:spcPts val="1200"/>
                        </a:lnSpc>
                        <a:spcAft>
                          <a:spcPts val="0"/>
                        </a:spcAft>
                      </a:pPr>
                      <a:endParaRPr lang="en-US" sz="1800" dirty="0" smtClean="0">
                        <a:effectLst/>
                      </a:endParaRPr>
                    </a:p>
                    <a:p>
                      <a:pPr>
                        <a:lnSpc>
                          <a:spcPts val="1200"/>
                        </a:lnSpc>
                        <a:spcAft>
                          <a:spcPts val="0"/>
                        </a:spcAft>
                      </a:pPr>
                      <a:endParaRPr lang="ru-RU" sz="1800" dirty="0">
                        <a:effectLst/>
                      </a:endParaRPr>
                    </a:p>
                    <a:p>
                      <a:pPr>
                        <a:lnSpc>
                          <a:spcPts val="1200"/>
                        </a:lnSpc>
                        <a:spcAft>
                          <a:spcPts val="0"/>
                        </a:spcAft>
                      </a:pPr>
                      <a:r>
                        <a:rPr lang="ru-RU" sz="1200" dirty="0">
                          <a:effectLst/>
                        </a:rPr>
                        <a:t>Заместитель председателя Национального комитета КОСПАР</a:t>
                      </a:r>
                    </a:p>
                    <a:p>
                      <a:pPr>
                        <a:lnSpc>
                          <a:spcPts val="1200"/>
                        </a:lnSpc>
                        <a:spcAft>
                          <a:spcPts val="0"/>
                        </a:spcAft>
                      </a:pPr>
                      <a:r>
                        <a:rPr lang="ru-RU" sz="1200" dirty="0">
                          <a:effectLst/>
                        </a:rPr>
                        <a:t>Российская академия наук</a:t>
                      </a:r>
                    </a:p>
                    <a:p>
                      <a:pPr>
                        <a:lnSpc>
                          <a:spcPts val="1200"/>
                        </a:lnSpc>
                        <a:spcAft>
                          <a:spcPts val="0"/>
                        </a:spcAft>
                      </a:pPr>
                      <a:r>
                        <a:rPr lang="ru-RU" sz="1200" dirty="0">
                          <a:effectLst/>
                        </a:rPr>
                        <a:t>Государственный Научный центр Российской Федерации – Институт  медико-биологических проблем (ГНЦ РФ - ИМБП РАН), </a:t>
                      </a:r>
                    </a:p>
                    <a:p>
                      <a:pPr>
                        <a:lnSpc>
                          <a:spcPts val="1200"/>
                        </a:lnSpc>
                        <a:spcAft>
                          <a:spcPts val="0"/>
                        </a:spcAft>
                      </a:pPr>
                      <a:r>
                        <a:rPr lang="ru-RU" sz="1200" dirty="0">
                          <a:effectLst/>
                        </a:rPr>
                        <a:t>Хорошевское шоссе,76</a:t>
                      </a:r>
                      <a:r>
                        <a:rPr lang="en-US" sz="1200" dirty="0">
                          <a:effectLst/>
                        </a:rPr>
                        <a:t>a</a:t>
                      </a:r>
                      <a:r>
                        <a:rPr lang="ru-RU" sz="1200" dirty="0">
                          <a:effectLst/>
                        </a:rPr>
                        <a:t>, </a:t>
                      </a:r>
                    </a:p>
                    <a:p>
                      <a:pPr>
                        <a:lnSpc>
                          <a:spcPts val="1200"/>
                        </a:lnSpc>
                        <a:spcAft>
                          <a:spcPts val="0"/>
                        </a:spcAft>
                      </a:pPr>
                      <a:r>
                        <a:rPr lang="ru-RU" sz="1200" dirty="0">
                          <a:effectLst/>
                        </a:rPr>
                        <a:t>Москва 123007</a:t>
                      </a:r>
                    </a:p>
                    <a:p>
                      <a:pPr>
                        <a:lnSpc>
                          <a:spcPts val="1200"/>
                        </a:lnSpc>
                        <a:spcAft>
                          <a:spcPts val="0"/>
                        </a:spcAft>
                      </a:pPr>
                      <a:r>
                        <a:rPr lang="ru-RU" sz="1200" dirty="0">
                          <a:effectLst/>
                        </a:rPr>
                        <a:t>РОССИЯ</a:t>
                      </a:r>
                    </a:p>
                    <a:p>
                      <a:pPr>
                        <a:lnSpc>
                          <a:spcPts val="1200"/>
                        </a:lnSpc>
                        <a:spcAft>
                          <a:spcPts val="0"/>
                        </a:spcAft>
                      </a:pPr>
                      <a:r>
                        <a:rPr lang="ru-RU" sz="1200" dirty="0">
                          <a:effectLst/>
                        </a:rPr>
                        <a:t>Тел.: +7</a:t>
                      </a:r>
                      <a:r>
                        <a:rPr lang="en-US" sz="1200" dirty="0">
                          <a:effectLst/>
                        </a:rPr>
                        <a:t> </a:t>
                      </a:r>
                      <a:r>
                        <a:rPr lang="ru-RU" sz="1200" dirty="0">
                          <a:effectLst/>
                        </a:rPr>
                        <a:t>499</a:t>
                      </a:r>
                      <a:r>
                        <a:rPr lang="en-US" sz="1200" dirty="0">
                          <a:effectLst/>
                        </a:rPr>
                        <a:t> </a:t>
                      </a:r>
                      <a:r>
                        <a:rPr lang="ru-RU" sz="1200" dirty="0">
                          <a:effectLst/>
                        </a:rPr>
                        <a:t>195 6314, 195 6776</a:t>
                      </a:r>
                    </a:p>
                    <a:p>
                      <a:pPr>
                        <a:lnSpc>
                          <a:spcPts val="1200"/>
                        </a:lnSpc>
                        <a:spcAft>
                          <a:spcPts val="0"/>
                        </a:spcAft>
                      </a:pPr>
                      <a:r>
                        <a:rPr lang="ru-RU" sz="1200" dirty="0">
                          <a:effectLst/>
                        </a:rPr>
                        <a:t>Факс: +7</a:t>
                      </a:r>
                      <a:r>
                        <a:rPr lang="en-US" sz="1200" dirty="0">
                          <a:effectLst/>
                        </a:rPr>
                        <a:t> </a:t>
                      </a:r>
                      <a:r>
                        <a:rPr lang="ru-RU" sz="1200" dirty="0">
                          <a:effectLst/>
                        </a:rPr>
                        <a:t>499</a:t>
                      </a:r>
                      <a:r>
                        <a:rPr lang="en-US" sz="1200" dirty="0">
                          <a:effectLst/>
                        </a:rPr>
                        <a:t> </a:t>
                      </a:r>
                      <a:r>
                        <a:rPr lang="ru-RU" sz="1200" dirty="0">
                          <a:effectLst/>
                        </a:rPr>
                        <a:t>195 2253</a:t>
                      </a:r>
                    </a:p>
                    <a:p>
                      <a:pPr>
                        <a:lnSpc>
                          <a:spcPts val="1200"/>
                        </a:lnSpc>
                        <a:spcAft>
                          <a:spcPts val="0"/>
                        </a:spcAft>
                      </a:pPr>
                      <a:r>
                        <a:rPr lang="ru-RU" sz="1200" dirty="0">
                          <a:effectLst/>
                        </a:rPr>
                        <a:t>Эл. почта: </a:t>
                      </a:r>
                      <a:r>
                        <a:rPr lang="de-DE" sz="1200" u="sng" dirty="0" err="1">
                          <a:effectLst/>
                        </a:rPr>
                        <a:t>orlov@imbp.ru</a:t>
                      </a:r>
                      <a:endParaRPr lang="ru-RU" sz="1200" dirty="0">
                        <a:effectLst/>
                        <a:latin typeface="Times New Roman" charset="0"/>
                        <a:ea typeface="Times New Roman" charset="0"/>
                      </a:endParaRPr>
                    </a:p>
                  </a:txBody>
                  <a:tcPr marL="68580" marR="68580" marT="0" marB="0"/>
                </a:tc>
              </a:tr>
            </a:tbl>
          </a:graphicData>
        </a:graphic>
      </p:graphicFrame>
      <p:sp>
        <p:nvSpPr>
          <p:cNvPr id="5" name="TextBox 4"/>
          <p:cNvSpPr txBox="1"/>
          <p:nvPr/>
        </p:nvSpPr>
        <p:spPr>
          <a:xfrm>
            <a:off x="3261674" y="5514680"/>
            <a:ext cx="2966068" cy="646331"/>
          </a:xfrm>
          <a:prstGeom prst="rect">
            <a:avLst/>
          </a:prstGeom>
          <a:noFill/>
        </p:spPr>
        <p:txBody>
          <a:bodyPr wrap="none" rtlCol="0">
            <a:spAutoFit/>
          </a:bodyPr>
          <a:lstStyle/>
          <a:p>
            <a:r>
              <a:rPr lang="en-US" sz="3600" dirty="0" smtClean="0"/>
              <a:t>+ 29 members </a:t>
            </a:r>
          </a:p>
        </p:txBody>
      </p:sp>
    </p:spTree>
    <p:extLst>
      <p:ext uri="{BB962C8B-B14F-4D97-AF65-F5344CB8AC3E}">
        <p14:creationId xmlns:p14="http://schemas.microsoft.com/office/powerpoint/2010/main" val="1700580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t>Formal duties of NC /COSPAR</a:t>
            </a:r>
            <a:endParaRPr lang="ru-RU" b="1" dirty="0"/>
          </a:p>
        </p:txBody>
      </p:sp>
      <p:sp>
        <p:nvSpPr>
          <p:cNvPr id="3" name="Объект 2"/>
          <p:cNvSpPr>
            <a:spLocks noGrp="1"/>
          </p:cNvSpPr>
          <p:nvPr>
            <p:ph idx="1"/>
          </p:nvPr>
        </p:nvSpPr>
        <p:spPr/>
        <p:txBody>
          <a:bodyPr>
            <a:normAutofit/>
          </a:bodyPr>
          <a:lstStyle/>
          <a:p>
            <a:r>
              <a:rPr lang="en-US" sz="2000" dirty="0"/>
              <a:t>The only formal duty for National Committee Representatives is to participate in COSPAR Council meetings/discussions</a:t>
            </a:r>
            <a:r>
              <a:rPr lang="en-US" sz="2000" dirty="0" smtClean="0"/>
              <a:t>.</a:t>
            </a:r>
          </a:p>
          <a:p>
            <a:r>
              <a:rPr lang="en-US" dirty="0" smtClean="0"/>
              <a:t> </a:t>
            </a:r>
            <a:r>
              <a:rPr lang="en-US" dirty="0"/>
              <a:t> </a:t>
            </a:r>
            <a:r>
              <a:rPr lang="en-US" dirty="0"/>
              <a:t>W</a:t>
            </a:r>
            <a:r>
              <a:rPr lang="en-US" dirty="0" smtClean="0"/>
              <a:t>e </a:t>
            </a:r>
            <a:r>
              <a:rPr lang="en-US" dirty="0"/>
              <a:t>hope that National Representatives will consult with members of the National Committees or the national space science community in general in order to encourage award nominations, nomination of candidates for office, contributions for COSPAR publications, compiling of the national report to COSPAR, etc. </a:t>
            </a:r>
            <a:endParaRPr lang="ru-RU" dirty="0"/>
          </a:p>
        </p:txBody>
      </p:sp>
    </p:spTree>
    <p:extLst>
      <p:ext uri="{BB962C8B-B14F-4D97-AF65-F5344CB8AC3E}">
        <p14:creationId xmlns:p14="http://schemas.microsoft.com/office/powerpoint/2010/main" val="28754685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TotalTime>
  <Words>452</Words>
  <Application>Microsoft Macintosh PowerPoint</Application>
  <PresentationFormat>Экран (4:3)</PresentationFormat>
  <Paragraphs>71</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Calibri</vt:lpstr>
      <vt:lpstr>Calibri Light</vt:lpstr>
      <vt:lpstr>Symbol</vt:lpstr>
      <vt:lpstr>Times New Roman</vt:lpstr>
      <vt:lpstr>Arial</vt:lpstr>
      <vt:lpstr>Тема Office</vt:lpstr>
      <vt:lpstr> О результатах заседания бюро КОСПАР (21-23 марта 2017 года, Париж) Докладчик: д.ф.-м.н. Панасюк И.И. (представитель Российского Национального комитета в КОСПАР)  </vt:lpstr>
      <vt:lpstr>Approval of the Assembly Interdisciplinary Lectures </vt:lpstr>
      <vt:lpstr>                  COSPAR 2020</vt:lpstr>
      <vt:lpstr>Other COSPAR organized and co-sponsored meetings (capacity building workshops and Symposia excluded) </vt:lpstr>
      <vt:lpstr>            Any other business</vt:lpstr>
      <vt:lpstr>Состав Российского национального комитета КОСПАР </vt:lpstr>
      <vt:lpstr>Formal duties of NC /COSPAR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О результатах заседания бюро КОСПАР (21-23 марта 2017 года, Париж) Докладчик: д.ф.-м.н. Панасюк И.И. (представитель Российского Национального комитета в КОСПАР)  </dc:title>
  <dc:creator>пользователь Microsoft Office</dc:creator>
  <cp:lastModifiedBy>пользователь Microsoft Office</cp:lastModifiedBy>
  <cp:revision>5</cp:revision>
  <dcterms:created xsi:type="dcterms:W3CDTF">2017-04-26T16:10:07Z</dcterms:created>
  <dcterms:modified xsi:type="dcterms:W3CDTF">2017-04-26T16:54:42Z</dcterms:modified>
</cp:coreProperties>
</file>