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376" r:id="rId2"/>
    <p:sldId id="377" r:id="rId3"/>
    <p:sldId id="381" r:id="rId4"/>
    <p:sldId id="382" r:id="rId5"/>
    <p:sldId id="383" r:id="rId6"/>
    <p:sldId id="378" r:id="rId7"/>
    <p:sldId id="384" r:id="rId8"/>
    <p:sldId id="385" r:id="rId9"/>
    <p:sldId id="386" r:id="rId10"/>
    <p:sldId id="387" r:id="rId11"/>
    <p:sldId id="388" r:id="rId12"/>
    <p:sldId id="329" r:id="rId13"/>
    <p:sldId id="392" r:id="rId14"/>
    <p:sldId id="396" r:id="rId15"/>
    <p:sldId id="403" r:id="rId16"/>
    <p:sldId id="400" r:id="rId17"/>
    <p:sldId id="397" r:id="rId18"/>
    <p:sldId id="404" r:id="rId19"/>
    <p:sldId id="379" r:id="rId20"/>
    <p:sldId id="337" r:id="rId21"/>
    <p:sldId id="409" r:id="rId22"/>
    <p:sldId id="338" r:id="rId23"/>
    <p:sldId id="358" r:id="rId24"/>
    <p:sldId id="405" r:id="rId25"/>
    <p:sldId id="407" r:id="rId26"/>
    <p:sldId id="408" r:id="rId27"/>
    <p:sldId id="410" r:id="rId28"/>
    <p:sldId id="412" r:id="rId29"/>
    <p:sldId id="411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86384" autoAdjust="0"/>
  </p:normalViewPr>
  <p:slideViewPr>
    <p:cSldViewPr>
      <p:cViewPr>
        <p:scale>
          <a:sx n="50" d="100"/>
          <a:sy n="50" d="100"/>
        </p:scale>
        <p:origin x="-696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490C61-67E8-4DA6-885D-F2FD1CB37D58}" type="datetimeFigureOut">
              <a:rPr lang="ru-RU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DB1860-0654-4234-8CB9-28AC5402C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7177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A5293A7-DC37-4D20-9A9B-6094C27C5788}" type="slidenum">
              <a:rPr lang="ru-RU" sz="1200" smtClean="0">
                <a:latin typeface="Times New Roman" pitchFamily="18" charset="0"/>
              </a:rPr>
              <a:pPr/>
              <a:t>1</a:t>
            </a:fld>
            <a:endParaRPr lang="ru-RU" sz="1200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3325" y="717550"/>
            <a:ext cx="4492625" cy="337026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524" y="4373854"/>
            <a:ext cx="5038596" cy="408723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F12465-D64D-4FB8-B6D5-FC8E793EA818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42DD64-8C51-41A7-A320-0DD8B2299E10}" type="slidenum">
              <a:rPr lang="ru-RU" sz="1200" smtClean="0">
                <a:latin typeface="Times New Roman" pitchFamily="18" charset="0"/>
              </a:rPr>
              <a:pPr/>
              <a:t>19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59413" cy="40878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2548A0-AFA4-411F-8CF5-BC3547487196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42DD64-8C51-41A7-A320-0DD8B2299E10}" type="slidenum">
              <a:rPr lang="ru-RU" sz="1200" smtClean="0">
                <a:latin typeface="Times New Roman" pitchFamily="18" charset="0"/>
              </a:rPr>
              <a:pPr/>
              <a:t>28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42DD64-8C51-41A7-A320-0DD8B2299E10}" type="slidenum">
              <a:rPr lang="ru-RU" sz="1200" smtClean="0">
                <a:latin typeface="Times New Roman" pitchFamily="18" charset="0"/>
              </a:rPr>
              <a:pPr/>
              <a:t>29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27113-E12D-471B-A790-85929A96C0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B7B49F2-5A64-4C5B-85C0-ACF9FE863992}" type="slidenum">
              <a:rPr lang="it-IT" smtClean="0"/>
              <a:pPr eaLnBrk="1" hangingPunct="1">
                <a:defRPr/>
              </a:pPr>
              <a:t>4</a:t>
            </a:fld>
            <a:endParaRPr lang="it-IT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678ED76-E761-4559-BEF6-37128EBA7F36}" type="slidenum">
              <a:rPr lang="ru-RU" sz="1200" smtClean="0">
                <a:latin typeface="Times New Roman" pitchFamily="18" charset="0"/>
              </a:rPr>
              <a:pPr/>
              <a:t>5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2065F7-55FD-4781-B383-5382E5A3C485}" type="slidenum">
              <a:rPr lang="ru-RU" sz="1200" smtClean="0">
                <a:latin typeface="Times New Roman" pitchFamily="18" charset="0"/>
              </a:rPr>
              <a:pPr/>
              <a:t>6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168012F-9C54-4A09-8DCB-05692C4FB4F6}" type="slidenum">
              <a:rPr lang="it-IT" sz="1200" smtClean="0">
                <a:latin typeface="Times New Roman" pitchFamily="18" charset="0"/>
              </a:rPr>
              <a:pPr/>
              <a:t>8</a:t>
            </a:fld>
            <a:endParaRPr lang="it-IT" sz="1200" smtClean="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2065F7-55FD-4781-B383-5382E5A3C485}" type="slidenum">
              <a:rPr lang="ru-RU" sz="1200" smtClean="0">
                <a:latin typeface="Times New Roman" pitchFamily="18" charset="0"/>
              </a:rPr>
              <a:pPr/>
              <a:t>13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147C0-C603-493D-8654-6C71B4264365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BDE40-8ABF-498B-938B-6D5E9C8675BD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5293-5F2C-4A52-8D58-2D516E4B4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159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92F76-0B8D-4AD7-9929-B698283CFDA4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8C11-8B30-4EA0-AA1B-1CD6DB717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3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0B77F-3E30-4554-8BCC-F89AADF29A1A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5A90-92C2-4402-9A8B-8476F6E94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58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BB1B6-A98F-4EA0-B67A-2DB51B038D8C}" type="datetime1">
              <a:rPr lang="ru-RU" smtClean="0"/>
              <a:pPr>
                <a:defRPr/>
              </a:pPr>
              <a:t>27.04.2017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01098-377F-4DAD-B3AC-3429E8415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733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95DE4-FBB4-4AA6-8B54-DF109DCE9305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7B48B-C221-4104-9655-55B944782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731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C987B-888D-40BF-A6B8-0A91536E82B1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7F189-A5D2-4D92-BB2E-9E97CDDA0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877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17B7C-CE44-4935-9093-30285A509885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B1E4C-A967-4145-A381-5A525CD3D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726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2AAB-690D-4836-B239-77C5087F4071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B09AC-A2C0-4D94-866F-A2089EBD2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506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1B597-9C54-4713-A0BC-45F5025ACA5D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50666-17AC-4DB3-AFF1-B51226049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309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A0966-0C48-4B75-AECC-7C0AD32C592D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AD351-BDA1-4F75-B3C0-F5A313D0D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347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79022-BB96-4011-8A17-4783A9C36BE7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FD87D-5E6D-4BEF-9864-02C5B2A79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585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A4B65-E075-4D42-B7E9-9F3E762C7594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6DFD1-F88D-4055-8806-1ABCA0228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38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9762-BBD8-4272-A9E5-41933B6B80B1}" type="datetime1">
              <a:rPr lang="ru-RU" smtClean="0"/>
              <a:pPr>
                <a:defRPr/>
              </a:pPr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C89FCD-FACB-4684-97D2-606506404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467544" y="1916832"/>
            <a:ext cx="8280919" cy="2800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О ходе работ по проекту «Спектр-УФ». Комплекс научной аппаратуры.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Наземный научный комплекс.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/>
              <a:t>Б.М.Шустов</a:t>
            </a:r>
            <a:r>
              <a:rPr lang="ru-RU" sz="2800" b="1" i="1" dirty="0"/>
              <a:t>, </a:t>
            </a:r>
            <a:r>
              <a:rPr lang="ru-RU" sz="2800" b="1" i="1" dirty="0" err="1" smtClean="0"/>
              <a:t>М.Е.Сачков</a:t>
            </a:r>
            <a:r>
              <a:rPr lang="ru-RU" sz="2800" b="1" i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ИНАСАН</a:t>
            </a:r>
            <a:endParaRPr lang="ru-RU" sz="2400" dirty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357438" y="115888"/>
            <a:ext cx="657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Arial" charset="0"/>
              </a:rPr>
              <a:t>К заседанию Совета РАН по космосу</a:t>
            </a:r>
          </a:p>
          <a:p>
            <a:pPr algn="ctr">
              <a:defRPr/>
            </a:pPr>
            <a:r>
              <a:rPr lang="ru-RU" sz="2000" i="1" dirty="0" smtClean="0">
                <a:latin typeface="Arial" charset="0"/>
              </a:rPr>
              <a:t>27 апреля 2017  </a:t>
            </a:r>
            <a:r>
              <a:rPr lang="ru-RU" sz="2000" i="1" dirty="0">
                <a:latin typeface="Arial" charset="0"/>
              </a:rPr>
              <a:t>г</a:t>
            </a: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 </a:t>
            </a:r>
            <a:endParaRPr lang="en-US" sz="2000" i="1" dirty="0">
              <a:solidFill>
                <a:schemeClr val="accent6">
                  <a:lumMod val="75000"/>
                </a:schemeClr>
              </a:solidFill>
              <a:latin typeface="Arial" charset="0"/>
              <a:ea typeface="??"/>
              <a:cs typeface="??"/>
            </a:endParaRPr>
          </a:p>
        </p:txBody>
      </p:sp>
      <p:pic>
        <p:nvPicPr>
          <p:cNvPr id="2052" name="Picture 6" descr="wso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5" y="184150"/>
            <a:ext cx="1642359" cy="1300634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8" descr="inasan_logo 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893" y="5001443"/>
            <a:ext cx="1203737" cy="133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4" name="Прямая соединительная линия 8"/>
          <p:cNvCxnSpPr>
            <a:cxnSpLocks noChangeShapeType="1"/>
            <a:stCxn id="2052" idx="3"/>
          </p:cNvCxnSpPr>
          <p:nvPr/>
        </p:nvCxnSpPr>
        <p:spPr bwMode="auto">
          <a:xfrm>
            <a:off x="1848734" y="834467"/>
            <a:ext cx="7260341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55" name="Рисунок 7" descr="Logo_FKA_rus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5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5814" y="5001443"/>
            <a:ext cx="1110243" cy="133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NPO_LAV_Zna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19" y="5001443"/>
            <a:ext cx="1216139" cy="129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67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Изготовление телескопа в НПОЛ</a:t>
            </a:r>
          </a:p>
        </p:txBody>
      </p:sp>
      <p:pic>
        <p:nvPicPr>
          <p:cNvPr id="12291" name="Рисунок 8" descr="DSCN80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713"/>
            <a:ext cx="30718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9" descr="DSCN57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668713" cy="275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10" descr="DSCN05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614941" cy="27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11" descr="DSC_054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883" y="3057248"/>
            <a:ext cx="2420045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logo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66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1202717" y="37093"/>
            <a:ext cx="7956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Изготовление служебных систем телескопа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800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(ИКИ РАН)</a:t>
            </a:r>
          </a:p>
        </p:txBody>
      </p:sp>
      <p:sp>
        <p:nvSpPr>
          <p:cNvPr id="13315" name="TextBox 15"/>
          <p:cNvSpPr txBox="1">
            <a:spLocks noChangeArrowheads="1"/>
          </p:cNvSpPr>
          <p:nvPr/>
        </p:nvSpPr>
        <p:spPr bwMode="auto">
          <a:xfrm>
            <a:off x="428625" y="2976563"/>
            <a:ext cx="25463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>
                <a:latin typeface="Calibri" pitchFamily="34" charset="0"/>
              </a:rPr>
              <a:t>НГММ, ТЭ БУП - поставлены</a:t>
            </a:r>
          </a:p>
          <a:p>
            <a:pPr algn="ctr"/>
            <a:r>
              <a:rPr lang="ru-RU" sz="1400">
                <a:latin typeface="Calibri" pitchFamily="34" charset="0"/>
              </a:rPr>
              <a:t>ТО БУП – изготовлен, идут ПСИ</a:t>
            </a:r>
          </a:p>
          <a:p>
            <a:pPr algn="ctr"/>
            <a:r>
              <a:rPr lang="ru-RU" sz="1400">
                <a:latin typeface="Calibri" pitchFamily="34" charset="0"/>
              </a:rPr>
              <a:t>КДИ, ШО БУП – закуплены РИ</a:t>
            </a:r>
          </a:p>
        </p:txBody>
      </p:sp>
      <p:pic>
        <p:nvPicPr>
          <p:cNvPr id="13316" name="Рисунок 6" descr="P10408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071563"/>
            <a:ext cx="2506662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7" descr="P10408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928688"/>
            <a:ext cx="292893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8" descr="БУТР - ТО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63" y="619125"/>
            <a:ext cx="22860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6572250" y="2976563"/>
            <a:ext cx="2616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>
                <a:latin typeface="Calibri" pitchFamily="34" charset="0"/>
              </a:rPr>
              <a:t>НГММ, ТЭ БУТР – поставлены</a:t>
            </a:r>
          </a:p>
          <a:p>
            <a:pPr algn="ctr"/>
            <a:r>
              <a:rPr lang="ru-RU" sz="1400">
                <a:latin typeface="Calibri" pitchFamily="34" charset="0"/>
              </a:rPr>
              <a:t>ТО БУТР – изготовлен, идут ПСИ</a:t>
            </a:r>
          </a:p>
          <a:p>
            <a:pPr algn="ctr"/>
            <a:r>
              <a:rPr lang="ru-RU" sz="1400">
                <a:latin typeface="Calibri" pitchFamily="34" charset="0"/>
              </a:rPr>
              <a:t>КДИ, ШО БУТР – закуплены РИ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3643313" y="6143625"/>
            <a:ext cx="26241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>
                <a:latin typeface="Calibri" pitchFamily="34" charset="0"/>
              </a:rPr>
              <a:t>НГММ, ТЭ БУСК - поставлены</a:t>
            </a:r>
          </a:p>
          <a:p>
            <a:pPr algn="ctr"/>
            <a:r>
              <a:rPr lang="ru-RU" sz="1400">
                <a:latin typeface="Calibri" pitchFamily="34" charset="0"/>
              </a:rPr>
              <a:t>ТО БУСК – изготовлен, идут ПСИ</a:t>
            </a:r>
          </a:p>
          <a:p>
            <a:pPr algn="ctr"/>
            <a:r>
              <a:rPr lang="ru-RU" sz="1400">
                <a:latin typeface="Calibri" pitchFamily="34" charset="0"/>
              </a:rPr>
              <a:t>КДИ, ШО БУСК – закуплены РИ</a:t>
            </a:r>
          </a:p>
        </p:txBody>
      </p:sp>
      <p:pic>
        <p:nvPicPr>
          <p:cNvPr id="13321" name="Рисунок 16" descr="P10408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714750"/>
            <a:ext cx="3214687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13" descr="100_198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3857625"/>
            <a:ext cx="310673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18"/>
          <p:cNvSpPr txBox="1">
            <a:spLocks noChangeArrowheads="1"/>
          </p:cNvSpPr>
          <p:nvPr/>
        </p:nvSpPr>
        <p:spPr bwMode="auto">
          <a:xfrm>
            <a:off x="285750" y="5976938"/>
            <a:ext cx="27892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>
                <a:latin typeface="Calibri" pitchFamily="34" charset="0"/>
              </a:rPr>
              <a:t>НГММ, ТЭ БС4 - поставлены</a:t>
            </a:r>
          </a:p>
          <a:p>
            <a:pPr algn="ctr"/>
            <a:r>
              <a:rPr lang="ru-RU" sz="1400">
                <a:latin typeface="Calibri" pitchFamily="34" charset="0"/>
              </a:rPr>
              <a:t>ТО БС4 – в процессе изготовления</a:t>
            </a:r>
          </a:p>
          <a:p>
            <a:pPr algn="ctr"/>
            <a:r>
              <a:rPr lang="ru-RU" sz="1400">
                <a:latin typeface="Calibri" pitchFamily="34" charset="0"/>
              </a:rPr>
              <a:t>КДИ, ШО БС4 – закуплены РИ</a:t>
            </a:r>
          </a:p>
        </p:txBody>
      </p:sp>
      <p:pic>
        <p:nvPicPr>
          <p:cNvPr id="13324" name="Рисунок 19" descr="123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9725" y="4338638"/>
            <a:ext cx="235743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Box 21"/>
          <p:cNvSpPr txBox="1">
            <a:spLocks noChangeArrowheads="1"/>
          </p:cNvSpPr>
          <p:nvPr/>
        </p:nvSpPr>
        <p:spPr bwMode="auto">
          <a:xfrm>
            <a:off x="6572250" y="5715000"/>
            <a:ext cx="25463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>
                <a:latin typeface="Calibri" pitchFamily="34" charset="0"/>
              </a:rPr>
              <a:t>НГММ, ТЭ БПП - поставлены</a:t>
            </a:r>
          </a:p>
          <a:p>
            <a:pPr algn="ctr"/>
            <a:r>
              <a:rPr lang="ru-RU" sz="1400">
                <a:latin typeface="Calibri" pitchFamily="34" charset="0"/>
              </a:rPr>
              <a:t>ТО БПП – изготовлен, идут ПСИ</a:t>
            </a:r>
          </a:p>
          <a:p>
            <a:pPr algn="ctr"/>
            <a:r>
              <a:rPr lang="ru-RU" sz="1400">
                <a:latin typeface="Calibri" pitchFamily="34" charset="0"/>
              </a:rPr>
              <a:t>КДИ, ШО БУП – закуплены РИ</a:t>
            </a:r>
          </a:p>
        </p:txBody>
      </p:sp>
      <p:sp>
        <p:nvSpPr>
          <p:cNvPr id="13326" name="TextBox 22"/>
          <p:cNvSpPr txBox="1">
            <a:spLocks noChangeArrowheads="1"/>
          </p:cNvSpPr>
          <p:nvPr/>
        </p:nvSpPr>
        <p:spPr bwMode="auto">
          <a:xfrm>
            <a:off x="3578225" y="2928938"/>
            <a:ext cx="30543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>
                <a:latin typeface="Calibri" pitchFamily="34" charset="0"/>
              </a:rPr>
              <a:t>НГММ, ТЭ БУ МВЗ - поставлены</a:t>
            </a:r>
          </a:p>
          <a:p>
            <a:pPr algn="ctr"/>
            <a:r>
              <a:rPr lang="ru-RU" sz="1400">
                <a:latin typeface="Calibri" pitchFamily="34" charset="0"/>
              </a:rPr>
              <a:t>ТО БУ МВЗ – изготовлен, прошел ПСИ</a:t>
            </a:r>
          </a:p>
          <a:p>
            <a:pPr algn="ctr"/>
            <a:r>
              <a:rPr lang="ru-RU" sz="1400">
                <a:latin typeface="Calibri" pitchFamily="34" charset="0"/>
              </a:rPr>
              <a:t>КДИ, ШО БУП – закуплены РИ</a:t>
            </a:r>
          </a:p>
        </p:txBody>
      </p:sp>
      <p:pic>
        <p:nvPicPr>
          <p:cNvPr id="13327" name="Picture 10" descr="logo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638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-34925" y="7241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ТО и НГМТЭ Блока спектрографов</a:t>
            </a:r>
          </a:p>
        </p:txBody>
      </p:sp>
      <p:pic>
        <p:nvPicPr>
          <p:cNvPr id="25603" name="Рисунок 4" descr="----00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740" y="3717032"/>
            <a:ext cx="2485977" cy="280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3" descr="----00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8838"/>
            <a:ext cx="2276272" cy="269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14" descr="Телескоп Т-170М+БС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02"/>
          <a:stretch>
            <a:fillRect/>
          </a:stretch>
        </p:blipFill>
        <p:spPr bwMode="auto">
          <a:xfrm>
            <a:off x="3059113" y="857772"/>
            <a:ext cx="1620837" cy="2663825"/>
          </a:xfrm>
          <a:prstGeom prst="rect">
            <a:avLst/>
          </a:prstGeom>
          <a:noFill/>
          <a:ln w="1270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9" descr="logo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6" descr="C:\Users\msachkov\Desktop\IMG_16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711" y="1136836"/>
            <a:ext cx="3618309" cy="482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787F5-7169-4E44-B2E9-D4C75A43A5B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1404731" y="48466"/>
            <a:ext cx="73448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Работы по КНА с сентября  2015 г. по февраль 2017 </a:t>
            </a:r>
          </a:p>
        </p:txBody>
      </p:sp>
      <p:pic>
        <p:nvPicPr>
          <p:cNvPr id="22533" name="Picture 10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170" y="1124744"/>
            <a:ext cx="8587326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условиях </a:t>
            </a:r>
            <a:r>
              <a:rPr lang="ru-RU" sz="2400" b="1" dirty="0" err="1"/>
              <a:t>нефинансирования</a:t>
            </a:r>
            <a:r>
              <a:rPr lang="ru-RU" sz="2400" b="1" dirty="0"/>
              <a:t>  в России и </a:t>
            </a:r>
            <a:r>
              <a:rPr lang="ru-RU" sz="2400" b="1" dirty="0" err="1" smtClean="0"/>
              <a:t>финан-совых</a:t>
            </a:r>
            <a:r>
              <a:rPr lang="ru-RU" sz="2400" b="1" dirty="0" smtClean="0"/>
              <a:t>  </a:t>
            </a:r>
            <a:r>
              <a:rPr lang="ru-RU" sz="2400" b="1" dirty="0"/>
              <a:t>сложностей у партнера (Испании) найдено приемлемое решение по созданию БКП. </a:t>
            </a:r>
          </a:p>
          <a:p>
            <a:pPr eaLnBrk="1" hangingPunct="1"/>
            <a:r>
              <a:rPr lang="ru-RU" sz="2400" b="1" dirty="0"/>
              <a:t>Главные элементы </a:t>
            </a:r>
            <a:r>
              <a:rPr lang="en-US" sz="2400" b="1" dirty="0"/>
              <a:t>–</a:t>
            </a:r>
            <a:r>
              <a:rPr lang="ru-RU" sz="2400" b="1" dirty="0"/>
              <a:t> приемники излучения, создаются без затрат со стороны «</a:t>
            </a:r>
            <a:r>
              <a:rPr lang="ru-RU" sz="2400" b="1" dirty="0" err="1"/>
              <a:t>Роскосмоса</a:t>
            </a:r>
            <a:r>
              <a:rPr lang="ru-RU" sz="2400" b="1" dirty="0"/>
              <a:t>» 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Ø"/>
            </a:pPr>
            <a:endParaRPr lang="en-GB" sz="800" dirty="0"/>
          </a:p>
          <a:p>
            <a:pPr eaLnBrk="1" hangingPunct="1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b="1" dirty="0"/>
              <a:t> </a:t>
            </a:r>
            <a:r>
              <a:rPr lang="ru-RU" sz="2400" b="1" dirty="0" smtClean="0"/>
              <a:t> Основной канал </a:t>
            </a:r>
            <a:r>
              <a:rPr lang="ru-RU" sz="2400" b="1" dirty="0"/>
              <a:t>ближнего </a:t>
            </a:r>
            <a:r>
              <a:rPr lang="ru-RU" sz="2400" b="1" dirty="0" smtClean="0"/>
              <a:t>УФ</a:t>
            </a:r>
            <a:r>
              <a:rPr lang="en-GB" sz="2400" b="1" dirty="0" smtClean="0"/>
              <a:t>, </a:t>
            </a:r>
            <a:r>
              <a:rPr lang="ru-RU" sz="2400" b="1" dirty="0" smtClean="0"/>
              <a:t>(</a:t>
            </a:r>
            <a:r>
              <a:rPr lang="en-GB" sz="2400" b="1" dirty="0" smtClean="0"/>
              <a:t>174-310</a:t>
            </a:r>
            <a:r>
              <a:rPr lang="ru-RU" sz="2400" b="1" dirty="0" smtClean="0"/>
              <a:t> </a:t>
            </a:r>
            <a:r>
              <a:rPr lang="ru-RU" sz="2400" b="1" dirty="0" err="1"/>
              <a:t>нм</a:t>
            </a:r>
            <a:r>
              <a:rPr lang="ru-RU" sz="2400" b="1" dirty="0"/>
              <a:t> </a:t>
            </a:r>
            <a:r>
              <a:rPr lang="ru-RU" sz="2400" b="1" dirty="0" smtClean="0"/>
              <a:t>) использует </a:t>
            </a:r>
            <a:r>
              <a:rPr lang="ru-RU" sz="2400" dirty="0" smtClean="0"/>
              <a:t>ПЗС-детектор </a:t>
            </a:r>
            <a:r>
              <a:rPr lang="ru-RU" sz="2400" dirty="0"/>
              <a:t>из ЗИП </a:t>
            </a:r>
            <a:r>
              <a:rPr lang="ru-RU" sz="2400" dirty="0" smtClean="0"/>
              <a:t>БС.</a:t>
            </a:r>
            <a:endParaRPr lang="ru-RU" sz="2400" dirty="0"/>
          </a:p>
          <a:p>
            <a:pPr eaLnBrk="1" hangingPunct="1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b="1" dirty="0"/>
              <a:t>Для канала дальнего УФ диапазона </a:t>
            </a:r>
            <a:r>
              <a:rPr lang="en-GB" sz="2400" b="1" dirty="0"/>
              <a:t> </a:t>
            </a:r>
            <a:r>
              <a:rPr lang="ru-RU" sz="2400" b="1" dirty="0"/>
              <a:t>(</a:t>
            </a:r>
            <a:r>
              <a:rPr lang="en-GB" sz="2400" b="1" dirty="0"/>
              <a:t>115-176 </a:t>
            </a:r>
            <a:r>
              <a:rPr lang="ru-RU" sz="2400" b="1" dirty="0" err="1"/>
              <a:t>нм</a:t>
            </a:r>
            <a:r>
              <a:rPr lang="ru-RU" sz="2400" b="1" dirty="0"/>
              <a:t>) МКП-детектор является вкладом  Испании. Официальное подтверждение от Испании «</a:t>
            </a:r>
            <a:r>
              <a:rPr lang="ru-RU" sz="2400" b="1" dirty="0" err="1"/>
              <a:t>Роскосмосом</a:t>
            </a:r>
            <a:r>
              <a:rPr lang="ru-RU" sz="2400" b="1" dirty="0"/>
              <a:t>» получено.</a:t>
            </a:r>
          </a:p>
          <a:p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68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0" name="Text Box 10"/>
          <p:cNvSpPr txBox="1">
            <a:spLocks noChangeArrowheads="1"/>
          </p:cNvSpPr>
          <p:nvPr/>
        </p:nvSpPr>
        <p:spPr bwMode="auto">
          <a:xfrm>
            <a:off x="607131" y="137926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Предварительный дизайн БКП</a:t>
            </a:r>
            <a:endParaRPr lang="en-US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77813" y="1025347"/>
            <a:ext cx="7970951" cy="4929981"/>
            <a:chOff x="-16751" y="642938"/>
            <a:chExt cx="9160751" cy="6072187"/>
          </a:xfrm>
        </p:grpSpPr>
        <p:pic>
          <p:nvPicPr>
            <p:cNvPr id="31746" name="Рисунок 24" descr="БКП для испанцев_1_изометрия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2938"/>
              <a:ext cx="9005888" cy="592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7" name="Text Box 4"/>
            <p:cNvSpPr txBox="1">
              <a:spLocks noChangeArrowheads="1"/>
            </p:cNvSpPr>
            <p:nvPr/>
          </p:nvSpPr>
          <p:spPr bwMode="auto">
            <a:xfrm>
              <a:off x="4284663" y="1647825"/>
              <a:ext cx="0" cy="274638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ru-RU"/>
            </a:p>
          </p:txBody>
        </p:sp>
        <p:sp>
          <p:nvSpPr>
            <p:cNvPr id="31748" name="Text Box 5"/>
            <p:cNvSpPr txBox="1">
              <a:spLocks noChangeArrowheads="1"/>
            </p:cNvSpPr>
            <p:nvPr/>
          </p:nvSpPr>
          <p:spPr bwMode="auto">
            <a:xfrm>
              <a:off x="4906963" y="2468563"/>
              <a:ext cx="0" cy="27463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ru-RU"/>
            </a:p>
          </p:txBody>
        </p:sp>
        <p:sp>
          <p:nvSpPr>
            <p:cNvPr id="31749" name="Text Box 6"/>
            <p:cNvSpPr txBox="1">
              <a:spLocks noChangeArrowheads="1"/>
            </p:cNvSpPr>
            <p:nvPr/>
          </p:nvSpPr>
          <p:spPr bwMode="auto">
            <a:xfrm>
              <a:off x="2244725" y="5229225"/>
              <a:ext cx="0" cy="274638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ru-RU"/>
            </a:p>
          </p:txBody>
        </p:sp>
        <p:sp>
          <p:nvSpPr>
            <p:cNvPr id="31750" name="Text Box 7"/>
            <p:cNvSpPr txBox="1">
              <a:spLocks noChangeArrowheads="1"/>
            </p:cNvSpPr>
            <p:nvPr/>
          </p:nvSpPr>
          <p:spPr bwMode="auto">
            <a:xfrm>
              <a:off x="2444750" y="5561013"/>
              <a:ext cx="0" cy="27463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ru-RU"/>
            </a:p>
          </p:txBody>
        </p:sp>
        <p:sp>
          <p:nvSpPr>
            <p:cNvPr id="31751" name="Text Box 8"/>
            <p:cNvSpPr txBox="1">
              <a:spLocks noChangeArrowheads="1"/>
            </p:cNvSpPr>
            <p:nvPr/>
          </p:nvSpPr>
          <p:spPr bwMode="auto">
            <a:xfrm>
              <a:off x="2541588" y="5824538"/>
              <a:ext cx="0" cy="27463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ru-RU"/>
            </a:p>
          </p:txBody>
        </p:sp>
        <p:sp>
          <p:nvSpPr>
            <p:cNvPr id="31752" name="Text Box 9"/>
            <p:cNvSpPr txBox="1">
              <a:spLocks noChangeArrowheads="1"/>
            </p:cNvSpPr>
            <p:nvPr/>
          </p:nvSpPr>
          <p:spPr bwMode="auto">
            <a:xfrm>
              <a:off x="6854825" y="2519363"/>
              <a:ext cx="0" cy="274637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ru-RU"/>
            </a:p>
          </p:txBody>
        </p:sp>
        <p:sp>
          <p:nvSpPr>
            <p:cNvPr id="31754" name="Rectangle 11"/>
            <p:cNvSpPr>
              <a:spLocks noChangeArrowheads="1"/>
            </p:cNvSpPr>
            <p:nvPr/>
          </p:nvSpPr>
          <p:spPr bwMode="auto">
            <a:xfrm>
              <a:off x="0" y="947738"/>
              <a:ext cx="914400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Выноска 1 20"/>
            <p:cNvSpPr/>
            <p:nvPr/>
          </p:nvSpPr>
          <p:spPr>
            <a:xfrm>
              <a:off x="7358063" y="2714625"/>
              <a:ext cx="1714500" cy="571500"/>
            </a:xfrm>
            <a:prstGeom prst="borderCallout1">
              <a:avLst>
                <a:gd name="adj1" fmla="val 48327"/>
                <a:gd name="adj2" fmla="val -704"/>
                <a:gd name="adj3" fmla="val 181076"/>
                <a:gd name="adj4" fmla="val -107830"/>
              </a:avLst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NUV detector (CCD)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Выноска 1 28"/>
            <p:cNvSpPr/>
            <p:nvPr/>
          </p:nvSpPr>
          <p:spPr>
            <a:xfrm>
              <a:off x="2000250" y="6215063"/>
              <a:ext cx="1571625" cy="500062"/>
            </a:xfrm>
            <a:prstGeom prst="borderCallout1">
              <a:avLst>
                <a:gd name="adj1" fmla="val -466"/>
                <a:gd name="adj2" fmla="val 50835"/>
                <a:gd name="adj3" fmla="val -147458"/>
                <a:gd name="adj4" fmla="val 60890"/>
              </a:avLst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dirty="0">
                  <a:solidFill>
                    <a:schemeClr val="tx1"/>
                  </a:solidFill>
                </a:rPr>
                <a:t>CCD cold finger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" name="Выноска 1 39"/>
            <p:cNvSpPr/>
            <p:nvPr/>
          </p:nvSpPr>
          <p:spPr>
            <a:xfrm>
              <a:off x="353059" y="5576887"/>
              <a:ext cx="1647192" cy="581026"/>
            </a:xfrm>
            <a:prstGeom prst="borderCallout1">
              <a:avLst>
                <a:gd name="adj1" fmla="val 57383"/>
                <a:gd name="adj2" fmla="val 100126"/>
                <a:gd name="adj3" fmla="val -227339"/>
                <a:gd name="adj4" fmla="val 155793"/>
              </a:avLst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FUV detector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(MCP)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0" name="Выноска 1 19"/>
            <p:cNvSpPr/>
            <p:nvPr/>
          </p:nvSpPr>
          <p:spPr>
            <a:xfrm>
              <a:off x="-16751" y="4558113"/>
              <a:ext cx="1782557" cy="723900"/>
            </a:xfrm>
            <a:prstGeom prst="borderCallout1">
              <a:avLst>
                <a:gd name="adj1" fmla="val -1503"/>
                <a:gd name="adj2" fmla="val 49483"/>
                <a:gd name="adj3" fmla="val -348367"/>
                <a:gd name="adj4" fmla="val 101363"/>
              </a:avLst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dirty="0" err="1" smtClean="0">
                  <a:solidFill>
                    <a:schemeClr val="tx1"/>
                  </a:solidFill>
                </a:rPr>
                <a:t>FUVdetector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en-US" dirty="0">
                  <a:solidFill>
                    <a:schemeClr val="tx1"/>
                  </a:solidFill>
                </a:rPr>
                <a:t>electronics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Выноска 1 21"/>
            <p:cNvSpPr/>
            <p:nvPr/>
          </p:nvSpPr>
          <p:spPr>
            <a:xfrm>
              <a:off x="7358063" y="3429000"/>
              <a:ext cx="1714500" cy="571500"/>
            </a:xfrm>
            <a:prstGeom prst="borderCallout1">
              <a:avLst>
                <a:gd name="adj1" fmla="val 101196"/>
                <a:gd name="adj2" fmla="val 49520"/>
                <a:gd name="adj3" fmla="val 209227"/>
                <a:gd name="adj4" fmla="val -5856"/>
              </a:avLst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NUV detector electronics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Выноска 1 18"/>
            <p:cNvSpPr/>
            <p:nvPr/>
          </p:nvSpPr>
          <p:spPr>
            <a:xfrm>
              <a:off x="7358063" y="1357313"/>
              <a:ext cx="1714500" cy="571500"/>
            </a:xfrm>
            <a:prstGeom prst="borderCallout1">
              <a:avLst>
                <a:gd name="adj1" fmla="val 48327"/>
                <a:gd name="adj2" fmla="val -704"/>
                <a:gd name="adj3" fmla="val 179758"/>
                <a:gd name="adj4" fmla="val -91580"/>
              </a:avLst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Optical compartment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Выноска 1 22"/>
            <p:cNvSpPr/>
            <p:nvPr/>
          </p:nvSpPr>
          <p:spPr>
            <a:xfrm>
              <a:off x="7358063" y="857250"/>
              <a:ext cx="1714500" cy="357188"/>
            </a:xfrm>
            <a:prstGeom prst="borderCallout1">
              <a:avLst>
                <a:gd name="adj1" fmla="val 48327"/>
                <a:gd name="adj2" fmla="val -704"/>
                <a:gd name="adj3" fmla="val 196381"/>
                <a:gd name="adj4" fmla="val -87424"/>
              </a:avLst>
            </a:prstGeom>
            <a:solidFill>
              <a:srgbClr val="FFFF00"/>
            </a:solidFill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Optical bench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762" name="Picture 19" descr="log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886" y="126083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79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86"/>
          <p:cNvSpPr>
            <a:spLocks noChangeArrowheads="1"/>
          </p:cNvSpPr>
          <p:nvPr/>
        </p:nvSpPr>
        <p:spPr bwMode="auto">
          <a:xfrm>
            <a:off x="914400" y="4511675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/>
              <a:t> </a:t>
            </a:r>
            <a:endParaRPr lang="ru-RU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4038" y="41936"/>
            <a:ext cx="746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MCP detector (Spain) + Optical elements (Mexican contribution</a:t>
            </a:r>
            <a:r>
              <a:rPr lang="en-US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  <a:endParaRPr lang="en-US" dirty="0" smtClean="0"/>
          </a:p>
        </p:txBody>
      </p:sp>
      <p:pic>
        <p:nvPicPr>
          <p:cNvPr id="29700" name="Picture 2" descr="http://hamamatsu.magnet.fsu.edu/articles/images/proximityintensifierfig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38703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Mcp4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23938" y="4437063"/>
            <a:ext cx="2159000" cy="1627187"/>
          </a:xfrm>
        </p:spPr>
      </p:pic>
      <p:pic>
        <p:nvPicPr>
          <p:cNvPr id="29702" name="Picture 19" descr="log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0488" y="2133600"/>
            <a:ext cx="524351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7B48B-C221-4104-9655-55B9447825E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09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БКП 2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32239">
            <a:off x="6692060" y="3704694"/>
            <a:ext cx="2057494" cy="266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2425269"/>
              </p:ext>
            </p:extLst>
          </p:nvPr>
        </p:nvGraphicFramePr>
        <p:xfrm>
          <a:off x="1691680" y="3794487"/>
          <a:ext cx="4644007" cy="2808651"/>
        </p:xfrm>
        <a:graphic>
          <a:graphicData uri="http://schemas.openxmlformats.org/presentationml/2006/ole">
            <p:oleObj spid="_x0000_s77848" name="Image" r:id="rId4" imgW="10603175" imgH="6412698" progId="">
              <p:embed/>
            </p:oleObj>
          </a:graphicData>
        </a:graphic>
      </p:graphicFrame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552" y="116321"/>
            <a:ext cx="82809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Прорабатывается предложение ИКИ </a:t>
            </a:r>
            <a:r>
              <a:rPr lang="ru-RU" sz="2800" b="1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– </a:t>
            </a:r>
            <a:r>
              <a:rPr lang="en-US" sz="2800" b="1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NAOJ</a:t>
            </a:r>
            <a:endParaRPr lang="en-US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третий канал БКП – коронограф для </a:t>
            </a:r>
            <a:r>
              <a:rPr lang="ru-RU" sz="2800" b="1" dirty="0" err="1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экзопланетных</a:t>
            </a: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исследований</a:t>
            </a:r>
            <a:endParaRPr lang="en-US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9" name="図 3" descr="Macintosh HD:Users:kameda:OneDrive:Paper:2015LAICA:Fig2:Fig2a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1928" y="1662717"/>
            <a:ext cx="18732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089893"/>
            <a:ext cx="6746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spcAft>
                <a:spcPts val="600"/>
              </a:spcAft>
            </a:pPr>
            <a:r>
              <a:rPr lang="ru-RU" sz="2400" b="1" dirty="0"/>
              <a:t>В</a:t>
            </a:r>
            <a:r>
              <a:rPr lang="ru-RU" sz="2400" b="1" dirty="0" smtClean="0"/>
              <a:t> </a:t>
            </a:r>
            <a:r>
              <a:rPr lang="ru-RU" sz="2400" b="1" dirty="0"/>
              <a:t>случае политических/ технических сложностей исключается из состава без ущерба для </a:t>
            </a:r>
            <a:r>
              <a:rPr lang="ru-RU" sz="2400" b="1" dirty="0" smtClean="0"/>
              <a:t>проекта.</a:t>
            </a:r>
            <a:endParaRPr lang="en-US" sz="2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AD351-BDA1-4F75-B3C0-F5A313D0D43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1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284663" y="1647825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4764088" y="2540000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244725" y="5229225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2444750" y="5561013"/>
            <a:ext cx="0" cy="27463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2541588" y="5824538"/>
            <a:ext cx="0" cy="27463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6711950" y="2590800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532490" name="Text Box 10"/>
          <p:cNvSpPr txBox="1">
            <a:spLocks noChangeArrowheads="1"/>
          </p:cNvSpPr>
          <p:nvPr/>
        </p:nvSpPr>
        <p:spPr bwMode="auto">
          <a:xfrm>
            <a:off x="107504" y="115888"/>
            <a:ext cx="84578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Характеристики БКП </a:t>
            </a: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–</a:t>
            </a:r>
            <a:endParaRPr lang="ru-RU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2800" b="1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сравнение </a:t>
            </a: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с другими проектами </a:t>
            </a:r>
            <a:endParaRPr lang="en-US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0" y="947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0882839"/>
              </p:ext>
            </p:extLst>
          </p:nvPr>
        </p:nvGraphicFramePr>
        <p:xfrm>
          <a:off x="143668" y="1647825"/>
          <a:ext cx="8856663" cy="3916838"/>
        </p:xfrm>
        <a:graphic>
          <a:graphicData uri="http://schemas.openxmlformats.org/drawingml/2006/table">
            <a:tbl>
              <a:tblPr/>
              <a:tblGrid>
                <a:gridCol w="1728788"/>
                <a:gridCol w="1235075"/>
                <a:gridCol w="1358900"/>
                <a:gridCol w="1725612"/>
                <a:gridCol w="1296988"/>
                <a:gridCol w="1511300"/>
              </a:tblGrid>
              <a:tr h="274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Parameters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ISSIS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Far-UV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Near-UV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HST/ACS/SBC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HST/WFC3/UVIS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9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Detector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MCP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analogue of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UVIT (Spain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MCP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analogue of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UVIT (Spain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CCD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MCP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MAMA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CCD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Spectral range,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nm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115-310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115-176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174-310 (115-1000)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115-170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200–1000 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Effective area,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0.054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0.068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0.27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0.45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4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Field of view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arcsec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×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arcsec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70×75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121×121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597×451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34.59×30.8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162×162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6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Angular resolution,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arcsec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0.08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0.146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0.03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0.0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Detector size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mm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49×37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61×61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Number of filters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2х (5 + 2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neutral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Up to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10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Up to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 + 2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prism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42+5</a:t>
                      </a:r>
                    </a:p>
                  </a:txBody>
                  <a:tcPr marL="35707" marR="35707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843" name="Picture 19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74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1D4A1-6B57-4B7B-8721-BFBF0692B22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2291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endParaRPr lang="ru-RU" sz="1400"/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1405731" y="116632"/>
            <a:ext cx="6769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КДИ образец главного зеркала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2347913" cy="2425700"/>
          </a:xfrm>
          <a:prstGeom prst="rect">
            <a:avLst/>
          </a:prstGeom>
          <a:noFill/>
          <a:ln w="127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19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144588"/>
            <a:ext cx="2392363" cy="2068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Box 1"/>
          <p:cNvSpPr txBox="1">
            <a:spLocks noChangeArrowheads="1"/>
          </p:cNvSpPr>
          <p:nvPr/>
        </p:nvSpPr>
        <p:spPr bwMode="auto">
          <a:xfrm>
            <a:off x="6171934" y="3224726"/>
            <a:ext cx="27925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b="1" dirty="0" smtClean="0"/>
              <a:t>Исследования нестабильности «стабильного» клея DP-190</a:t>
            </a:r>
            <a:r>
              <a:rPr lang="en-US" sz="2400" b="1" dirty="0" smtClean="0"/>
              <a:t>. </a:t>
            </a:r>
            <a:endParaRPr lang="en-US" sz="2400" b="1" dirty="0"/>
          </a:p>
        </p:txBody>
      </p:sp>
      <p:pic>
        <p:nvPicPr>
          <p:cNvPr id="12297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6163" y="4227513"/>
            <a:ext cx="2408237" cy="2043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588" y="4524375"/>
            <a:ext cx="2041525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9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09813"/>
            <a:ext cx="1679575" cy="129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600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39C23-94EC-411B-9094-28CD6640A4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1258888" y="71438"/>
            <a:ext cx="75612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Проблемные вопросы </a:t>
            </a:r>
            <a:r>
              <a:rPr lang="ru-RU" sz="2800" b="1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работ по КНА и в целом </a:t>
            </a: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 состоянию </a:t>
            </a:r>
            <a:r>
              <a:rPr lang="ru-RU" sz="2800" b="1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на </a:t>
            </a: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апрель 2017 г</a:t>
            </a:r>
            <a:r>
              <a:rPr lang="ru-RU" sz="2800" b="1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.</a:t>
            </a:r>
            <a:endParaRPr lang="ru-RU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4580" name="Picture 10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23528" y="1340768"/>
            <a:ext cx="8640960" cy="51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Общая - СЕКВЕСТР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/>
              <a:t>В текущих предложениях сокращение финансирования на 2017-201</a:t>
            </a:r>
            <a:r>
              <a:rPr lang="en-US" sz="2400" b="1" dirty="0" smtClean="0"/>
              <a:t>9</a:t>
            </a:r>
            <a:r>
              <a:rPr lang="ru-RU" sz="2400" b="1" dirty="0" err="1" smtClean="0"/>
              <a:t>гг</a:t>
            </a:r>
            <a:r>
              <a:rPr lang="ru-RU" sz="2400" b="1" dirty="0" smtClean="0"/>
              <a:t> в 5 раз., с предполагаемой (неполной) компенсацией затрат в 2020-2025 гг. Означает перенос </a:t>
            </a:r>
            <a:r>
              <a:rPr lang="ru-RU" sz="2400" b="1" dirty="0"/>
              <a:t>срока запуска </a:t>
            </a:r>
            <a:r>
              <a:rPr lang="ru-RU" sz="2400" b="1" dirty="0" smtClean="0"/>
              <a:t>на 202</a:t>
            </a:r>
            <a:r>
              <a:rPr lang="en-US" sz="2400" b="1" dirty="0" smtClean="0"/>
              <a:t>? </a:t>
            </a:r>
            <a:r>
              <a:rPr lang="ru-RU" sz="2400" b="1" dirty="0" smtClean="0"/>
              <a:t>г</a:t>
            </a:r>
            <a:endParaRPr lang="en-US" sz="2400" b="1" dirty="0" smtClean="0"/>
          </a:p>
          <a:p>
            <a:pPr algn="just"/>
            <a:endParaRPr lang="ru-RU" sz="8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С </a:t>
            </a:r>
            <a:r>
              <a:rPr lang="ru-RU" sz="2400" b="1" dirty="0" err="1" smtClean="0">
                <a:solidFill>
                  <a:srgbClr val="FF0000"/>
                </a:solidFill>
              </a:rPr>
              <a:t>головныой</a:t>
            </a:r>
            <a:r>
              <a:rPr lang="ru-RU" sz="2400" b="1" dirty="0" smtClean="0">
                <a:solidFill>
                  <a:srgbClr val="FF0000"/>
                </a:solidFill>
              </a:rPr>
              <a:t> организацией - ЗАМЕДЛЕНИЕ </a:t>
            </a:r>
            <a:r>
              <a:rPr lang="ru-RU" sz="2400" b="1" dirty="0">
                <a:solidFill>
                  <a:srgbClr val="FF0000"/>
                </a:solidFill>
              </a:rPr>
              <a:t>СРОКОВ ОФОРМЛЕНИЯ </a:t>
            </a:r>
            <a:r>
              <a:rPr lang="ru-RU" sz="2400" b="1" dirty="0" smtClean="0">
                <a:solidFill>
                  <a:srgbClr val="FF0000"/>
                </a:solidFill>
              </a:rPr>
              <a:t>ДОКУМЕНТОВ</a:t>
            </a:r>
            <a:endParaRPr lang="ru-RU" sz="24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/>
              <a:t>C</a:t>
            </a:r>
            <a:r>
              <a:rPr lang="ru-RU" sz="2400" b="1" dirty="0" smtClean="0"/>
              <a:t>роки </a:t>
            </a:r>
            <a:r>
              <a:rPr lang="ru-RU" sz="2400" b="1" dirty="0"/>
              <a:t>согласования документов</a:t>
            </a:r>
            <a:r>
              <a:rPr lang="ru-RU" sz="2400" b="1" dirty="0" smtClean="0"/>
              <a:t>: дополнение </a:t>
            </a:r>
            <a:r>
              <a:rPr lang="ru-RU" sz="2400" b="1" dirty="0"/>
              <a:t>к ТЗ – 1.5 </a:t>
            </a:r>
            <a:r>
              <a:rPr lang="ru-RU" sz="2400" b="1" dirty="0" smtClean="0"/>
              <a:t>года, контракт </a:t>
            </a:r>
            <a:r>
              <a:rPr lang="ru-RU" sz="2400" b="1" dirty="0"/>
              <a:t>– 1 год</a:t>
            </a:r>
          </a:p>
          <a:p>
            <a:pPr>
              <a:lnSpc>
                <a:spcPct val="90000"/>
              </a:lnSpc>
            </a:pPr>
            <a:r>
              <a:rPr lang="ru-RU" sz="2400" b="1" dirty="0" smtClean="0"/>
              <a:t>Авансы </a:t>
            </a:r>
            <a:r>
              <a:rPr lang="ru-RU" sz="2400" b="1" dirty="0"/>
              <a:t>на работы после получения средств от «</a:t>
            </a:r>
            <a:r>
              <a:rPr lang="ru-RU" sz="2400" b="1" dirty="0" err="1"/>
              <a:t>Роскосмоса</a:t>
            </a:r>
            <a:r>
              <a:rPr lang="ru-RU" sz="2400" b="1" dirty="0"/>
              <a:t>» – 0.5 года</a:t>
            </a:r>
          </a:p>
          <a:p>
            <a:pPr algn="just">
              <a:lnSpc>
                <a:spcPct val="90000"/>
              </a:lnSpc>
            </a:pPr>
            <a:endParaRPr lang="ru-RU" sz="2400" b="1" dirty="0" smtClean="0"/>
          </a:p>
          <a:p>
            <a:pPr algn="just">
              <a:lnSpc>
                <a:spcPct val="90000"/>
              </a:lnSpc>
            </a:pPr>
            <a:r>
              <a:rPr lang="ru-RU" sz="2400" b="1" dirty="0">
                <a:solidFill>
                  <a:srgbClr val="FF0000"/>
                </a:solidFill>
              </a:rPr>
              <a:t>Конкретная проблема с </a:t>
            </a:r>
            <a:r>
              <a:rPr lang="ru-RU" sz="2400" b="1" dirty="0" smtClean="0">
                <a:solidFill>
                  <a:srgbClr val="FF0000"/>
                </a:solidFill>
              </a:rPr>
              <a:t>иностранным </a:t>
            </a:r>
            <a:r>
              <a:rPr lang="ru-RU" sz="2400" b="1" dirty="0">
                <a:solidFill>
                  <a:srgbClr val="FF0000"/>
                </a:solidFill>
              </a:rPr>
              <a:t>партнером </a:t>
            </a:r>
            <a:r>
              <a:rPr lang="en-US" sz="2400" b="1" dirty="0" smtClean="0">
                <a:solidFill>
                  <a:srgbClr val="FF0000"/>
                </a:solidFill>
              </a:rPr>
              <a:t>e2V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– </a:t>
            </a:r>
            <a:r>
              <a:rPr lang="ru-RU" sz="2400" b="1" dirty="0" smtClean="0"/>
              <a:t>они могут и вправе уйти из проекта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197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-3986"/>
            <a:ext cx="6660232" cy="823913"/>
          </a:xfrm>
        </p:spPr>
        <p:txBody>
          <a:bodyPr/>
          <a:lstStyle/>
          <a:p>
            <a:pPr>
              <a:defRPr/>
            </a:pPr>
            <a:r>
              <a:rPr lang="ru-RU" sz="2800" b="1" kern="1200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Серия «Спектр» в ФКП-25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268760"/>
            <a:ext cx="8352928" cy="388843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«Спектр-Р»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Радиоастрон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запуск 2011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«Спектр-РГ»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–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запуск 2018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«Спектр-УФ»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ВКО-УФ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запуск 2021 </a:t>
            </a:r>
            <a:r>
              <a:rPr lang="ru-RU" sz="24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b="1" dirty="0" smtClean="0">
                <a:latin typeface="Arial" pitchFamily="34" charset="0"/>
                <a:cs typeface="Arial" pitchFamily="34" charset="0"/>
                <a:sym typeface="Symbol"/>
              </a:rPr>
              <a:t>?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татус проекта </a:t>
            </a:r>
            <a:r>
              <a:rPr lang="ru-RU" sz="2400" b="1" dirty="0" smtClean="0">
                <a:solidFill>
                  <a:srgbClr val="C40091"/>
                </a:solidFill>
                <a:latin typeface="Arial" charset="0"/>
              </a:rPr>
              <a:t>«пусковой</a:t>
            </a:r>
            <a:r>
              <a:rPr lang="ru-RU" sz="2400" b="1" dirty="0">
                <a:solidFill>
                  <a:srgbClr val="C40091"/>
                </a:solidFill>
                <a:latin typeface="Arial" charset="0"/>
              </a:rPr>
              <a:t>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 т.е. запуск в рамках текущей ФКП.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Спектр-УФ»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будет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единственным крупным телескопом для работы в УФ области после космического телескопа им. Хаббла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Tx/>
              <a:buNone/>
            </a:pP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«Спектр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М» 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Миллиметрон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запуск после 2025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</p:txBody>
      </p:sp>
      <p:pic>
        <p:nvPicPr>
          <p:cNvPr id="3076" name="Picture 19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AD351-BDA1-4F75-B3C0-F5A313D0D43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26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12776"/>
            <a:ext cx="4462463" cy="3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052513"/>
            <a:ext cx="3429000" cy="5257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511" y="123031"/>
            <a:ext cx="7344940" cy="647700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Наземный научный комплекс</a:t>
            </a:r>
            <a:b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орбита, носитель</a:t>
            </a:r>
            <a:endParaRPr lang="en-US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41990" name="Picture 19" descr="logo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4"/>
          <p:cNvSpPr txBox="1">
            <a:spLocks noChangeArrowheads="1"/>
          </p:cNvSpPr>
          <p:nvPr/>
        </p:nvSpPr>
        <p:spPr bwMode="auto">
          <a:xfrm>
            <a:off x="395288" y="5282511"/>
            <a:ext cx="60489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sz="2400" b="1" dirty="0" smtClean="0"/>
              <a:t>Зенит </a:t>
            </a:r>
            <a:r>
              <a:rPr lang="en-US" sz="2400" b="1" dirty="0" smtClean="0"/>
              <a:t> = &gt; </a:t>
            </a:r>
            <a:r>
              <a:rPr lang="ru-RU" sz="2400" b="1" dirty="0" smtClean="0"/>
              <a:t>Протон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err="1" smtClean="0"/>
              <a:t>Геосихронная</a:t>
            </a:r>
            <a:r>
              <a:rPr lang="ru-RU" sz="2400" b="1" dirty="0" smtClean="0"/>
              <a:t> орбита</a:t>
            </a:r>
            <a:r>
              <a:rPr lang="en-US" sz="2400" b="1" dirty="0" smtClean="0"/>
              <a:t> </a:t>
            </a:r>
            <a:r>
              <a:rPr lang="en-US" sz="2400" i="1" dirty="0" smtClean="0"/>
              <a:t>i</a:t>
            </a:r>
            <a:r>
              <a:rPr lang="en-US" sz="2400" dirty="0" smtClean="0"/>
              <a:t>=51.6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= &gt; 4</a:t>
            </a:r>
            <a:r>
              <a:rPr lang="ru-RU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o</a:t>
            </a:r>
            <a:endParaRPr lang="ru-RU" sz="2400" baseline="30000" dirty="0" smtClean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50666-17AC-4DB3-AFF1-B5122604917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351508"/>
            <a:ext cx="82809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/>
              <a:t>Вопрос прав о обязанностей заказчика по </a:t>
            </a:r>
            <a:r>
              <a:rPr lang="ru-RU" sz="2400" b="1" dirty="0" smtClean="0"/>
              <a:t>проектам.</a:t>
            </a:r>
            <a:endParaRPr lang="ru-RU" sz="2400" b="1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 smtClean="0"/>
              <a:t>Вопрос </a:t>
            </a:r>
            <a:r>
              <a:rPr lang="ru-RU" sz="2400" b="1" dirty="0"/>
              <a:t>о предложениях по унификации ННК «Спектр-УФ» с ННК «Спектр-РГ», «</a:t>
            </a:r>
            <a:r>
              <a:rPr lang="ru-RU" sz="2400" b="1" dirty="0" err="1"/>
              <a:t>Миллиметрон</a:t>
            </a:r>
            <a:r>
              <a:rPr lang="ru-RU" sz="2400" b="1" dirty="0"/>
              <a:t>», с лунными проектами</a:t>
            </a:r>
            <a:r>
              <a:rPr lang="ru-RU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/>
              <a:t>Вопрос </a:t>
            </a:r>
            <a:r>
              <a:rPr lang="ru-RU" sz="2400" b="1" dirty="0" err="1"/>
              <a:t>репутационных</a:t>
            </a:r>
            <a:r>
              <a:rPr lang="ru-RU" sz="2400" b="1" dirty="0"/>
              <a:t> </a:t>
            </a:r>
            <a:r>
              <a:rPr lang="ru-RU" sz="2400" b="1" dirty="0" smtClean="0"/>
              <a:t>потерь.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260648"/>
            <a:ext cx="378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Общие вопросы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50666-17AC-4DB3-AFF1-B5122604917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82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86"/>
          <p:cNvSpPr>
            <a:spLocks noChangeArrowheads="1"/>
          </p:cNvSpPr>
          <p:nvPr/>
        </p:nvSpPr>
        <p:spPr bwMode="auto">
          <a:xfrm>
            <a:off x="914400" y="4511675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000"/>
              <a:t> </a:t>
            </a:r>
            <a:endParaRPr lang="ru-RU"/>
          </a:p>
        </p:txBody>
      </p:sp>
      <p:pic>
        <p:nvPicPr>
          <p:cNvPr id="43011" name="Picture 19" descr="logo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7" t="8488" r="19749" b="5898"/>
          <a:stretch>
            <a:fillRect/>
          </a:stretch>
        </p:blipFill>
        <p:spPr bwMode="auto">
          <a:xfrm>
            <a:off x="161925" y="44450"/>
            <a:ext cx="709136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22" t="13429" r="38885" b="4610"/>
          <a:stretch>
            <a:fillRect/>
          </a:stretch>
        </p:blipFill>
        <p:spPr bwMode="auto">
          <a:xfrm>
            <a:off x="5003800" y="1946275"/>
            <a:ext cx="3671888" cy="48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7B48B-C221-4104-9655-55B9447825ED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4284663" y="1647825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4764088" y="2540000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2244725" y="5229225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2444750" y="5561013"/>
            <a:ext cx="0" cy="27463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2541588" y="5824538"/>
            <a:ext cx="0" cy="27463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6711950" y="2590800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685800" y="115888"/>
            <a:ext cx="746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/>
              <a:t>Thank you for attention!</a:t>
            </a:r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947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58975" y="0"/>
            <a:ext cx="12068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inasan_logo_eng_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lum bright="-92000" contrast="-40000"/>
          </a:blip>
          <a:srcRect/>
          <a:stretch>
            <a:fillRect/>
          </a:stretch>
        </p:blipFill>
        <p:spPr bwMode="auto">
          <a:xfrm>
            <a:off x="0" y="0"/>
            <a:ext cx="611560" cy="83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84213" y="4797425"/>
            <a:ext cx="746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7" descr="СДГ (БОД, 3хДГ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3" y="500063"/>
            <a:ext cx="37607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1258888" y="0"/>
            <a:ext cx="7705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b="1">
                <a:solidFill>
                  <a:srgbClr val="C40091"/>
                </a:solidFill>
                <a:cs typeface="Arial" pitchFamily="34" charset="0"/>
              </a:rPr>
              <a:t>Состояние дел по разработке СДГ </a:t>
            </a:r>
          </a:p>
          <a:p>
            <a:pPr algn="ctr"/>
            <a:r>
              <a:rPr lang="ru-RU" sz="2800" b="1">
                <a:solidFill>
                  <a:srgbClr val="C40091"/>
                </a:solidFill>
                <a:cs typeface="Arial" pitchFamily="34" charset="0"/>
              </a:rPr>
              <a:t>(ИКИ РАН)</a:t>
            </a:r>
            <a:endParaRPr lang="ru-RU" sz="2000" b="1">
              <a:cs typeface="Arial" pitchFamily="34" charset="0"/>
            </a:endParaRPr>
          </a:p>
        </p:txBody>
      </p:sp>
      <p:sp>
        <p:nvSpPr>
          <p:cNvPr id="14340" name="TextBox 8"/>
          <p:cNvSpPr txBox="1">
            <a:spLocks noChangeArrowheads="1"/>
          </p:cNvSpPr>
          <p:nvPr/>
        </p:nvSpPr>
        <p:spPr bwMode="auto">
          <a:xfrm>
            <a:off x="6786563" y="3286125"/>
            <a:ext cx="790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600">
                <a:latin typeface="Calibri" pitchFamily="34" charset="0"/>
              </a:rPr>
              <a:t>ТО СДГ</a:t>
            </a: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0" y="1052513"/>
            <a:ext cx="52927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b="1">
                <a:cs typeface="Arial" pitchFamily="34" charset="0"/>
              </a:rPr>
              <a:t>Стабилизация телескопа с точностью 0.1 угл.сек. </a:t>
            </a:r>
          </a:p>
          <a:p>
            <a:endParaRPr lang="ru-RU" b="1">
              <a:cs typeface="Arial" pitchFamily="34" charset="0"/>
            </a:endParaRPr>
          </a:p>
          <a:p>
            <a:r>
              <a:rPr lang="ru-RU" b="1">
                <a:cs typeface="Arial" pitchFamily="34" charset="0"/>
              </a:rPr>
              <a:t>Проведена закупка РИ для КДИ и ШО СДГ - 2014</a:t>
            </a:r>
          </a:p>
        </p:txBody>
      </p:sp>
      <p:pic>
        <p:nvPicPr>
          <p:cNvPr id="14342" name="Рисунок 9" descr="IMGP3701_from_D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643313"/>
            <a:ext cx="37147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6"/>
          <p:cNvSpPr txBox="1">
            <a:spLocks noChangeArrowheads="1"/>
          </p:cNvSpPr>
          <p:nvPr/>
        </p:nvSpPr>
        <p:spPr bwMode="auto">
          <a:xfrm>
            <a:off x="0" y="5500688"/>
            <a:ext cx="1857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600">
                <a:latin typeface="Calibri" pitchFamily="34" charset="0"/>
              </a:rPr>
              <a:t>Лабораторные и натурные испытания ТО СДГ 2013г.</a:t>
            </a:r>
          </a:p>
        </p:txBody>
      </p:sp>
      <p:pic>
        <p:nvPicPr>
          <p:cNvPr id="14344" name="Рисунок 13" descr="20121017_1546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235743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Рисунок 10" descr="20120827_1323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160838"/>
            <a:ext cx="35004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logo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112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86"/>
          <p:cNvSpPr>
            <a:spLocks noChangeArrowheads="1"/>
          </p:cNvSpPr>
          <p:nvPr/>
        </p:nvSpPr>
        <p:spPr bwMode="auto">
          <a:xfrm>
            <a:off x="914400" y="4511675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000"/>
              <a:t> </a:t>
            </a:r>
            <a:endParaRPr lang="ru-RU"/>
          </a:p>
        </p:txBody>
      </p:sp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131" y="1666082"/>
            <a:ext cx="4859337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2337" y="3716338"/>
            <a:ext cx="2708275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925" y="98425"/>
            <a:ext cx="79216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камер поля из испанского </a:t>
            </a:r>
          </a:p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(40 млн. евро) стал российско-испанско-мексиканско-японским</a:t>
            </a:r>
            <a:endParaRPr lang="ru-RU" sz="28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8" name="Picture 19" descr="log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7B48B-C221-4104-9655-55B9447825E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30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86"/>
          <p:cNvSpPr>
            <a:spLocks noChangeArrowheads="1"/>
          </p:cNvSpPr>
          <p:nvPr/>
        </p:nvSpPr>
        <p:spPr bwMode="auto">
          <a:xfrm>
            <a:off x="914400" y="4511675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000"/>
              <a:t> </a:t>
            </a:r>
            <a:endParaRPr lang="ru-RU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925" y="98425"/>
            <a:ext cx="79216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Российско-испанско-мексиканско-японский блок камер поля (стадия ДЭП)</a:t>
            </a:r>
            <a:endParaRPr lang="ru-RU" sz="28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8" name="Picture 19" descr="logo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134438" y="1196752"/>
            <a:ext cx="8856663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endParaRPr lang="ru-RU" sz="800" dirty="0"/>
          </a:p>
          <a:p>
            <a:pPr eaLnBrk="1" hangingPunct="1"/>
            <a:r>
              <a:rPr lang="ru-RU" sz="2400" dirty="0" smtClean="0"/>
              <a:t>В условиях резко ограниченного финансирования подход – приемники излучения без оплаты со стороны «</a:t>
            </a:r>
            <a:r>
              <a:rPr lang="ru-RU" sz="2400" dirty="0" err="1" smtClean="0"/>
              <a:t>Роскосмоса</a:t>
            </a:r>
            <a:r>
              <a:rPr lang="ru-RU" sz="2400" dirty="0" smtClean="0"/>
              <a:t>» 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Ø"/>
            </a:pPr>
            <a:endParaRPr lang="en-GB" sz="800" dirty="0"/>
          </a:p>
          <a:p>
            <a:pPr eaLnBrk="1" hangingPunct="1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b="1" dirty="0" smtClean="0"/>
              <a:t> Канал ближнего УФ</a:t>
            </a:r>
            <a:r>
              <a:rPr lang="en-GB" sz="2400" b="1" dirty="0" smtClean="0"/>
              <a:t>, 174-310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нм</a:t>
            </a:r>
            <a:r>
              <a:rPr lang="ru-RU" sz="2400" b="1" dirty="0" smtClean="0"/>
              <a:t> (реально 115-900 </a:t>
            </a:r>
            <a:r>
              <a:rPr lang="ru-RU" sz="2400" b="1" dirty="0" err="1" smtClean="0"/>
              <a:t>нм</a:t>
            </a:r>
            <a:r>
              <a:rPr lang="ru-RU" sz="2400" b="1" dirty="0" smtClean="0"/>
              <a:t>) </a:t>
            </a:r>
            <a:r>
              <a:rPr lang="ru-RU" sz="2400" b="1" dirty="0" smtClean="0">
                <a:solidFill>
                  <a:srgbClr val="C00000"/>
                </a:solidFill>
              </a:rPr>
              <a:t>(основной канал)</a:t>
            </a:r>
            <a:endParaRPr lang="en-GB" sz="2400" b="1" dirty="0">
              <a:solidFill>
                <a:srgbClr val="C00000"/>
              </a:solidFill>
            </a:endParaRPr>
          </a:p>
          <a:p>
            <a:pPr lvl="1" eaLnBrk="1" hangingPunct="1">
              <a:spcAft>
                <a:spcPts val="600"/>
              </a:spcAft>
              <a:buFont typeface="Courier New" pitchFamily="49" charset="0"/>
              <a:buChar char="o"/>
            </a:pPr>
            <a:r>
              <a:rPr lang="en-GB" sz="2400" dirty="0"/>
              <a:t> </a:t>
            </a:r>
            <a:r>
              <a:rPr lang="ru-RU" sz="2400" dirty="0" smtClean="0"/>
              <a:t>ПЗС-детектор из ЗИП Блока Спектрографов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b="1" dirty="0" smtClean="0"/>
              <a:t>Канал дальнего УФ диапазона</a:t>
            </a:r>
            <a:r>
              <a:rPr lang="en-GB" sz="2400" b="1" dirty="0" smtClean="0"/>
              <a:t>, 115-176 </a:t>
            </a:r>
            <a:r>
              <a:rPr lang="ru-RU" sz="2400" b="1" dirty="0" err="1" smtClean="0"/>
              <a:t>нм</a:t>
            </a:r>
            <a:endParaRPr lang="en-GB" sz="2400" b="1" dirty="0" smtClean="0"/>
          </a:p>
          <a:p>
            <a:pPr lvl="1" eaLnBrk="1" hangingPunct="1">
              <a:spcAft>
                <a:spcPts val="600"/>
              </a:spcAft>
              <a:buFont typeface="Courier New" pitchFamily="49" charset="0"/>
              <a:buChar char="o"/>
            </a:pPr>
            <a:r>
              <a:rPr lang="en-GB" sz="2400" dirty="0" smtClean="0"/>
              <a:t> </a:t>
            </a:r>
            <a:r>
              <a:rPr lang="ru-RU" sz="2400" dirty="0" smtClean="0"/>
              <a:t>МКП-детектор поставляется Испанией за деньги Испании. Официальное подтверждение от Испании «</a:t>
            </a:r>
            <a:r>
              <a:rPr lang="ru-RU" sz="2400" dirty="0" err="1" smtClean="0"/>
              <a:t>Роскосмосом</a:t>
            </a:r>
            <a:r>
              <a:rPr lang="ru-RU" sz="2400" dirty="0" smtClean="0"/>
              <a:t>» получено. Дополнение к Соглашению в стадии оформления.</a:t>
            </a:r>
          </a:p>
          <a:p>
            <a:pPr lvl="1" eaLnBrk="1" hangingPunct="1">
              <a:spcAft>
                <a:spcPts val="600"/>
              </a:spcAft>
              <a:buFont typeface="Courier New" pitchFamily="49" charset="0"/>
              <a:buChar char="o"/>
            </a:pPr>
            <a:r>
              <a:rPr lang="ru-RU" sz="2400" dirty="0" smtClean="0">
                <a:solidFill>
                  <a:srgbClr val="C00000"/>
                </a:solidFill>
              </a:rPr>
              <a:t>(в случае политических/международных сложностей исключается из состава без ущерба для Российской науки)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7B48B-C221-4104-9655-55B9447825E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728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027" descr="нав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87633" y="2636912"/>
            <a:ext cx="4211637" cy="315753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8" name="Picture 1028" descr="нав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512" y="2636912"/>
            <a:ext cx="3744912" cy="316388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9" name="Picture 19" descr="logo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1188" y="260350"/>
            <a:ext cx="7848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Вопрос создания унифицированной платформы по двум контрактам («СРГ» и «Спектр-УФ»)</a:t>
            </a:r>
            <a:r>
              <a:rPr lang="en-US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8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Совету по космосу РАН необходимо будет посмотреть на ситуацию.</a:t>
            </a:r>
            <a:endParaRPr lang="ru-RU" sz="2800" b="1" dirty="0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AD351-BDA1-4F75-B3C0-F5A313D0D43F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010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39C23-94EC-411B-9094-28CD6640A4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1258888" y="71438"/>
            <a:ext cx="75612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C40091"/>
                </a:solidFill>
              </a:rPr>
              <a:t>Проблемные вопросы по состоянию на </a:t>
            </a:r>
            <a:r>
              <a:rPr lang="ru-RU" sz="2800" b="1" dirty="0" smtClean="0">
                <a:solidFill>
                  <a:srgbClr val="C40091"/>
                </a:solidFill>
              </a:rPr>
              <a:t>апрель 2017 </a:t>
            </a:r>
            <a:r>
              <a:rPr lang="ru-RU" sz="2800" b="1" dirty="0">
                <a:solidFill>
                  <a:srgbClr val="C40091"/>
                </a:solidFill>
              </a:rPr>
              <a:t>г.  </a:t>
            </a:r>
            <a:r>
              <a:rPr lang="en-US" sz="2800" b="1" dirty="0" smtClean="0">
                <a:solidFill>
                  <a:srgbClr val="C40091"/>
                </a:solidFill>
              </a:rPr>
              <a:t>II</a:t>
            </a:r>
            <a:r>
              <a:rPr lang="ru-RU" sz="2800" b="1" dirty="0" smtClean="0">
                <a:solidFill>
                  <a:srgbClr val="C40091"/>
                </a:solidFill>
              </a:rPr>
              <a:t>. </a:t>
            </a:r>
            <a:endParaRPr lang="ru-RU" sz="2800" b="1" dirty="0">
              <a:solidFill>
                <a:srgbClr val="C40091"/>
              </a:solidFill>
            </a:endParaRPr>
          </a:p>
        </p:txBody>
      </p:sp>
      <p:pic>
        <p:nvPicPr>
          <p:cNvPr id="24580" name="Picture 10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61963" y="1772816"/>
            <a:ext cx="85025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ЗАМЕДЛЕНИЕ СРОКОВ ОФОРМЛЕНИЯ ДОКУМЕНТОВ</a:t>
            </a:r>
            <a:r>
              <a:rPr lang="ru-RU" b="1" dirty="0" smtClean="0">
                <a:solidFill>
                  <a:srgbClr val="FF0000"/>
                </a:solidFill>
                <a:cs typeface="Arial" pitchFamily="34" charset="0"/>
              </a:rPr>
              <a:t>.</a:t>
            </a:r>
          </a:p>
          <a:p>
            <a:pPr algn="just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smtClean="0"/>
              <a:t>Средние сроки согласования документов: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Дополнение к ТЗ – 1.5 года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Контракт – 1 год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Авансы на работы после получения средств от «</a:t>
            </a:r>
            <a:r>
              <a:rPr lang="ru-RU" b="1" dirty="0" err="1" smtClean="0"/>
              <a:t>Роскосмоса</a:t>
            </a:r>
            <a:r>
              <a:rPr lang="ru-RU" b="1" dirty="0" smtClean="0"/>
              <a:t>» – 0.5 года</a:t>
            </a:r>
          </a:p>
          <a:p>
            <a:pPr algn="just"/>
            <a:endParaRPr lang="ru-RU" b="1" dirty="0">
              <a:cs typeface="Arial" pitchFamily="34" charset="0"/>
            </a:endParaRP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>
                <a:cs typeface="Arial" pitchFamily="34" charset="0"/>
              </a:rPr>
              <a:t>Пример: Дополнение к ТЗ на КК, которое меняло исключительно сроки этапов в связи с секвестром, утверждено «</a:t>
            </a:r>
            <a:r>
              <a:rPr lang="ru-RU" b="1" dirty="0" err="1" smtClean="0">
                <a:cs typeface="Arial" pitchFamily="34" charset="0"/>
              </a:rPr>
              <a:t>Роскосмосом</a:t>
            </a:r>
            <a:r>
              <a:rPr lang="ru-RU" b="1" dirty="0" smtClean="0">
                <a:cs typeface="Arial" pitchFamily="34" charset="0"/>
              </a:rPr>
              <a:t>» 28.02.2017, но в ИНАСАН до сих пор не пришло на согласование ТЗ на КНА.</a:t>
            </a:r>
            <a:endParaRPr lang="ru-RU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93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39C23-94EC-411B-9094-28CD6640A46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1258888" y="71438"/>
            <a:ext cx="75612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C40091"/>
                </a:solidFill>
              </a:rPr>
              <a:t>Проблемные вопросы по состоянию на </a:t>
            </a:r>
            <a:r>
              <a:rPr lang="ru-RU" sz="2800" b="1" dirty="0" smtClean="0">
                <a:solidFill>
                  <a:srgbClr val="C40091"/>
                </a:solidFill>
              </a:rPr>
              <a:t>апрель 2017 </a:t>
            </a:r>
            <a:r>
              <a:rPr lang="ru-RU" sz="2800" b="1" dirty="0">
                <a:solidFill>
                  <a:srgbClr val="C40091"/>
                </a:solidFill>
              </a:rPr>
              <a:t>г.  </a:t>
            </a:r>
            <a:r>
              <a:rPr lang="en-US" sz="2800" b="1" dirty="0" smtClean="0">
                <a:solidFill>
                  <a:srgbClr val="C40091"/>
                </a:solidFill>
              </a:rPr>
              <a:t>III</a:t>
            </a:r>
            <a:r>
              <a:rPr lang="ru-RU" sz="2800" b="1" dirty="0" smtClean="0">
                <a:solidFill>
                  <a:srgbClr val="C40091"/>
                </a:solidFill>
              </a:rPr>
              <a:t>. </a:t>
            </a:r>
            <a:endParaRPr lang="ru-RU" sz="2800" b="1" dirty="0">
              <a:solidFill>
                <a:srgbClr val="C40091"/>
              </a:solidFill>
            </a:endParaRPr>
          </a:p>
        </p:txBody>
      </p:sp>
      <p:pic>
        <p:nvPicPr>
          <p:cNvPr id="24580" name="Picture 10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17625" y="1017588"/>
            <a:ext cx="850252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ВЫПОЛНЕНИЕ МЕЖДУНАРОДНОГО КОНТРАКТА</a:t>
            </a:r>
            <a:r>
              <a:rPr lang="ru-RU" b="1" dirty="0" smtClean="0">
                <a:solidFill>
                  <a:srgbClr val="FF0000"/>
                </a:solidFill>
                <a:cs typeface="Arial" pitchFamily="34" charset="0"/>
              </a:rPr>
              <a:t>.</a:t>
            </a:r>
          </a:p>
          <a:p>
            <a:pPr algn="just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В связи с длительными сроками согласования документов платеж по контракту с апреля 2016 перенесен на апрель 2017.</a:t>
            </a:r>
          </a:p>
          <a:p>
            <a:pPr algn="just"/>
            <a:endParaRPr lang="ru-RU" b="1" dirty="0">
              <a:solidFill>
                <a:srgbClr val="FF0000"/>
              </a:solidFill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ФИАН/ИНАСАН договорились с </a:t>
            </a:r>
            <a:r>
              <a:rPr lang="en-US" b="1" dirty="0" smtClean="0">
                <a:solidFill>
                  <a:srgbClr val="FF0000"/>
                </a:solidFill>
              </a:rPr>
              <a:t>e2v</a:t>
            </a:r>
            <a:r>
              <a:rPr lang="ru-RU" b="1" dirty="0" smtClean="0">
                <a:solidFill>
                  <a:srgbClr val="FF0000"/>
                </a:solidFill>
              </a:rPr>
              <a:t> о переносе платежа с апреля 2016 на август 2016 без применения штрафных санкций. 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cs typeface="Arial" pitchFamily="34" charset="0"/>
              </a:rPr>
              <a:t>Затем </a:t>
            </a:r>
            <a:r>
              <a:rPr lang="ru-RU" b="1" dirty="0" err="1" smtClean="0">
                <a:solidFill>
                  <a:srgbClr val="FF0000"/>
                </a:solidFill>
                <a:cs typeface="Arial" pitchFamily="34" charset="0"/>
              </a:rPr>
              <a:t>передоговоаривались</a:t>
            </a:r>
            <a:r>
              <a:rPr lang="ru-RU" b="1" dirty="0" smtClean="0">
                <a:solidFill>
                  <a:srgbClr val="FF0000"/>
                </a:solidFill>
                <a:cs typeface="Arial" pitchFamily="34" charset="0"/>
              </a:rPr>
              <a:t> на сентябрь, октябрь, ноябрь, декабрь 2016.</a:t>
            </a:r>
          </a:p>
          <a:p>
            <a:pPr algn="just"/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cs typeface="Arial" pitchFamily="34" charset="0"/>
              </a:rPr>
              <a:t>В январе 2017 у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e2v</a:t>
            </a:r>
            <a:r>
              <a:rPr lang="ru-RU" b="1" dirty="0" smtClean="0">
                <a:solidFill>
                  <a:srgbClr val="FF0000"/>
                </a:solidFill>
                <a:cs typeface="Arial" pitchFamily="34" charset="0"/>
              </a:rPr>
              <a:t> лопнуло терпение и производство было остановлено, сотрудники перенаправлены на другие работы.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В ФИАН приезжали представители консульства.</a:t>
            </a:r>
          </a:p>
          <a:p>
            <a:pPr algn="just"/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Тем не менее, работы 2016 года (образцы для КДИ) выполнены и на днях все же будут оплачены, образцы для КДИ будут получены.</a:t>
            </a:r>
          </a:p>
          <a:p>
            <a:pPr algn="just"/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Проблемы с последующими этапами. 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Подход «</a:t>
            </a:r>
            <a:r>
              <a:rPr lang="ru-RU" b="1" dirty="0" err="1" smtClean="0">
                <a:solidFill>
                  <a:srgbClr val="FF0000"/>
                </a:solidFill>
              </a:rPr>
              <a:t>Роскосмоса</a:t>
            </a:r>
            <a:r>
              <a:rPr lang="ru-RU" b="1" dirty="0" smtClean="0">
                <a:solidFill>
                  <a:srgbClr val="FF0000"/>
                </a:solidFill>
              </a:rPr>
              <a:t>» - </a:t>
            </a:r>
            <a:r>
              <a:rPr lang="en-US" b="1" dirty="0" smtClean="0">
                <a:solidFill>
                  <a:srgbClr val="FF0000"/>
                </a:solidFill>
              </a:rPr>
              <a:t>e2v</a:t>
            </a:r>
            <a:r>
              <a:rPr lang="ru-RU" b="1" dirty="0" smtClean="0">
                <a:solidFill>
                  <a:srgbClr val="FF0000"/>
                </a:solidFill>
              </a:rPr>
              <a:t> коммерческий партнер, никуда не денутся.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Риски так и </a:t>
            </a:r>
            <a:r>
              <a:rPr lang="ru-RU" b="1" dirty="0" err="1" smtClean="0">
                <a:solidFill>
                  <a:srgbClr val="FF0000"/>
                </a:solidFill>
              </a:rPr>
              <a:t>сотаться</a:t>
            </a:r>
            <a:r>
              <a:rPr lang="ru-RU" b="1" dirty="0" smtClean="0">
                <a:solidFill>
                  <a:srgbClr val="FF0000"/>
                </a:solidFill>
              </a:rPr>
              <a:t> с оплаченными КДИ образцами без летных.</a:t>
            </a:r>
            <a:endParaRPr lang="ru-RU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00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 !!!!!! Work 2013\СпектрУФ презентации\Booklet\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5996"/>
            <a:ext cx="440055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115888"/>
            <a:ext cx="3410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КНА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«Спектр-УФ»</a:t>
            </a:r>
            <a:r>
              <a:rPr lang="en-US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51435B-9A04-4372-8010-78370A2909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269" name="Picture 19" descr="log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6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0" name="Группа 4"/>
          <p:cNvGrpSpPr>
            <a:grpSpLocks/>
          </p:cNvGrpSpPr>
          <p:nvPr/>
        </p:nvGrpSpPr>
        <p:grpSpPr bwMode="auto">
          <a:xfrm>
            <a:off x="3996321" y="2575054"/>
            <a:ext cx="5040312" cy="3070225"/>
            <a:chOff x="3995936" y="3168650"/>
            <a:chExt cx="5040114" cy="3070225"/>
          </a:xfrm>
        </p:grpSpPr>
        <p:pic>
          <p:nvPicPr>
            <p:cNvPr id="11271" name="Рисунок 4" descr="cmptmnt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825" y="3168650"/>
              <a:ext cx="4721225" cy="307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3995936" y="5445224"/>
              <a:ext cx="248075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000" b="1" i="1"/>
                <a:t>Field Camera Unit (FCU)</a:t>
              </a:r>
            </a:p>
            <a:p>
              <a:pPr eaLnBrk="1" hangingPunct="1"/>
              <a:endParaRPr lang="ru-RU" sz="1000" b="1" i="1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68296" y="5051683"/>
            <a:ext cx="52950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/>
              <a:t>Основные приборы КНА:</a:t>
            </a:r>
            <a:r>
              <a:rPr lang="en-US" sz="2400" b="1" dirty="0" smtClean="0"/>
              <a:t> </a:t>
            </a:r>
          </a:p>
          <a:p>
            <a:pPr>
              <a:defRPr/>
            </a:pPr>
            <a:r>
              <a:rPr lang="ru-RU" sz="2400" b="1" dirty="0" smtClean="0"/>
              <a:t>- Телескоп </a:t>
            </a:r>
            <a:r>
              <a:rPr lang="ru-RU" sz="2400" b="1" dirty="0"/>
              <a:t>(НПОЛ)</a:t>
            </a:r>
            <a:endParaRPr lang="en-US" sz="2400" b="1" dirty="0"/>
          </a:p>
          <a:p>
            <a:pPr>
              <a:defRPr/>
            </a:pPr>
            <a:r>
              <a:rPr lang="en-US" sz="2400" b="1" dirty="0"/>
              <a:t>- </a:t>
            </a:r>
            <a:r>
              <a:rPr lang="ru-RU" sz="2400" b="1" dirty="0"/>
              <a:t>Спектрографы (РФЯЦ ВНИИЭФ)</a:t>
            </a:r>
            <a:endParaRPr lang="en-US" sz="2400" b="1" dirty="0"/>
          </a:p>
          <a:p>
            <a:pPr>
              <a:defRPr/>
            </a:pPr>
            <a:r>
              <a:rPr lang="en-US" sz="2400" b="1" dirty="0"/>
              <a:t>- </a:t>
            </a:r>
            <a:r>
              <a:rPr lang="ru-RU" sz="2400" b="1" dirty="0"/>
              <a:t>Камеры поля (ИКИ РАН)</a:t>
            </a:r>
          </a:p>
        </p:txBody>
      </p:sp>
    </p:spTree>
    <p:extLst>
      <p:ext uri="{BB962C8B-B14F-4D97-AF65-F5344CB8AC3E}">
        <p14:creationId xmlns:p14="http://schemas.microsoft.com/office/powerpoint/2010/main" xmlns="" val="248971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4284663" y="1647825"/>
            <a:ext cx="0" cy="274638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ru-RU" altLang="ru-RU"/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4764088" y="2540000"/>
            <a:ext cx="0" cy="274638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ru-RU" altLang="ru-RU"/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2244725" y="5229225"/>
            <a:ext cx="0" cy="274638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ru-RU" altLang="ru-RU"/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444750" y="5561013"/>
            <a:ext cx="0" cy="274637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ru-RU" altLang="ru-RU"/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2541588" y="5824538"/>
            <a:ext cx="0" cy="274637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ru-RU" altLang="ru-RU"/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6711950" y="2590800"/>
            <a:ext cx="0" cy="274638"/>
          </a:xfrm>
          <a:prstGeom prst="rect">
            <a:avLst/>
          </a:prstGeom>
          <a:solidFill>
            <a:srgbClr val="33CC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ru-RU" altLang="ru-RU"/>
          </a:p>
        </p:txBody>
      </p:sp>
      <p:sp>
        <p:nvSpPr>
          <p:cNvPr id="3081" name="Text Box 10"/>
          <p:cNvSpPr txBox="1">
            <a:spLocks noChangeArrowheads="1"/>
          </p:cNvSpPr>
          <p:nvPr/>
        </p:nvSpPr>
        <p:spPr bwMode="auto">
          <a:xfrm>
            <a:off x="685800" y="357166"/>
            <a:ext cx="7467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/>
              <a:t>КНА </a:t>
            </a:r>
            <a:r>
              <a:rPr lang="ru-RU" altLang="ru-RU" sz="2000" b="1" dirty="0" smtClean="0"/>
              <a:t> проекта «</a:t>
            </a:r>
            <a:r>
              <a:rPr lang="ru-RU" altLang="ru-RU" sz="2000" b="1" dirty="0" err="1" smtClean="0"/>
              <a:t>Спектр-УФ</a:t>
            </a:r>
            <a:r>
              <a:rPr lang="ru-RU" altLang="ru-RU" sz="2000" b="1" dirty="0"/>
              <a:t>»</a:t>
            </a:r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0" y="947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142875" y="1071563"/>
            <a:ext cx="8858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  <a:p>
            <a:pPr>
              <a:buFont typeface="Arial" charset="0"/>
              <a:buChar char="•"/>
            </a:pPr>
            <a:endParaRPr lang="ru-RU" altLang="ru-RU"/>
          </a:p>
          <a:p>
            <a:pPr>
              <a:buFont typeface="Arial" charset="0"/>
              <a:buChar char="•"/>
            </a:pPr>
            <a:endParaRPr lang="en-US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pic>
        <p:nvPicPr>
          <p:cNvPr id="3084" name="Picture 3" descr="WSO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301607"/>
            <a:ext cx="78581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 descr="G:\Документы\Презентационный материал\Логотипы\inasan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527" y="142877"/>
            <a:ext cx="625259" cy="857231"/>
          </a:xfrm>
          <a:prstGeom prst="rect">
            <a:avLst/>
          </a:prstGeom>
          <a:noFill/>
        </p:spPr>
      </p:pic>
      <p:pic>
        <p:nvPicPr>
          <p:cNvPr id="1026" name="Picture 2" descr="F:\SKMBT_C22417041411390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-1000156"/>
            <a:ext cx="7429552" cy="1050686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072462" y="628652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38392F4-C868-4E8B-A4F3-86F1F700C55D}" type="slidenum">
              <a:rPr lang="en-US" smtClean="0"/>
              <a:pPr algn="ctr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02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238" name="Group 10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2000790205"/>
              </p:ext>
            </p:extLst>
          </p:nvPr>
        </p:nvGraphicFramePr>
        <p:xfrm>
          <a:off x="179388" y="917575"/>
          <a:ext cx="8856662" cy="5670812"/>
        </p:xfrm>
        <a:graphic>
          <a:graphicData uri="http://schemas.openxmlformats.org/drawingml/2006/table">
            <a:tbl>
              <a:tblPr/>
              <a:tblGrid>
                <a:gridCol w="3599947"/>
                <a:gridCol w="5256715"/>
              </a:tblGrid>
              <a:tr h="1671451">
                <a:tc>
                  <a:txBody>
                    <a:bodyPr/>
                    <a:lstStyle/>
                    <a:p>
                      <a:pPr marL="36036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АО НПО </a:t>
                      </a:r>
                    </a:p>
                    <a:p>
                      <a:pPr marL="36036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им. С.А.Лавочкина </a:t>
                      </a:r>
                    </a:p>
                    <a:p>
                      <a:pPr marL="36036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+ кооперация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Arial" charset="0"/>
                      </a:endParaRPr>
                    </a:p>
                    <a:p>
                      <a:pPr marL="36036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Головная организация по проекту</a:t>
                      </a:r>
                      <a:r>
                        <a:rPr kumimoji="0" lang="en-US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Arial" charset="0"/>
                        </a:rPr>
                        <a:t>Телескоп Т-170М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Платформа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Запуск</a:t>
                      </a:r>
                      <a:endPara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ЦУП</a:t>
                      </a:r>
                      <a:endPara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</a:tr>
              <a:tr h="131049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Институт астрономии РАН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Головная научная организация</a:t>
                      </a:r>
                      <a:r>
                        <a:rPr kumimoji="0" lang="en-US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Научная программа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Комплекс научной аппаратуры</a:t>
                      </a:r>
                      <a:endPara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Наземный научный комплекс</a:t>
                      </a:r>
                      <a:endPara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</a:tr>
              <a:tr h="63651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ЛЗОС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Оптика телескопа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T-170M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</a:tr>
              <a:tr h="43175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ВНИИЭФ (г.Саров)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Механика Блока спектрографов (БС)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</a:tr>
              <a:tr h="43175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ФИАН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Приемники излучения 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блока спектрографов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</a:tr>
              <a:tr h="118858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ИКИ РАН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Бортовой блок управления научными данными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Система датчиков гида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 камер поля (БКП)</a:t>
                      </a: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5FF"/>
                    </a:solidFill>
                  </a:tcPr>
                </a:tc>
              </a:tr>
            </a:tbl>
          </a:graphicData>
        </a:graphic>
      </p:graphicFrame>
      <p:sp>
        <p:nvSpPr>
          <p:cNvPr id="8217" name="Text Box 34"/>
          <p:cNvSpPr txBox="1">
            <a:spLocks noChangeArrowheads="1"/>
          </p:cNvSpPr>
          <p:nvPr/>
        </p:nvSpPr>
        <p:spPr bwMode="auto">
          <a:xfrm>
            <a:off x="2627313" y="185737"/>
            <a:ext cx="41052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Кооперация в России</a:t>
            </a:r>
            <a:r>
              <a:rPr lang="en-US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endParaRPr lang="ru-RU" sz="2800" b="1" dirty="0">
              <a:solidFill>
                <a:srgbClr val="C400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218" name="Text Box 78"/>
          <p:cNvSpPr txBox="1">
            <a:spLocks noChangeArrowheads="1"/>
          </p:cNvSpPr>
          <p:nvPr/>
        </p:nvSpPr>
        <p:spPr bwMode="auto">
          <a:xfrm rot="-5400000">
            <a:off x="-828612" y="4907239"/>
            <a:ext cx="2700000" cy="6840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000" b="1" dirty="0"/>
              <a:t>Основные соисполнители</a:t>
            </a:r>
          </a:p>
        </p:txBody>
      </p:sp>
      <p:pic>
        <p:nvPicPr>
          <p:cNvPr id="8219" name="Picture 10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01098-377F-4DAD-B3AC-3429E8415CD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15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787F5-7169-4E44-B2E9-D4C75A43A5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431540" y="1124744"/>
            <a:ext cx="8460940" cy="48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ru-RU" b="1" dirty="0" smtClean="0">
                <a:cs typeface="Arial" pitchFamily="34" charset="0"/>
              </a:rPr>
              <a:t>Принципиальных </a:t>
            </a:r>
            <a:r>
              <a:rPr lang="ru-RU" b="1" dirty="0">
                <a:cs typeface="Arial" pitchFamily="34" charset="0"/>
              </a:rPr>
              <a:t>технических сложностей в реализации </a:t>
            </a:r>
            <a:r>
              <a:rPr lang="ru-RU" b="1" dirty="0" smtClean="0">
                <a:cs typeface="Arial" pitchFamily="34" charset="0"/>
              </a:rPr>
              <a:t>проекта по созданию КНА </a:t>
            </a:r>
            <a:r>
              <a:rPr lang="ru-RU" b="1" dirty="0">
                <a:cs typeface="Arial" pitchFamily="34" charset="0"/>
              </a:rPr>
              <a:t>нет.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ru-RU" b="1" dirty="0" smtClean="0">
                <a:cs typeface="Arial" pitchFamily="34" charset="0"/>
              </a:rPr>
              <a:t>Организована </a:t>
            </a:r>
            <a:r>
              <a:rPr lang="ru-RU" b="1" dirty="0">
                <a:cs typeface="Arial" pitchFamily="34" charset="0"/>
              </a:rPr>
              <a:t>полная и достаточная  </a:t>
            </a:r>
            <a:r>
              <a:rPr lang="ru-RU" b="1" dirty="0" smtClean="0">
                <a:cs typeface="Arial" pitchFamily="34" charset="0"/>
              </a:rPr>
              <a:t>кооперация</a:t>
            </a:r>
            <a:r>
              <a:rPr lang="ru-RU" b="1" dirty="0" smtClean="0"/>
              <a:t>, в </a:t>
            </a:r>
            <a:r>
              <a:rPr lang="ru-RU" b="1" dirty="0" err="1" smtClean="0"/>
              <a:t>т.ч</a:t>
            </a:r>
            <a:r>
              <a:rPr lang="ru-RU" b="1" dirty="0" smtClean="0"/>
              <a:t>. решен </a:t>
            </a:r>
            <a:r>
              <a:rPr lang="ru-RU" b="1" dirty="0"/>
              <a:t>один из ключевых вопросов</a:t>
            </a:r>
            <a:r>
              <a:rPr lang="en-US" b="1" dirty="0"/>
              <a:t> – </a:t>
            </a:r>
            <a:r>
              <a:rPr lang="ru-RU" b="1" dirty="0"/>
              <a:t>приемники излучения для БС закупаются в компании </a:t>
            </a:r>
            <a:r>
              <a:rPr lang="en-US" b="1" dirty="0"/>
              <a:t>e2v</a:t>
            </a:r>
            <a:r>
              <a:rPr lang="ru-RU" b="1" dirty="0"/>
              <a:t> (Великобритания</a:t>
            </a:r>
            <a:r>
              <a:rPr lang="ru-RU" b="1" dirty="0" smtClean="0"/>
              <a:t>).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ru-RU" b="1" dirty="0" smtClean="0"/>
              <a:t>Полномасштабная работа по проекту  не проводилась с сентября </a:t>
            </a:r>
            <a:r>
              <a:rPr lang="ru-RU" b="1" dirty="0"/>
              <a:t>2015 </a:t>
            </a:r>
            <a:r>
              <a:rPr lang="ru-RU" b="1" dirty="0" smtClean="0"/>
              <a:t>из-за разрыва контракта НПОЛ. ИНАСАН продолжал работы лишь ограниченного характера.</a:t>
            </a:r>
            <a:endParaRPr lang="en-US" b="1" dirty="0" smtClean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ru-RU" b="1" dirty="0" smtClean="0"/>
              <a:t>Работа по договору начинает разворачиваться, но есть серьезные финансовые (секвестр) и организационные проблемы.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051720" y="115888"/>
            <a:ext cx="5472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Состояние на апрель  2017 г.  </a:t>
            </a:r>
          </a:p>
        </p:txBody>
      </p:sp>
      <p:pic>
        <p:nvPicPr>
          <p:cNvPr id="22533" name="Picture 10" descr="log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75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endParaRPr lang="ru-RU" sz="1400">
              <a:cs typeface="Arial" pitchFamily="34" charset="0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258888" y="48740"/>
            <a:ext cx="7561262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Решены вопросы создания и испытания  зеркал телескопа Т-170М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206750" cy="3313112"/>
          </a:xfrm>
          <a:prstGeom prst="rect">
            <a:avLst/>
          </a:prstGeom>
          <a:noFill/>
          <a:ln w="1270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96975"/>
            <a:ext cx="2808288" cy="1808163"/>
          </a:xfrm>
          <a:prstGeom prst="rect">
            <a:avLst/>
          </a:prstGeom>
          <a:noFill/>
          <a:ln w="1270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19" descr="log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887788" y="3141663"/>
            <a:ext cx="52562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b="1"/>
              <a:t>Качество изготавливаемых поверхностей близко к предельно возможным значениям</a:t>
            </a:r>
          </a:p>
        </p:txBody>
      </p:sp>
      <p:pic>
        <p:nvPicPr>
          <p:cNvPr id="9224" name="Содержимое 5" descr="Microroughnes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24400"/>
            <a:ext cx="2417762" cy="2079625"/>
          </a:xfrm>
          <a:prstGeom prst="rect">
            <a:avLst/>
          </a:prstGeom>
          <a:noFill/>
          <a:ln w="1270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TextBox 4"/>
          <p:cNvSpPr txBox="1">
            <a:spLocks noChangeArrowheads="1"/>
          </p:cNvSpPr>
          <p:nvPr/>
        </p:nvSpPr>
        <p:spPr bwMode="auto">
          <a:xfrm>
            <a:off x="4427538" y="5445125"/>
            <a:ext cx="3600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>
                <a:cs typeface="Arial" pitchFamily="34" charset="0"/>
              </a:rPr>
              <a:t>микрошероховатость</a:t>
            </a:r>
          </a:p>
          <a:p>
            <a:pPr eaLnBrk="1" hangingPunct="1"/>
            <a:r>
              <a:rPr lang="en-US" b="1">
                <a:cs typeface="Arial" pitchFamily="34" charset="0"/>
              </a:rPr>
              <a:t>rms = 0.75 nm</a:t>
            </a:r>
            <a:endParaRPr lang="ru-RU" b="1">
              <a:cs typeface="Arial" pitchFamily="34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2843213" y="5589588"/>
            <a:ext cx="0" cy="647700"/>
          </a:xfrm>
          <a:prstGeom prst="line">
            <a:avLst/>
          </a:prstGeom>
          <a:noFill/>
          <a:ln w="7620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7" name="TextBox 4"/>
          <p:cNvSpPr txBox="1">
            <a:spLocks noChangeArrowheads="1"/>
          </p:cNvSpPr>
          <p:nvPr/>
        </p:nvSpPr>
        <p:spPr bwMode="auto">
          <a:xfrm>
            <a:off x="2987675" y="5661025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>
                <a:cs typeface="Arial" pitchFamily="34" charset="0"/>
              </a:rPr>
              <a:t>1 мм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AD351-BDA1-4F75-B3C0-F5A313D0D43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7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284663" y="1647825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ru-RU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4764088" y="2540000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ru-RU"/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244725" y="5229225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ru-RU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444750" y="5561013"/>
            <a:ext cx="0" cy="27463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ru-RU"/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2541588" y="5824538"/>
            <a:ext cx="0" cy="27463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ru-RU"/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6711950" y="2590800"/>
            <a:ext cx="0" cy="274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ru-RU"/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1042988" y="116632"/>
            <a:ext cx="7993062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Решены вопросы нанесения отражающих покрытий оптики 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0" y="947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50" name="Рисунок 15" descr="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915" y="1320949"/>
            <a:ext cx="4483346" cy="2987377"/>
          </a:xfrm>
          <a:prstGeom prst="rect">
            <a:avLst/>
          </a:prstGeom>
          <a:noFill/>
          <a:ln w="1270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0" descr="log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4" descr="MgF2-NewBlue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682" y="1320949"/>
            <a:ext cx="3527425" cy="2114550"/>
          </a:xfrm>
          <a:prstGeom prst="rect">
            <a:avLst/>
          </a:prstGeom>
          <a:noFill/>
          <a:ln w="1270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 Box 15"/>
          <p:cNvSpPr txBox="1">
            <a:spLocks noChangeArrowheads="1"/>
          </p:cNvSpPr>
          <p:nvPr/>
        </p:nvSpPr>
        <p:spPr bwMode="auto">
          <a:xfrm>
            <a:off x="5018514" y="3646184"/>
            <a:ext cx="412548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b="1" dirty="0"/>
              <a:t>Коэффициент отражения, реализованный на крупногабаритной оптике близок к лабораторным предельным значениям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915" y="4503589"/>
            <a:ext cx="44833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/>
              <a:t>Стенд коллективного пользования (</a:t>
            </a:r>
            <a:r>
              <a:rPr lang="ru-RU" sz="2400" b="1" dirty="0" err="1"/>
              <a:t>Роскосмос</a:t>
            </a:r>
            <a:r>
              <a:rPr lang="ru-RU" sz="2400" b="1" dirty="0"/>
              <a:t>, </a:t>
            </a:r>
            <a:r>
              <a:rPr lang="ru-RU" sz="2400" b="1" dirty="0" err="1"/>
              <a:t>Росатом</a:t>
            </a:r>
            <a:r>
              <a:rPr lang="ru-RU" sz="2400" b="1" dirty="0"/>
              <a:t>, РАН</a:t>
            </a:r>
            <a:r>
              <a:rPr lang="ru-RU" sz="2400" b="1" dirty="0" smtClean="0"/>
              <a:t>) на </a:t>
            </a:r>
            <a:r>
              <a:rPr lang="ru-RU" sz="2400" b="1" dirty="0"/>
              <a:t>базе ФГУП НПО «Луч» (Подольск)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0543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1143000" y="60443"/>
            <a:ext cx="8001000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400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Комплексный контрольно-измерительный стенд телескопа Т-170М вводится в эксплуатацию в июне 2017г</a:t>
            </a:r>
          </a:p>
        </p:txBody>
      </p:sp>
      <p:pic>
        <p:nvPicPr>
          <p:cNvPr id="11267" name="Picture 10" descr="logo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34925"/>
            <a:ext cx="1087437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Рисунок 6" descr="20140415_12093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628775"/>
            <a:ext cx="22320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22082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D:\Работа\Т170М\2010 год\2010_март\ККИС 2010\Директивная технология сборки и юстировки Т-170М\08 06 2010\ССЮ телескоп без приборов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4"/>
            <a:ext cx="459581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186213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21163"/>
            <a:ext cx="1862137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74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1358</Words>
  <Application>Microsoft Office PowerPoint</Application>
  <PresentationFormat>Экран (4:3)</PresentationFormat>
  <Paragraphs>269</Paragraphs>
  <Slides>29</Slides>
  <Notes>16</Notes>
  <HiddenSlides>6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Image</vt:lpstr>
      <vt:lpstr>Слайд 1</vt:lpstr>
      <vt:lpstr>Серия «Спектр» в ФКП-25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Наземный научный комплекс орбита, носитель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msachkov</dc:creator>
  <cp:lastModifiedBy>Пользователь</cp:lastModifiedBy>
  <cp:revision>291</cp:revision>
  <dcterms:created xsi:type="dcterms:W3CDTF">2014-03-12T09:15:07Z</dcterms:created>
  <dcterms:modified xsi:type="dcterms:W3CDTF">2017-04-27T08:42:18Z</dcterms:modified>
</cp:coreProperties>
</file>