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92" r:id="rId2"/>
    <p:sldId id="293" r:id="rId3"/>
    <p:sldId id="283" r:id="rId4"/>
    <p:sldId id="279" r:id="rId5"/>
    <p:sldId id="286" r:id="rId6"/>
    <p:sldId id="287" r:id="rId7"/>
    <p:sldId id="288" r:id="rId8"/>
    <p:sldId id="289" r:id="rId9"/>
    <p:sldId id="285" r:id="rId10"/>
    <p:sldId id="280" r:id="rId11"/>
    <p:sldId id="284" r:id="rId12"/>
    <p:sldId id="275" r:id="rId13"/>
    <p:sldId id="268" r:id="rId14"/>
    <p:sldId id="266" r:id="rId15"/>
    <p:sldId id="291" r:id="rId16"/>
    <p:sldId id="267" r:id="rId17"/>
    <p:sldId id="265" r:id="rId18"/>
    <p:sldId id="264" r:id="rId19"/>
    <p:sldId id="270" r:id="rId20"/>
    <p:sldId id="261" r:id="rId21"/>
    <p:sldId id="271" r:id="rId22"/>
    <p:sldId id="257" r:id="rId23"/>
    <p:sldId id="277" r:id="rId24"/>
    <p:sldId id="290" r:id="rId25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7" d="100"/>
          <a:sy n="77" d="100"/>
        </p:scale>
        <p:origin x="-88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640F5-CAE9-504A-B2EE-7D1C1839029C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014C0-BC81-F142-826F-571533616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83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014C0-BC81-F142-826F-5715336169E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25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E89B-E0EB-3F47-B50A-2F57D01B6C1C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FB90-858A-9342-9921-C1467601E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919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E89B-E0EB-3F47-B50A-2F57D01B6C1C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FB90-858A-9342-9921-C1467601E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080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E89B-E0EB-3F47-B50A-2F57D01B6C1C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FB90-858A-9342-9921-C1467601E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39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0302B5-2EA7-104E-8493-CFFC12206D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4830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E89B-E0EB-3F47-B50A-2F57D01B6C1C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FB90-858A-9342-9921-C1467601E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34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E89B-E0EB-3F47-B50A-2F57D01B6C1C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FB90-858A-9342-9921-C1467601E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88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E89B-E0EB-3F47-B50A-2F57D01B6C1C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FB90-858A-9342-9921-C1467601E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7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E89B-E0EB-3F47-B50A-2F57D01B6C1C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FB90-858A-9342-9921-C1467601E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981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E89B-E0EB-3F47-B50A-2F57D01B6C1C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FB90-858A-9342-9921-C1467601E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51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E89B-E0EB-3F47-B50A-2F57D01B6C1C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FB90-858A-9342-9921-C1467601E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12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E89B-E0EB-3F47-B50A-2F57D01B6C1C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FB90-858A-9342-9921-C1467601E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58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E89B-E0EB-3F47-B50A-2F57D01B6C1C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FB90-858A-9342-9921-C1467601E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612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EE89B-E0EB-3F47-B50A-2F57D01B6C1C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78650" y="649196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5FB90-858A-9342-9921-C1467601E9CD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8" descr="Роскосмос разрешил запускать «Протоны» с сентября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79567" cy="9795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6c14936d847e66e3ab8031ab19641bf0"/>
          <p:cNvPicPr>
            <a:picLocks noChangeAspect="1" noChangeArrowheads="1"/>
          </p:cNvPicPr>
          <p:nvPr userDrawn="1"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02" y="44449"/>
            <a:ext cx="2362248" cy="908129"/>
          </a:xfrm>
          <a:prstGeom prst="rect">
            <a:avLst/>
          </a:prstGeom>
          <a:noFill/>
          <a:ln w="57150" cmpd="thickThin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Дата 3"/>
          <p:cNvSpPr txBox="1">
            <a:spLocks/>
          </p:cNvSpPr>
          <p:nvPr userDrawn="1"/>
        </p:nvSpPr>
        <p:spPr>
          <a:xfrm>
            <a:off x="13320" y="6491969"/>
            <a:ext cx="1170328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smtClean="0"/>
              <a:t>2 </a:t>
            </a:r>
            <a:r>
              <a:rPr lang="ru-RU" sz="1100" b="1" smtClean="0"/>
              <a:t>апреля 2015 г.</a:t>
            </a:r>
            <a:endParaRPr lang="ru-RU" sz="1100" b="1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003300" y="609600"/>
            <a:ext cx="5676900" cy="25400"/>
          </a:xfrm>
          <a:prstGeom prst="line">
            <a:avLst/>
          </a:prstGeom>
          <a:ln w="38100" cmpd="dbl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 userDrawn="1"/>
        </p:nvSpPr>
        <p:spPr>
          <a:xfrm>
            <a:off x="2208397" y="132691"/>
            <a:ext cx="3136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Verdana"/>
                <a:cs typeface="Verdana"/>
              </a:rPr>
              <a:t>Совет РАН по космосу</a:t>
            </a:r>
            <a:endParaRPr lang="ru-RU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4881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jpe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467" y="1424807"/>
            <a:ext cx="9144000" cy="766887"/>
          </a:xfrm>
        </p:spPr>
        <p:txBody>
          <a:bodyPr/>
          <a:lstStyle/>
          <a:p>
            <a:r>
              <a:rPr lang="ru-RU" altLang="ru-RU" sz="3200" b="1" dirty="0">
                <a:solidFill>
                  <a:srgbClr val="0070C0"/>
                </a:solidFill>
              </a:rPr>
              <a:t>Заседание совета РАН по космосу 2 апреля 2015 г.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387065"/>
            <a:ext cx="9144000" cy="2001748"/>
          </a:xfrm>
        </p:spPr>
        <p:txBody>
          <a:bodyPr/>
          <a:lstStyle/>
          <a:p>
            <a:r>
              <a:rPr lang="ru-RU" altLang="ru-RU" b="1" dirty="0">
                <a:solidFill>
                  <a:srgbClr val="0070C0"/>
                </a:solidFill>
              </a:rPr>
              <a:t>Выступление д.ф.-м.н. </a:t>
            </a:r>
            <a:r>
              <a:rPr lang="ru-RU" altLang="ru-RU" b="1" dirty="0" smtClean="0">
                <a:solidFill>
                  <a:srgbClr val="0070C0"/>
                </a:solidFill>
              </a:rPr>
              <a:t>Митрофанова И.Г. (Институт космических исследований РАН) </a:t>
            </a:r>
            <a:endParaRPr lang="ru-RU" altLang="ru-RU" b="1" dirty="0">
              <a:solidFill>
                <a:srgbClr val="0070C0"/>
              </a:solidFill>
            </a:endParaRPr>
          </a:p>
          <a:p>
            <a:r>
              <a:rPr lang="ru-RU" altLang="ru-RU" b="1" dirty="0">
                <a:solidFill>
                  <a:srgbClr val="0070C0"/>
                </a:solidFill>
              </a:rPr>
              <a:t>по </a:t>
            </a:r>
            <a:r>
              <a:rPr lang="ru-RU" altLang="ru-RU" b="1">
                <a:solidFill>
                  <a:srgbClr val="0070C0"/>
                </a:solidFill>
              </a:rPr>
              <a:t>пункту </a:t>
            </a:r>
            <a:r>
              <a:rPr lang="ru-RU" altLang="ru-RU" b="1" smtClean="0">
                <a:solidFill>
                  <a:srgbClr val="0070C0"/>
                </a:solidFill>
              </a:rPr>
              <a:t>4 </a:t>
            </a:r>
            <a:r>
              <a:rPr lang="ru-RU" altLang="ru-RU" b="1" dirty="0">
                <a:solidFill>
                  <a:srgbClr val="0070C0"/>
                </a:solidFill>
              </a:rPr>
              <a:t>повестки дня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694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1647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"/>
          <a:stretch>
            <a:fillRect/>
          </a:stretch>
        </p:blipFill>
        <p:spPr bwMode="auto">
          <a:xfrm>
            <a:off x="1042988" y="1181100"/>
            <a:ext cx="7129462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0" y="5210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244" name="Text Box 2"/>
          <p:cNvSpPr txBox="1">
            <a:spLocks noChangeArrowheads="1"/>
          </p:cNvSpPr>
          <p:nvPr/>
        </p:nvSpPr>
        <p:spPr bwMode="auto">
          <a:xfrm>
            <a:off x="1213592" y="1291432"/>
            <a:ext cx="5250476" cy="58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defRPr/>
            </a:pPr>
            <a:r>
              <a:rPr kumimoji="0" lang="ru-RU" sz="1600" b="1" dirty="0" smtClean="0">
                <a:latin typeface="Verdana" charset="0"/>
              </a:rPr>
              <a:t>Автоматические космические проекты </a:t>
            </a:r>
          </a:p>
          <a:p>
            <a:pPr>
              <a:defRPr/>
            </a:pPr>
            <a:r>
              <a:rPr kumimoji="0" lang="ru-RU" sz="1600" b="1" dirty="0" smtClean="0">
                <a:latin typeface="Verdana" charset="0"/>
              </a:rPr>
              <a:t>1-го Этапа Лунной программы</a:t>
            </a:r>
          </a:p>
        </p:txBody>
      </p:sp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1331913" y="3860800"/>
            <a:ext cx="6985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800"/>
              <a:t>2018</a:t>
            </a:r>
          </a:p>
        </p:txBody>
      </p:sp>
      <p:sp>
        <p:nvSpPr>
          <p:cNvPr id="18438" name="TextBox 10"/>
          <p:cNvSpPr txBox="1">
            <a:spLocks noChangeArrowheads="1"/>
          </p:cNvSpPr>
          <p:nvPr/>
        </p:nvSpPr>
        <p:spPr bwMode="auto">
          <a:xfrm>
            <a:off x="2505075" y="3275013"/>
            <a:ext cx="6985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800"/>
              <a:t>2019</a:t>
            </a:r>
          </a:p>
        </p:txBody>
      </p:sp>
      <p:sp>
        <p:nvSpPr>
          <p:cNvPr id="18439" name="TextBox 11"/>
          <p:cNvSpPr txBox="1">
            <a:spLocks noChangeArrowheads="1"/>
          </p:cNvSpPr>
          <p:nvPr/>
        </p:nvSpPr>
        <p:spPr bwMode="auto">
          <a:xfrm>
            <a:off x="4162425" y="2420938"/>
            <a:ext cx="69691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800"/>
              <a:t>2020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12957" y="1913112"/>
            <a:ext cx="1601799" cy="2029438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160901" y="1610119"/>
            <a:ext cx="1710725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  <a:latin typeface="Verdana"/>
                <a:cs typeface="Verdana"/>
              </a:rPr>
              <a:t>Луна-Грунт</a:t>
            </a:r>
            <a:endParaRPr lang="ru-RU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2747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1647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"/>
          <a:stretch>
            <a:fillRect/>
          </a:stretch>
        </p:blipFill>
        <p:spPr bwMode="auto">
          <a:xfrm>
            <a:off x="1042988" y="1181100"/>
            <a:ext cx="7129462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0" y="5210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244" name="Text Box 2"/>
          <p:cNvSpPr txBox="1">
            <a:spLocks noChangeArrowheads="1"/>
          </p:cNvSpPr>
          <p:nvPr/>
        </p:nvSpPr>
        <p:spPr bwMode="auto">
          <a:xfrm>
            <a:off x="1213592" y="1291432"/>
            <a:ext cx="5250476" cy="58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defRPr/>
            </a:pPr>
            <a:r>
              <a:rPr kumimoji="0" lang="ru-RU" sz="1600" b="1" dirty="0" smtClean="0">
                <a:latin typeface="Verdana" charset="0"/>
              </a:rPr>
              <a:t>Автоматические космические проекты </a:t>
            </a:r>
          </a:p>
          <a:p>
            <a:pPr>
              <a:defRPr/>
            </a:pPr>
            <a:r>
              <a:rPr kumimoji="0" lang="ru-RU" sz="1600" b="1" dirty="0" smtClean="0">
                <a:latin typeface="Verdana" charset="0"/>
              </a:rPr>
              <a:t>1-го Этапа Лунной программы</a:t>
            </a:r>
          </a:p>
        </p:txBody>
      </p:sp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1331913" y="3860800"/>
            <a:ext cx="6985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800"/>
              <a:t>2018</a:t>
            </a:r>
          </a:p>
        </p:txBody>
      </p:sp>
      <p:sp>
        <p:nvSpPr>
          <p:cNvPr id="18438" name="TextBox 10"/>
          <p:cNvSpPr txBox="1">
            <a:spLocks noChangeArrowheads="1"/>
          </p:cNvSpPr>
          <p:nvPr/>
        </p:nvSpPr>
        <p:spPr bwMode="auto">
          <a:xfrm>
            <a:off x="2505075" y="3275013"/>
            <a:ext cx="6985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800"/>
              <a:t>2019</a:t>
            </a:r>
          </a:p>
        </p:txBody>
      </p:sp>
      <p:sp>
        <p:nvSpPr>
          <p:cNvPr id="18439" name="TextBox 11"/>
          <p:cNvSpPr txBox="1">
            <a:spLocks noChangeArrowheads="1"/>
          </p:cNvSpPr>
          <p:nvPr/>
        </p:nvSpPr>
        <p:spPr bwMode="auto">
          <a:xfrm>
            <a:off x="4162425" y="2420938"/>
            <a:ext cx="69691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800"/>
              <a:t>2020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12957" y="1913112"/>
            <a:ext cx="1601799" cy="2029438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246563" y="5602288"/>
            <a:ext cx="2557462" cy="922337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ru-RU" sz="1800" b="1">
                <a:solidFill>
                  <a:schemeClr val="bg1"/>
                </a:solidFill>
                <a:latin typeface="Verdana" charset="0"/>
                <a:cs typeface="Verdana" charset="0"/>
              </a:rPr>
              <a:t>Планируется </a:t>
            </a:r>
          </a:p>
          <a:p>
            <a:pPr algn="ctr"/>
            <a:r>
              <a:rPr kumimoji="0" lang="ru-RU" sz="1800" b="1">
                <a:solidFill>
                  <a:schemeClr val="bg1"/>
                </a:solidFill>
                <a:latin typeface="Verdana" charset="0"/>
                <a:cs typeface="Verdana" charset="0"/>
              </a:rPr>
              <a:t>сотрудничество</a:t>
            </a:r>
          </a:p>
          <a:p>
            <a:pPr algn="ctr"/>
            <a:r>
              <a:rPr kumimoji="0" lang="ru-RU" sz="1800" b="1">
                <a:solidFill>
                  <a:schemeClr val="bg1"/>
                </a:solidFill>
                <a:latin typeface="Verdana" charset="0"/>
                <a:cs typeface="Verdana" charset="0"/>
              </a:rPr>
              <a:t>Роскосмоса с ЕКА</a:t>
            </a:r>
          </a:p>
        </p:txBody>
      </p:sp>
      <p:cxnSp>
        <p:nvCxnSpPr>
          <p:cNvPr id="11" name="Прямая со стрелкой 10"/>
          <p:cNvCxnSpPr>
            <a:endCxn id="2" idx="2"/>
          </p:cNvCxnSpPr>
          <p:nvPr/>
        </p:nvCxnSpPr>
        <p:spPr bwMode="auto">
          <a:xfrm flipV="1">
            <a:off x="5516256" y="3942550"/>
            <a:ext cx="497601" cy="16597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908755" y="5051233"/>
            <a:ext cx="1940818" cy="1200329"/>
          </a:xfrm>
          <a:prstGeom prst="rect">
            <a:avLst/>
          </a:prstGeom>
          <a:solidFill>
            <a:srgbClr val="FF66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ru-RU" sz="1800" b="1" dirty="0" smtClean="0">
                <a:solidFill>
                  <a:schemeClr val="bg1"/>
                </a:solidFill>
                <a:latin typeface="Verdana" charset="0"/>
                <a:cs typeface="Verdana" charset="0"/>
              </a:rPr>
              <a:t>Предложены </a:t>
            </a:r>
          </a:p>
          <a:p>
            <a:pPr algn="ctr"/>
            <a:r>
              <a:rPr kumimoji="0" lang="ru-RU" sz="1800" b="1" dirty="0" smtClean="0">
                <a:solidFill>
                  <a:schemeClr val="bg1"/>
                </a:solidFill>
                <a:latin typeface="Verdana" charset="0"/>
                <a:cs typeface="Verdana" charset="0"/>
              </a:rPr>
              <a:t>пункты в </a:t>
            </a:r>
          </a:p>
          <a:p>
            <a:pPr algn="ctr"/>
            <a:r>
              <a:rPr kumimoji="0" lang="ru-RU" sz="1800" b="1" dirty="0" smtClean="0">
                <a:solidFill>
                  <a:schemeClr val="bg1"/>
                </a:solidFill>
                <a:latin typeface="Verdana" charset="0"/>
                <a:cs typeface="Verdana" charset="0"/>
              </a:rPr>
              <a:t>Решение </a:t>
            </a:r>
          </a:p>
          <a:p>
            <a:pPr algn="ctr"/>
            <a:r>
              <a:rPr kumimoji="0" lang="ru-RU" sz="1800" b="1" dirty="0" smtClean="0">
                <a:solidFill>
                  <a:schemeClr val="bg1"/>
                </a:solidFill>
                <a:latin typeface="Verdana" charset="0"/>
                <a:cs typeface="Verdana" charset="0"/>
              </a:rPr>
              <a:t>Совета</a:t>
            </a:r>
          </a:p>
        </p:txBody>
      </p:sp>
      <p:cxnSp>
        <p:nvCxnSpPr>
          <p:cNvPr id="13" name="Прямая со стрелкой 12"/>
          <p:cNvCxnSpPr/>
          <p:nvPr/>
        </p:nvCxnSpPr>
        <p:spPr bwMode="auto">
          <a:xfrm flipH="1" flipV="1">
            <a:off x="6103898" y="3942550"/>
            <a:ext cx="1775267" cy="110868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5160901" y="1610119"/>
            <a:ext cx="1710725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  <a:latin typeface="Verdana"/>
                <a:cs typeface="Verdana"/>
              </a:rPr>
              <a:t>Луна-Грунт</a:t>
            </a:r>
            <a:endParaRPr lang="ru-RU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3482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" descr="moon_landing_map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81" y="0"/>
            <a:ext cx="6987015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конечная звезда 1"/>
          <p:cNvSpPr/>
          <p:nvPr/>
        </p:nvSpPr>
        <p:spPr>
          <a:xfrm>
            <a:off x="7082971" y="3307614"/>
            <a:ext cx="380481" cy="321388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7518527" y="3074876"/>
            <a:ext cx="380481" cy="321388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7572385" y="2515383"/>
            <a:ext cx="380481" cy="321388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5664009" y="3758980"/>
            <a:ext cx="380481" cy="321388"/>
          </a:xfrm>
          <a:prstGeom prst="star5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6108250" y="3235570"/>
            <a:ext cx="380481" cy="321388"/>
          </a:xfrm>
          <a:prstGeom prst="star5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6380319" y="2090931"/>
            <a:ext cx="380481" cy="321388"/>
          </a:xfrm>
          <a:prstGeom prst="star5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5031963" y="1815334"/>
            <a:ext cx="380481" cy="321388"/>
          </a:xfrm>
          <a:prstGeom prst="star5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133771" y="3396264"/>
            <a:ext cx="380481" cy="321388"/>
          </a:xfrm>
          <a:prstGeom prst="star5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3842092" y="3453960"/>
            <a:ext cx="380481" cy="321388"/>
          </a:xfrm>
          <a:prstGeom prst="star5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271030" y="9484"/>
            <a:ext cx="2275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Verdana"/>
                <a:cs typeface="Verdana"/>
              </a:rPr>
              <a:t>Исследования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Verdana"/>
                <a:cs typeface="Verdana"/>
              </a:rPr>
              <a:t>Луны в </a:t>
            </a:r>
            <a:r>
              <a:rPr lang="en-US" b="1" dirty="0" smtClean="0">
                <a:solidFill>
                  <a:schemeClr val="bg1"/>
                </a:solidFill>
                <a:latin typeface="Verdana"/>
                <a:cs typeface="Verdana"/>
              </a:rPr>
              <a:t>XX </a:t>
            </a:r>
            <a:r>
              <a:rPr lang="ru-RU" b="1" dirty="0" smtClean="0">
                <a:solidFill>
                  <a:schemeClr val="bg1"/>
                </a:solidFill>
                <a:latin typeface="Verdana"/>
                <a:cs typeface="Verdana"/>
              </a:rPr>
              <a:t>веке</a:t>
            </a:r>
            <a:endParaRPr lang="ru-RU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73099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62" y="0"/>
            <a:ext cx="6857999" cy="68579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7734" y="5649100"/>
            <a:ext cx="27213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Данные </a:t>
            </a:r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baseline="30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эксперимента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проекта «</a:t>
            </a:r>
            <a:r>
              <a:rPr lang="ru-RU" dirty="0" err="1" smtClean="0">
                <a:solidFill>
                  <a:schemeClr val="bg1"/>
                </a:solidFill>
              </a:rPr>
              <a:t>Чандрайян</a:t>
            </a:r>
            <a:r>
              <a:rPr lang="ru-RU" dirty="0" smtClean="0">
                <a:solidFill>
                  <a:schemeClr val="bg1"/>
                </a:solidFill>
              </a:rPr>
              <a:t>» о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распространенности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лунной воды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7734" y="9484"/>
            <a:ext cx="2141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Verdana"/>
                <a:cs typeface="Verdana"/>
              </a:rPr>
              <a:t>«Новая» Луна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Verdana"/>
                <a:cs typeface="Verdana"/>
              </a:rPr>
              <a:t>XX</a:t>
            </a:r>
            <a:r>
              <a:rPr lang="en-US" b="1" dirty="0">
                <a:solidFill>
                  <a:schemeClr val="bg1"/>
                </a:solidFill>
                <a:latin typeface="Verdana"/>
                <a:cs typeface="Verdana"/>
              </a:rPr>
              <a:t>I</a:t>
            </a:r>
            <a:r>
              <a:rPr lang="en-US" b="1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Verdana"/>
                <a:cs typeface="Verdana"/>
              </a:rPr>
              <a:t>века</a:t>
            </a:r>
            <a:endParaRPr lang="ru-RU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117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Изображение 4" descr="New_maps_with_WEH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0" t="23766" b="9875"/>
          <a:stretch>
            <a:fillRect/>
          </a:stretch>
        </p:blipFill>
        <p:spPr bwMode="auto">
          <a:xfrm>
            <a:off x="1163638" y="158750"/>
            <a:ext cx="6392862" cy="63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>
            <a:cxnSpLocks noChangeShapeType="1"/>
            <a:stCxn id="15384" idx="2"/>
          </p:cNvCxnSpPr>
          <p:nvPr/>
        </p:nvCxnSpPr>
        <p:spPr bwMode="auto">
          <a:xfrm flipV="1">
            <a:off x="1557338" y="3365500"/>
            <a:ext cx="3089275" cy="1946275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Прямая соединительная линия 10"/>
          <p:cNvCxnSpPr>
            <a:cxnSpLocks noChangeShapeType="1"/>
            <a:stCxn id="2" idx="5"/>
          </p:cNvCxnSpPr>
          <p:nvPr/>
        </p:nvCxnSpPr>
        <p:spPr bwMode="auto">
          <a:xfrm>
            <a:off x="1458913" y="1855788"/>
            <a:ext cx="2605087" cy="981075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Прямая соединительная линия 13"/>
          <p:cNvCxnSpPr>
            <a:cxnSpLocks noChangeShapeType="1"/>
          </p:cNvCxnSpPr>
          <p:nvPr/>
        </p:nvCxnSpPr>
        <p:spPr bwMode="auto">
          <a:xfrm flipH="1">
            <a:off x="4646613" y="620713"/>
            <a:ext cx="1870075" cy="2384425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Прямая соединительная линия 16"/>
          <p:cNvCxnSpPr>
            <a:cxnSpLocks noChangeShapeType="1"/>
            <a:stCxn id="21" idx="2"/>
          </p:cNvCxnSpPr>
          <p:nvPr/>
        </p:nvCxnSpPr>
        <p:spPr bwMode="auto">
          <a:xfrm flipH="1" flipV="1">
            <a:off x="4846638" y="3217863"/>
            <a:ext cx="3390900" cy="274637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Прямая соединительная линия 19"/>
          <p:cNvCxnSpPr>
            <a:cxnSpLocks noChangeShapeType="1"/>
          </p:cNvCxnSpPr>
          <p:nvPr/>
        </p:nvCxnSpPr>
        <p:spPr bwMode="auto">
          <a:xfrm>
            <a:off x="2401888" y="603250"/>
            <a:ext cx="2085975" cy="2233613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Прямая соединительная линия 24"/>
          <p:cNvCxnSpPr>
            <a:cxnSpLocks noChangeShapeType="1"/>
          </p:cNvCxnSpPr>
          <p:nvPr/>
        </p:nvCxnSpPr>
        <p:spPr bwMode="auto">
          <a:xfrm flipH="1">
            <a:off x="4148138" y="260350"/>
            <a:ext cx="1000125" cy="1252538"/>
          </a:xfrm>
          <a:prstGeom prst="line">
            <a:avLst/>
          </a:prstGeom>
          <a:noFill/>
          <a:ln w="25400">
            <a:solidFill>
              <a:srgbClr val="C4BD97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8" name="TextBox 31"/>
          <p:cNvSpPr txBox="1">
            <a:spLocks noChangeArrowheads="1"/>
          </p:cNvSpPr>
          <p:nvPr/>
        </p:nvSpPr>
        <p:spPr bwMode="auto">
          <a:xfrm>
            <a:off x="682625" y="3281363"/>
            <a:ext cx="306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800"/>
              <a:t>1</a:t>
            </a:r>
            <a:endParaRPr kumimoji="0" lang="ru-RU" sz="1800"/>
          </a:p>
        </p:txBody>
      </p:sp>
      <p:sp>
        <p:nvSpPr>
          <p:cNvPr id="15369" name="TextBox 38"/>
          <p:cNvSpPr txBox="1">
            <a:spLocks noChangeArrowheads="1"/>
          </p:cNvSpPr>
          <p:nvPr/>
        </p:nvSpPr>
        <p:spPr bwMode="auto">
          <a:xfrm>
            <a:off x="1163638" y="1512888"/>
            <a:ext cx="30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800"/>
              <a:t>2</a:t>
            </a:r>
            <a:endParaRPr kumimoji="0" lang="ru-RU" sz="1800"/>
          </a:p>
        </p:txBody>
      </p:sp>
      <p:sp>
        <p:nvSpPr>
          <p:cNvPr id="15370" name="TextBox 39"/>
          <p:cNvSpPr txBox="1">
            <a:spLocks noChangeArrowheads="1"/>
          </p:cNvSpPr>
          <p:nvPr/>
        </p:nvSpPr>
        <p:spPr bwMode="auto">
          <a:xfrm>
            <a:off x="2095500" y="317500"/>
            <a:ext cx="306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800"/>
              <a:t>3</a:t>
            </a:r>
            <a:endParaRPr kumimoji="0" lang="ru-RU" sz="1800"/>
          </a:p>
        </p:txBody>
      </p:sp>
      <p:sp>
        <p:nvSpPr>
          <p:cNvPr id="15371" name="TextBox 40"/>
          <p:cNvSpPr txBox="1">
            <a:spLocks noChangeArrowheads="1"/>
          </p:cNvSpPr>
          <p:nvPr/>
        </p:nvSpPr>
        <p:spPr bwMode="auto">
          <a:xfrm>
            <a:off x="5056188" y="-36513"/>
            <a:ext cx="307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800"/>
              <a:t>4</a:t>
            </a:r>
            <a:endParaRPr kumimoji="0" lang="ru-RU" sz="1800"/>
          </a:p>
        </p:txBody>
      </p:sp>
      <p:sp>
        <p:nvSpPr>
          <p:cNvPr id="15372" name="TextBox 41"/>
          <p:cNvSpPr txBox="1">
            <a:spLocks noChangeArrowheads="1"/>
          </p:cNvSpPr>
          <p:nvPr/>
        </p:nvSpPr>
        <p:spPr bwMode="auto">
          <a:xfrm>
            <a:off x="6372225" y="260350"/>
            <a:ext cx="306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800"/>
              <a:t>5</a:t>
            </a:r>
            <a:endParaRPr kumimoji="0" lang="ru-RU" sz="1800"/>
          </a:p>
        </p:txBody>
      </p:sp>
      <p:sp>
        <p:nvSpPr>
          <p:cNvPr id="15373" name="TextBox 42"/>
          <p:cNvSpPr txBox="1">
            <a:spLocks noChangeArrowheads="1"/>
          </p:cNvSpPr>
          <p:nvPr/>
        </p:nvSpPr>
        <p:spPr bwMode="auto">
          <a:xfrm>
            <a:off x="8302625" y="3281363"/>
            <a:ext cx="306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800"/>
              <a:t>6</a:t>
            </a:r>
            <a:endParaRPr kumimoji="0" lang="ru-RU" sz="1800"/>
          </a:p>
        </p:txBody>
      </p:sp>
      <p:sp>
        <p:nvSpPr>
          <p:cNvPr id="2" name="Овал 1"/>
          <p:cNvSpPr>
            <a:spLocks noChangeArrowheads="1"/>
          </p:cNvSpPr>
          <p:nvPr/>
        </p:nvSpPr>
        <p:spPr bwMode="auto">
          <a:xfrm>
            <a:off x="1101725" y="1533525"/>
            <a:ext cx="419100" cy="3778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375" name="TextBox 2"/>
          <p:cNvSpPr txBox="1">
            <a:spLocks noChangeArrowheads="1"/>
          </p:cNvSpPr>
          <p:nvPr/>
        </p:nvSpPr>
        <p:spPr bwMode="auto">
          <a:xfrm>
            <a:off x="971550" y="1052513"/>
            <a:ext cx="649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200" b="1">
                <a:solidFill>
                  <a:srgbClr val="FF0000"/>
                </a:solidFill>
              </a:rPr>
              <a:t>Кратер</a:t>
            </a:r>
          </a:p>
          <a:p>
            <a:r>
              <a:rPr kumimoji="0" lang="ru-RU" sz="1200" b="1">
                <a:solidFill>
                  <a:srgbClr val="FF0000"/>
                </a:solidFill>
              </a:rPr>
              <a:t>Кабеус</a:t>
            </a:r>
          </a:p>
        </p:txBody>
      </p:sp>
      <p:sp>
        <p:nvSpPr>
          <p:cNvPr id="21" name="Овал 20"/>
          <p:cNvSpPr>
            <a:spLocks noChangeArrowheads="1"/>
          </p:cNvSpPr>
          <p:nvPr/>
        </p:nvSpPr>
        <p:spPr bwMode="auto">
          <a:xfrm>
            <a:off x="8237538" y="3303588"/>
            <a:ext cx="417512" cy="3778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377" name="TextBox 21"/>
          <p:cNvSpPr txBox="1">
            <a:spLocks noChangeArrowheads="1"/>
          </p:cNvSpPr>
          <p:nvPr/>
        </p:nvSpPr>
        <p:spPr bwMode="auto">
          <a:xfrm>
            <a:off x="7956550" y="3716338"/>
            <a:ext cx="973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ru-RU" sz="1200" b="1">
                <a:solidFill>
                  <a:srgbClr val="FF0000"/>
                </a:solidFill>
              </a:rPr>
              <a:t>Кратер</a:t>
            </a:r>
          </a:p>
          <a:p>
            <a:pPr algn="ctr"/>
            <a:r>
              <a:rPr kumimoji="0" lang="ru-RU" sz="1200" b="1">
                <a:solidFill>
                  <a:srgbClr val="FF0000"/>
                </a:solidFill>
              </a:rPr>
              <a:t>Шумейкер</a:t>
            </a:r>
          </a:p>
        </p:txBody>
      </p:sp>
      <p:sp>
        <p:nvSpPr>
          <p:cNvPr id="15378" name="TextBox 17"/>
          <p:cNvSpPr txBox="1">
            <a:spLocks noChangeArrowheads="1"/>
          </p:cNvSpPr>
          <p:nvPr/>
        </p:nvSpPr>
        <p:spPr bwMode="auto">
          <a:xfrm>
            <a:off x="34925" y="2100263"/>
            <a:ext cx="21113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800" u="sng"/>
              <a:t>Данные телескопа </a:t>
            </a:r>
          </a:p>
          <a:p>
            <a:r>
              <a:rPr kumimoji="0" lang="ru-RU" sz="1800" u="sng"/>
              <a:t>ЛЕНД:</a:t>
            </a:r>
          </a:p>
          <a:p>
            <a:endParaRPr kumimoji="0" lang="ru-RU" sz="1800"/>
          </a:p>
          <a:p>
            <a:r>
              <a:rPr kumimoji="0" lang="ru-RU" sz="1800"/>
              <a:t>Районы в окрестности  Южного </a:t>
            </a:r>
          </a:p>
          <a:p>
            <a:r>
              <a:rPr kumimoji="0" lang="ru-RU" sz="1800"/>
              <a:t>полюса</a:t>
            </a:r>
          </a:p>
          <a:p>
            <a:r>
              <a:rPr kumimoji="0" lang="ru-RU" sz="1800"/>
              <a:t>с повышенным содержанием</a:t>
            </a:r>
          </a:p>
          <a:p>
            <a:r>
              <a:rPr kumimoji="0" lang="ru-RU" sz="1800"/>
              <a:t>воды в </a:t>
            </a:r>
          </a:p>
          <a:p>
            <a:r>
              <a:rPr kumimoji="0" lang="ru-RU" sz="1800"/>
              <a:t>реголите</a:t>
            </a:r>
          </a:p>
        </p:txBody>
      </p:sp>
      <p:sp>
        <p:nvSpPr>
          <p:cNvPr id="15379" name="TextBox 22"/>
          <p:cNvSpPr txBox="1">
            <a:spLocks noChangeArrowheads="1"/>
          </p:cNvSpPr>
          <p:nvPr/>
        </p:nvSpPr>
        <p:spPr bwMode="auto">
          <a:xfrm>
            <a:off x="7502525" y="954088"/>
            <a:ext cx="1606550" cy="17541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ru-RU" sz="1800"/>
              <a:t>Возможные</a:t>
            </a:r>
          </a:p>
          <a:p>
            <a:pPr algn="ctr"/>
            <a:r>
              <a:rPr kumimoji="0" lang="ru-RU" sz="1800"/>
              <a:t>Районы размещения Лунного Полярного Полигона</a:t>
            </a:r>
          </a:p>
        </p:txBody>
      </p:sp>
      <p:cxnSp>
        <p:nvCxnSpPr>
          <p:cNvPr id="7" name="Прямая со стрелкой 6"/>
          <p:cNvCxnSpPr>
            <a:cxnSpLocks noChangeShapeType="1"/>
          </p:cNvCxnSpPr>
          <p:nvPr/>
        </p:nvCxnSpPr>
        <p:spPr bwMode="auto">
          <a:xfrm flipH="1" flipV="1">
            <a:off x="4148138" y="1512888"/>
            <a:ext cx="3376612" cy="4762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Прямая со стрелкой 26"/>
          <p:cNvCxnSpPr>
            <a:cxnSpLocks noChangeShapeType="1"/>
          </p:cNvCxnSpPr>
          <p:nvPr/>
        </p:nvCxnSpPr>
        <p:spPr bwMode="auto">
          <a:xfrm flipH="1" flipV="1">
            <a:off x="4859338" y="1412875"/>
            <a:ext cx="2665412" cy="50323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Прямая со стрелкой 29"/>
          <p:cNvCxnSpPr>
            <a:cxnSpLocks noChangeShapeType="1"/>
          </p:cNvCxnSpPr>
          <p:nvPr/>
        </p:nvCxnSpPr>
        <p:spPr bwMode="auto">
          <a:xfrm flipH="1">
            <a:off x="5000625" y="2060575"/>
            <a:ext cx="2451100" cy="25082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84" name="TextBox 39"/>
          <p:cNvSpPr txBox="1">
            <a:spLocks noChangeArrowheads="1"/>
          </p:cNvSpPr>
          <p:nvPr/>
        </p:nvSpPr>
        <p:spPr bwMode="auto">
          <a:xfrm>
            <a:off x="1403350" y="4941888"/>
            <a:ext cx="306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800"/>
              <a:t>1</a:t>
            </a:r>
          </a:p>
        </p:txBody>
      </p:sp>
      <p:sp>
        <p:nvSpPr>
          <p:cNvPr id="15386" name="TextBox 23"/>
          <p:cNvSpPr txBox="1">
            <a:spLocks noChangeArrowheads="1"/>
          </p:cNvSpPr>
          <p:nvPr/>
        </p:nvSpPr>
        <p:spPr bwMode="auto">
          <a:xfrm>
            <a:off x="1655763" y="5254625"/>
            <a:ext cx="1071562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ru-RU" sz="1100" b="1"/>
              <a:t>Нейтронный </a:t>
            </a:r>
          </a:p>
          <a:p>
            <a:pPr algn="ctr"/>
            <a:r>
              <a:rPr kumimoji="0" lang="ru-RU" sz="1100" b="1"/>
              <a:t>признак </a:t>
            </a:r>
          </a:p>
          <a:p>
            <a:pPr algn="ctr"/>
            <a:r>
              <a:rPr kumimoji="0" lang="ru-RU" sz="1100" b="1"/>
              <a:t>содержания </a:t>
            </a:r>
          </a:p>
          <a:p>
            <a:pPr algn="ctr"/>
            <a:r>
              <a:rPr kumimoji="0" lang="ru-RU" sz="1100" b="1"/>
              <a:t>воды</a:t>
            </a:r>
          </a:p>
        </p:txBody>
      </p:sp>
      <p:sp>
        <p:nvSpPr>
          <p:cNvPr id="15387" name="TextBox 41"/>
          <p:cNvSpPr txBox="1">
            <a:spLocks noChangeArrowheads="1"/>
          </p:cNvSpPr>
          <p:nvPr/>
        </p:nvSpPr>
        <p:spPr bwMode="auto">
          <a:xfrm>
            <a:off x="414338" y="6021388"/>
            <a:ext cx="701675" cy="261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ru-RU" sz="1100" b="1"/>
              <a:t>МНОГО</a:t>
            </a:r>
          </a:p>
        </p:txBody>
      </p:sp>
      <p:sp>
        <p:nvSpPr>
          <p:cNvPr id="15388" name="TextBox 42"/>
          <p:cNvSpPr txBox="1">
            <a:spLocks noChangeArrowheads="1"/>
          </p:cNvSpPr>
          <p:nvPr/>
        </p:nvSpPr>
        <p:spPr bwMode="auto">
          <a:xfrm>
            <a:off x="3259138" y="6003925"/>
            <a:ext cx="614362" cy="261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ru-RU" sz="1100" b="1"/>
              <a:t>МАЛО</a:t>
            </a:r>
          </a:p>
        </p:txBody>
      </p:sp>
    </p:spTree>
    <p:extLst>
      <p:ext uri="{BB962C8B-B14F-4D97-AF65-F5344CB8AC3E}">
        <p14:creationId xmlns:p14="http://schemas.microsoft.com/office/powerpoint/2010/main" val="312121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87" y="1760726"/>
            <a:ext cx="8953296" cy="4487332"/>
          </a:xfrm>
          <a:prstGeom prst="rect">
            <a:avLst/>
          </a:prstGeom>
        </p:spPr>
      </p:pic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121998" y="651794"/>
            <a:ext cx="5462049" cy="100029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r>
              <a:rPr lang="ru-RU" sz="1600" b="1" dirty="0" smtClean="0">
                <a:latin typeface="Verdana" charset="0"/>
              </a:rPr>
              <a:t>Распространенность воды в реголите</a:t>
            </a:r>
            <a:br>
              <a:rPr lang="ru-RU" sz="1600" b="1" dirty="0" smtClean="0">
                <a:latin typeface="Verdana" charset="0"/>
              </a:rPr>
            </a:br>
            <a:r>
              <a:rPr lang="ru-RU" sz="1600" b="1" dirty="0" smtClean="0">
                <a:latin typeface="Verdana" charset="0"/>
              </a:rPr>
              <a:t>полярных районов Луны по данным прибора ЛЕНД</a:t>
            </a:r>
            <a:endParaRPr lang="en-US" sz="1600" b="1" dirty="0">
              <a:latin typeface="Verdan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19449" y="1467418"/>
            <a:ext cx="1624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Южный полюс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2787" y="1576060"/>
            <a:ext cx="184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Северный полюс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96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om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54125"/>
            <a:ext cx="2092325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3" descr="CraterCou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740150"/>
            <a:ext cx="447833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sunwav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r="20134" b="48500"/>
          <a:stretch>
            <a:fillRect/>
          </a:stretch>
        </p:blipFill>
        <p:spPr bwMode="auto">
          <a:xfrm>
            <a:off x="2339975" y="1254125"/>
            <a:ext cx="2386013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1641475" y="3379788"/>
            <a:ext cx="6932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6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Verdana" charset="0"/>
              </a:rPr>
              <a:t>H</a:t>
            </a:r>
            <a:r>
              <a:rPr kumimoji="0" lang="en-US" sz="1600" b="1" i="1" baseline="-25000" dirty="0">
                <a:solidFill>
                  <a:schemeClr val="tx2">
                    <a:lumMod val="40000"/>
                    <a:lumOff val="60000"/>
                  </a:schemeClr>
                </a:solidFill>
                <a:latin typeface="Verdana" charset="0"/>
              </a:rPr>
              <a:t>2</a:t>
            </a:r>
            <a:r>
              <a:rPr kumimoji="0" lang="en-US" sz="16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Verdana" charset="0"/>
              </a:rPr>
              <a:t>O</a:t>
            </a:r>
            <a:endParaRPr kumimoji="0" lang="ru-RU" sz="1600" b="1" i="1" dirty="0">
              <a:solidFill>
                <a:schemeClr val="tx2">
                  <a:lumMod val="40000"/>
                  <a:lumOff val="60000"/>
                </a:schemeClr>
              </a:solidFill>
              <a:latin typeface="Verdana" charset="0"/>
            </a:endParaRPr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3491707" y="2680294"/>
            <a:ext cx="4746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600" b="1" i="1" dirty="0">
                <a:solidFill>
                  <a:schemeClr val="bg1"/>
                </a:solidFill>
                <a:latin typeface="Verdana" charset="0"/>
              </a:rPr>
              <a:t>H</a:t>
            </a:r>
            <a:r>
              <a:rPr kumimoji="0" lang="en-US" sz="1600" b="1" i="1" baseline="30000" dirty="0">
                <a:solidFill>
                  <a:schemeClr val="bg1"/>
                </a:solidFill>
                <a:latin typeface="Verdana" charset="0"/>
              </a:rPr>
              <a:t>+</a:t>
            </a:r>
            <a:endParaRPr kumimoji="0" lang="ru-RU" sz="1600" b="1" i="1" baseline="30000" dirty="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33798" name="Picture 7" descr="slide-74-728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2" t="11234" r="11584" b="9860"/>
          <a:stretch>
            <a:fillRect/>
          </a:stretch>
        </p:blipFill>
        <p:spPr bwMode="auto">
          <a:xfrm>
            <a:off x="4884738" y="1843876"/>
            <a:ext cx="4128938" cy="357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 Box 8"/>
          <p:cNvSpPr txBox="1">
            <a:spLocks noChangeArrowheads="1"/>
          </p:cNvSpPr>
          <p:nvPr/>
        </p:nvSpPr>
        <p:spPr bwMode="auto">
          <a:xfrm>
            <a:off x="983670" y="624808"/>
            <a:ext cx="560361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600" b="1" dirty="0" smtClean="0">
                <a:latin typeface="Verdana" charset="0"/>
              </a:rPr>
              <a:t>Проблема №1: </a:t>
            </a:r>
          </a:p>
          <a:p>
            <a:r>
              <a:rPr kumimoji="0" lang="ru-RU" sz="1600" b="1" dirty="0" smtClean="0">
                <a:latin typeface="Verdana" charset="0"/>
              </a:rPr>
              <a:t>происхождения </a:t>
            </a:r>
            <a:r>
              <a:rPr kumimoji="0" lang="ru-RU" sz="1600" b="1" dirty="0">
                <a:latin typeface="Verdana" charset="0"/>
              </a:rPr>
              <a:t>воды </a:t>
            </a:r>
            <a:r>
              <a:rPr kumimoji="0" lang="ru-RU" sz="1600" b="1" dirty="0" smtClean="0">
                <a:latin typeface="Verdana" charset="0"/>
              </a:rPr>
              <a:t>и летучих на Луне</a:t>
            </a:r>
            <a:endParaRPr kumimoji="0" lang="ru-RU" sz="1600" b="1" dirty="0">
              <a:latin typeface="Verdana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6"/>
          <a:srcRect t="28661"/>
          <a:stretch/>
        </p:blipFill>
        <p:spPr>
          <a:xfrm>
            <a:off x="1767353" y="5969972"/>
            <a:ext cx="772784" cy="499697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353896" y="6261100"/>
            <a:ext cx="6932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600" b="1" i="1" dirty="0">
                <a:solidFill>
                  <a:srgbClr val="8EB4E3"/>
                </a:solidFill>
                <a:latin typeface="Verdana" charset="0"/>
              </a:rPr>
              <a:t>H</a:t>
            </a:r>
            <a:r>
              <a:rPr kumimoji="0" lang="en-US" sz="1600" b="1" i="1" baseline="-25000" dirty="0">
                <a:solidFill>
                  <a:srgbClr val="8EB4E3"/>
                </a:solidFill>
                <a:latin typeface="Verdana" charset="0"/>
              </a:rPr>
              <a:t>2</a:t>
            </a:r>
            <a:r>
              <a:rPr kumimoji="0" lang="en-US" sz="1600" b="1" i="1" dirty="0">
                <a:solidFill>
                  <a:srgbClr val="8EB4E3"/>
                </a:solidFill>
                <a:latin typeface="Verdana" charset="0"/>
              </a:rPr>
              <a:t>O</a:t>
            </a:r>
            <a:endParaRPr kumimoji="0" lang="ru-RU" sz="1600" b="1" i="1" dirty="0">
              <a:solidFill>
                <a:srgbClr val="8EB4E3"/>
              </a:solidFill>
              <a:latin typeface="Verdana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326382" y="3379788"/>
            <a:ext cx="6932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600" b="1" i="1" dirty="0">
                <a:solidFill>
                  <a:srgbClr val="8EB4E3"/>
                </a:solidFill>
                <a:latin typeface="Verdana" charset="0"/>
              </a:rPr>
              <a:t>H</a:t>
            </a:r>
            <a:r>
              <a:rPr kumimoji="0" lang="en-US" sz="1600" b="1" i="1" baseline="-25000" dirty="0">
                <a:solidFill>
                  <a:srgbClr val="8EB4E3"/>
                </a:solidFill>
                <a:latin typeface="Verdana" charset="0"/>
              </a:rPr>
              <a:t>2</a:t>
            </a:r>
            <a:r>
              <a:rPr kumimoji="0" lang="en-US" sz="1600" b="1" i="1" dirty="0">
                <a:solidFill>
                  <a:srgbClr val="8EB4E3"/>
                </a:solidFill>
                <a:latin typeface="Verdana" charset="0"/>
              </a:rPr>
              <a:t>O</a:t>
            </a:r>
            <a:endParaRPr kumimoji="0" lang="ru-RU" sz="1600" b="1" i="1" dirty="0">
              <a:solidFill>
                <a:srgbClr val="8EB4E3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46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3"/>
          <a:srcRect l="12807" t="9882" r="13040" b="10356"/>
          <a:stretch/>
        </p:blipFill>
        <p:spPr>
          <a:xfrm>
            <a:off x="710854" y="1393161"/>
            <a:ext cx="7061187" cy="474732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436225" y="5669344"/>
            <a:ext cx="0" cy="471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Кольцо 9"/>
          <p:cNvSpPr/>
          <p:nvPr/>
        </p:nvSpPr>
        <p:spPr>
          <a:xfrm>
            <a:off x="1317454" y="5833914"/>
            <a:ext cx="236953" cy="268657"/>
          </a:xfrm>
          <a:prstGeom prst="donu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6829" y="5796007"/>
            <a:ext cx="867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Solar Wind</a:t>
            </a:r>
            <a:endParaRPr lang="ru-RU" sz="1200" dirty="0">
              <a:solidFill>
                <a:srgbClr val="3366FF"/>
              </a:solidFill>
            </a:endParaRPr>
          </a:p>
        </p:txBody>
      </p:sp>
      <p:sp>
        <p:nvSpPr>
          <p:cNvPr id="7" name="Кольцо 6"/>
          <p:cNvSpPr/>
          <p:nvPr/>
        </p:nvSpPr>
        <p:spPr>
          <a:xfrm>
            <a:off x="5073706" y="2551219"/>
            <a:ext cx="136831" cy="145440"/>
          </a:xfrm>
          <a:prstGeom prst="donu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372268" y="624808"/>
            <a:ext cx="560361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600" b="1" dirty="0" smtClean="0">
                <a:latin typeface="Verdana" charset="0"/>
              </a:rPr>
              <a:t>Дейтерий поможет раскрыть загадку  происхождения </a:t>
            </a:r>
            <a:r>
              <a:rPr kumimoji="0" lang="ru-RU" sz="1600" b="1" dirty="0">
                <a:latin typeface="Verdana" charset="0"/>
              </a:rPr>
              <a:t>воды </a:t>
            </a:r>
            <a:r>
              <a:rPr kumimoji="0" lang="ru-RU" sz="1600" b="1" dirty="0" smtClean="0">
                <a:latin typeface="Verdana" charset="0"/>
              </a:rPr>
              <a:t>и летучих на Луне</a:t>
            </a:r>
            <a:endParaRPr kumimoji="0" lang="ru-RU" sz="1600" b="1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1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4" descr="FigWootten copy.pdf                                            00034C81Macintosh HD                   BC58F3F2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1110" y="1074930"/>
            <a:ext cx="6224428" cy="5574576"/>
          </a:xfrm>
        </p:spPr>
      </p:pic>
      <p:pic>
        <p:nvPicPr>
          <p:cNvPr id="5" name="Содержимое 3"/>
          <p:cNvPicPr>
            <a:picLocks noChangeAspect="1"/>
          </p:cNvPicPr>
          <p:nvPr/>
        </p:nvPicPr>
        <p:blipFill>
          <a:blip r:embed="rId3"/>
          <a:srcRect t="1959" b="1959"/>
          <a:stretch>
            <a:fillRect/>
          </a:stretch>
        </p:blipFill>
        <p:spPr>
          <a:xfrm>
            <a:off x="4812421" y="3067882"/>
            <a:ext cx="3933503" cy="21632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147" y="4226870"/>
            <a:ext cx="2977022" cy="208033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87928" y="624808"/>
            <a:ext cx="56036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600" b="1" dirty="0" smtClean="0">
                <a:latin typeface="Verdana" charset="0"/>
              </a:rPr>
              <a:t>Молекулы в межзвездной среде и в </a:t>
            </a:r>
            <a:r>
              <a:rPr kumimoji="0" lang="ru-RU" sz="1600" b="1" dirty="0" smtClean="0">
                <a:solidFill>
                  <a:srgbClr val="3366FF"/>
                </a:solidFill>
                <a:latin typeface="Verdana" charset="0"/>
              </a:rPr>
              <a:t>кометах</a:t>
            </a:r>
            <a:endParaRPr kumimoji="0" lang="ru-RU" sz="1600" b="1" dirty="0">
              <a:solidFill>
                <a:srgbClr val="3366FF"/>
              </a:solidFill>
              <a:latin typeface="Verdan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6058" y="5553689"/>
            <a:ext cx="572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lang="ru-RU" sz="1400" b="1" baseline="-25000" dirty="0" smtClean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lang="ru-RU" sz="1400" b="1" dirty="0" smtClean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endParaRPr lang="ru-RU" sz="1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621805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93" y="1833615"/>
            <a:ext cx="3709002" cy="2874547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515" y="1833615"/>
            <a:ext cx="3589609" cy="2874547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955228" y="661769"/>
            <a:ext cx="840913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600" b="1" dirty="0">
                <a:latin typeface="Verdana" charset="0"/>
              </a:rPr>
              <a:t>Проблема </a:t>
            </a:r>
            <a:r>
              <a:rPr kumimoji="0" lang="ru-RU" sz="1600" b="1" dirty="0" smtClean="0">
                <a:latin typeface="Verdana" charset="0"/>
              </a:rPr>
              <a:t>№2: </a:t>
            </a:r>
          </a:p>
          <a:p>
            <a:r>
              <a:rPr kumimoji="0" lang="ru-RU" sz="1600" b="1" dirty="0" smtClean="0">
                <a:latin typeface="Verdana" charset="0"/>
              </a:rPr>
              <a:t>образования системы Земля-Луна</a:t>
            </a:r>
            <a:endParaRPr kumimoji="0" lang="ru-RU" sz="1600" b="1" dirty="0">
              <a:latin typeface="Verdan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9898" y="4909246"/>
            <a:ext cx="31805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Verdana"/>
                <a:cs typeface="Verdana"/>
              </a:rPr>
              <a:t>Совместное образование</a:t>
            </a:r>
          </a:p>
          <a:p>
            <a:pPr algn="ctr"/>
            <a:r>
              <a:rPr lang="ru-RU" sz="1600" b="1" dirty="0">
                <a:latin typeface="Verdana"/>
                <a:cs typeface="Verdana"/>
              </a:rPr>
              <a:t>с</a:t>
            </a:r>
            <a:r>
              <a:rPr lang="ru-RU" sz="1600" b="1" dirty="0" smtClean="0">
                <a:latin typeface="Verdana"/>
                <a:cs typeface="Verdana"/>
              </a:rPr>
              <a:t>истемы Земля-Луна</a:t>
            </a:r>
            <a:endParaRPr lang="ru-RU" sz="1600" b="1" dirty="0"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8084" y="4900537"/>
            <a:ext cx="31918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Verdana"/>
                <a:cs typeface="Verdana"/>
              </a:rPr>
              <a:t>Столкновение ранней </a:t>
            </a:r>
          </a:p>
          <a:p>
            <a:pPr algn="ctr"/>
            <a:r>
              <a:rPr lang="ru-RU" sz="1600" b="1" dirty="0" smtClean="0">
                <a:latin typeface="Verdana"/>
                <a:cs typeface="Verdana"/>
              </a:rPr>
              <a:t>Земли с другой планетой</a:t>
            </a:r>
            <a:endParaRPr lang="ru-RU" sz="1600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8416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6542" y="1423418"/>
            <a:ext cx="78620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Verdana"/>
                <a:cs typeface="Verdana"/>
              </a:rPr>
              <a:t>Научные задачи и состояние работ по российскому космическому проекту  «Луна-Грунт»: </a:t>
            </a:r>
            <a:endParaRPr lang="en-US" sz="2400" b="1" dirty="0" smtClean="0">
              <a:latin typeface="Verdana"/>
              <a:cs typeface="Verdana"/>
            </a:endParaRPr>
          </a:p>
          <a:p>
            <a:pPr algn="ctr"/>
            <a:endParaRPr lang="ru-RU" sz="2400" b="1" dirty="0" smtClean="0">
              <a:latin typeface="Verdana"/>
              <a:cs typeface="Verdana"/>
            </a:endParaRPr>
          </a:p>
          <a:p>
            <a:pPr algn="ctr"/>
            <a:endParaRPr lang="ru-RU" sz="2400" b="1" dirty="0" smtClean="0">
              <a:latin typeface="Verdana"/>
              <a:cs typeface="Verdana"/>
            </a:endParaRPr>
          </a:p>
          <a:p>
            <a:r>
              <a:rPr lang="ru-RU" sz="2000" b="1" dirty="0" smtClean="0">
                <a:latin typeface="Verdana"/>
                <a:cs typeface="Verdana"/>
              </a:rPr>
              <a:t>- Статус лунных проектов на стадии реализации</a:t>
            </a:r>
            <a:endParaRPr lang="ru-RU" sz="2000" b="1" dirty="0">
              <a:latin typeface="Verdana"/>
              <a:cs typeface="Verdana"/>
            </a:endParaRPr>
          </a:p>
          <a:p>
            <a:pPr algn="ctr"/>
            <a:endParaRPr lang="ru-RU" sz="2000" b="1" dirty="0" smtClean="0">
              <a:latin typeface="Verdana"/>
              <a:cs typeface="Verdana"/>
            </a:endParaRPr>
          </a:p>
          <a:p>
            <a:r>
              <a:rPr lang="ru-RU" sz="2000" b="1" dirty="0" smtClean="0">
                <a:latin typeface="Verdana"/>
                <a:cs typeface="Verdana"/>
              </a:rPr>
              <a:t>- Предложение о включении проекта «Луна- </a:t>
            </a:r>
          </a:p>
          <a:p>
            <a:r>
              <a:rPr lang="ru-RU" sz="2000" b="1" dirty="0">
                <a:latin typeface="Verdana"/>
                <a:cs typeface="Verdana"/>
              </a:rPr>
              <a:t> </a:t>
            </a:r>
            <a:r>
              <a:rPr lang="ru-RU" sz="2000" b="1" dirty="0" smtClean="0">
                <a:latin typeface="Verdana"/>
                <a:cs typeface="Verdana"/>
              </a:rPr>
              <a:t> Грунт» в ФКП 2016 – 2025 гг.</a:t>
            </a:r>
          </a:p>
          <a:p>
            <a:endParaRPr lang="ru-RU" sz="2000" b="1" dirty="0">
              <a:latin typeface="Verdana"/>
              <a:cs typeface="Verdana"/>
            </a:endParaRPr>
          </a:p>
          <a:p>
            <a:pPr algn="ctr"/>
            <a:endParaRPr lang="ru-RU" sz="1600" b="1" dirty="0" smtClean="0">
              <a:latin typeface="Verdana"/>
              <a:cs typeface="Verdana"/>
            </a:endParaRPr>
          </a:p>
          <a:p>
            <a:pPr algn="ctr"/>
            <a:endParaRPr lang="en-US" sz="1600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5876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939" y="1383684"/>
            <a:ext cx="5634301" cy="5276946"/>
          </a:xfrm>
          <a:prstGeom prst="rect">
            <a:avLst/>
          </a:prstGeom>
          <a:ln>
            <a:solidFill>
              <a:srgbClr val="8EB4E3"/>
            </a:solidFill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239576" y="624808"/>
            <a:ext cx="560361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600" b="1" dirty="0" smtClean="0">
                <a:latin typeface="Verdana" charset="0"/>
              </a:rPr>
              <a:t>Анализ изотопов поможет раскрыть загадку  происхождения Земли и Луны</a:t>
            </a:r>
            <a:endParaRPr kumimoji="0" lang="ru-RU" sz="1600" b="1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57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4" y="2552700"/>
            <a:ext cx="4617922" cy="3073017"/>
          </a:xfrm>
          <a:prstGeom prst="rect">
            <a:avLst/>
          </a:prstGeom>
        </p:spPr>
      </p:pic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906503"/>
              </p:ext>
            </p:extLst>
          </p:nvPr>
        </p:nvGraphicFramePr>
        <p:xfrm>
          <a:off x="5003800" y="2614403"/>
          <a:ext cx="3995738" cy="3011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SAX XML Reader 5.0" r:id="rId4" imgW="3071520" imgH="2281680" progId="Msxml2.SAXXMLReader.5.0">
                  <p:embed/>
                </p:oleObj>
              </mc:Choice>
              <mc:Fallback>
                <p:oleObj name="SAX XML Reader 5.0" r:id="rId4" imgW="3071520" imgH="2281680" progId="Msxml2.SAXXMLReader.5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614403"/>
                        <a:ext cx="3995738" cy="30113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955228" y="633367"/>
            <a:ext cx="83238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600" b="1" dirty="0">
                <a:latin typeface="Verdana" charset="0"/>
              </a:rPr>
              <a:t>Проблема </a:t>
            </a:r>
            <a:r>
              <a:rPr kumimoji="0" lang="ru-RU" sz="1600" b="1" dirty="0" smtClean="0">
                <a:latin typeface="Verdana" charset="0"/>
              </a:rPr>
              <a:t>№3:</a:t>
            </a:r>
          </a:p>
          <a:p>
            <a:r>
              <a:rPr kumimoji="0" lang="ru-RU" sz="1600" b="1" dirty="0" smtClean="0">
                <a:latin typeface="Verdana" charset="0"/>
              </a:rPr>
              <a:t>использование лунных ресурсов для начала </a:t>
            </a:r>
          </a:p>
          <a:p>
            <a:r>
              <a:rPr kumimoji="0" lang="ru-RU" sz="1600" b="1" dirty="0" smtClean="0">
                <a:latin typeface="Verdana" charset="0"/>
              </a:rPr>
              <a:t>освоения Луны</a:t>
            </a:r>
            <a:endParaRPr kumimoji="0" lang="ru-RU" sz="1600" b="1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20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977628"/>
              </p:ext>
            </p:extLst>
          </p:nvPr>
        </p:nvGraphicFramePr>
        <p:xfrm>
          <a:off x="338708" y="1102867"/>
          <a:ext cx="8528652" cy="539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0203"/>
                <a:gridCol w="499844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Verdana"/>
                          <a:cs typeface="Verdana"/>
                        </a:rPr>
                        <a:t>Научные и научно-технические  задачи</a:t>
                      </a:r>
                      <a:endParaRPr lang="ru-RU" sz="1200" b="1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Verdana"/>
                          <a:cs typeface="Verdana"/>
                        </a:rPr>
                        <a:t>Ожидаемые результаты</a:t>
                      </a:r>
                      <a:endParaRPr lang="ru-RU" sz="1200" b="1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Verdana"/>
                          <a:cs typeface="Verdana"/>
                        </a:rPr>
                        <a:t>1.</a:t>
                      </a:r>
                      <a:r>
                        <a:rPr lang="ru-RU" sz="1200" b="1" baseline="0" dirty="0" smtClean="0">
                          <a:latin typeface="Verdana"/>
                          <a:cs typeface="Verdana"/>
                        </a:rPr>
                        <a:t> Изучение в земных лабораториях химического и изотопного состава летучих соединений в реголите лунного полярного района на разной глубинах от 10 до 200 см</a:t>
                      </a:r>
                      <a:endParaRPr lang="ru-RU" sz="1200" b="1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Verdana"/>
                          <a:cs typeface="Verdana"/>
                        </a:rPr>
                        <a:t>1.1</a:t>
                      </a:r>
                      <a:r>
                        <a:rPr lang="ru-RU" sz="1200" b="1" baseline="0" dirty="0" smtClean="0">
                          <a:latin typeface="Verdana"/>
                          <a:cs typeface="Verdana"/>
                        </a:rPr>
                        <a:t> Анализ химического состава летучих соединений в образцах, забранных на разной глубине</a:t>
                      </a:r>
                    </a:p>
                    <a:p>
                      <a:r>
                        <a:rPr lang="ru-RU" sz="1200" b="1" baseline="0" dirty="0" smtClean="0">
                          <a:latin typeface="Verdana"/>
                          <a:cs typeface="Verdana"/>
                        </a:rPr>
                        <a:t>1.2 Изучение изотопного состава летучих элементов</a:t>
                      </a:r>
                    </a:p>
                    <a:p>
                      <a:r>
                        <a:rPr lang="ru-RU" sz="1200" b="1" baseline="0" dirty="0" smtClean="0">
                          <a:latin typeface="Verdana"/>
                          <a:cs typeface="Verdana"/>
                        </a:rPr>
                        <a:t>1.3 Радиоуглеродная оценка возраста летучих соединений </a:t>
                      </a:r>
                      <a:endParaRPr lang="ru-RU" sz="1200" b="1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Verdana"/>
                          <a:cs typeface="Verdana"/>
                        </a:rPr>
                        <a:t>2.</a:t>
                      </a:r>
                      <a:r>
                        <a:rPr lang="ru-RU" sz="1200" b="1" baseline="0" dirty="0" smtClean="0">
                          <a:latin typeface="Verdana"/>
                          <a:cs typeface="Verdana"/>
                        </a:rPr>
                        <a:t> Изучение в земных лабораториях химического и изотопного состава реголита лунного полярного района на глубинах от 10 до 200 см</a:t>
                      </a:r>
                      <a:endParaRPr lang="ru-RU" sz="1200" b="1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Verdana"/>
                          <a:cs typeface="Verdana"/>
                        </a:rPr>
                        <a:t>2.1 Анализ</a:t>
                      </a:r>
                      <a:r>
                        <a:rPr lang="ru-RU" sz="1200" b="1" baseline="0" dirty="0" smtClean="0">
                          <a:latin typeface="Verdana"/>
                          <a:cs typeface="Verdana"/>
                        </a:rPr>
                        <a:t> химического состава породообразующих элементов в образцах на разной глубине</a:t>
                      </a:r>
                    </a:p>
                    <a:p>
                      <a:r>
                        <a:rPr lang="ru-RU" sz="1200" b="1" baseline="0" dirty="0" smtClean="0">
                          <a:latin typeface="Verdana"/>
                          <a:cs typeface="Verdana"/>
                        </a:rPr>
                        <a:t>2.2 Анализ изотопного состава атомов реголита: сравнение с реголитом на умеренных широтах</a:t>
                      </a:r>
                    </a:p>
                    <a:p>
                      <a:r>
                        <a:rPr lang="ru-RU" sz="1200" b="1" baseline="0" dirty="0" smtClean="0">
                          <a:latin typeface="Verdana"/>
                          <a:cs typeface="Verdana"/>
                        </a:rPr>
                        <a:t>2.3 Анализ состава молекул летучих в адсорбированной и химически связанной форме</a:t>
                      </a:r>
                      <a:endParaRPr lang="ru-RU" sz="1200" b="1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Verdana"/>
                          <a:cs typeface="Verdana"/>
                        </a:rPr>
                        <a:t>3. Изучение эффектов</a:t>
                      </a:r>
                      <a:r>
                        <a:rPr lang="ru-RU" sz="1200" b="1" baseline="0" dirty="0" smtClean="0">
                          <a:latin typeface="Verdana"/>
                          <a:cs typeface="Verdana"/>
                        </a:rPr>
                        <a:t> краткосрочного и длительного экспонирования биологических объектов, ЭРИ м материалов в условиях космической радиации</a:t>
                      </a:r>
                      <a:endParaRPr lang="ru-RU" sz="1200" b="1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Verdana"/>
                          <a:cs typeface="Verdana"/>
                        </a:rPr>
                        <a:t>3.1</a:t>
                      </a:r>
                      <a:r>
                        <a:rPr lang="ru-RU" sz="1200" b="1" baseline="0" dirty="0" smtClean="0">
                          <a:latin typeface="Verdana"/>
                          <a:cs typeface="Verdana"/>
                        </a:rPr>
                        <a:t> Подготовка к пилотируемым экспедициям в дальний космос</a:t>
                      </a:r>
                    </a:p>
                    <a:p>
                      <a:endParaRPr lang="ru-RU" sz="1200" b="1" baseline="0" dirty="0" smtClean="0">
                        <a:latin typeface="Verdana"/>
                        <a:cs typeface="Verdana"/>
                      </a:endParaRPr>
                    </a:p>
                    <a:p>
                      <a:r>
                        <a:rPr lang="ru-RU" sz="1200" b="1" baseline="0" dirty="0" smtClean="0">
                          <a:latin typeface="Verdana"/>
                          <a:cs typeface="Verdana"/>
                        </a:rPr>
                        <a:t>3.2 Разработка технических средств и аппаратуры для дальнего космоса</a:t>
                      </a:r>
                      <a:endParaRPr lang="ru-RU" sz="1200" b="1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Verdana"/>
                          <a:cs typeface="Verdana"/>
                        </a:rPr>
                        <a:t>4.</a:t>
                      </a:r>
                      <a:r>
                        <a:rPr lang="ru-RU" sz="1200" b="1" baseline="0" dirty="0" smtClean="0">
                          <a:latin typeface="Verdana"/>
                          <a:cs typeface="Verdana"/>
                        </a:rPr>
                        <a:t> Отработка высокоточной посадки КА на поверхность Луны  по сигналу радиомаяка</a:t>
                      </a:r>
                      <a:endParaRPr lang="ru-RU" sz="1200" b="1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Verdana"/>
                          <a:cs typeface="Verdana"/>
                        </a:rPr>
                        <a:t>4.1</a:t>
                      </a:r>
                      <a:r>
                        <a:rPr lang="ru-RU" sz="1200" b="1" baseline="0" dirty="0" smtClean="0">
                          <a:latin typeface="Verdana"/>
                          <a:cs typeface="Verdana"/>
                        </a:rPr>
                        <a:t> Подготовка к доставке на Луну средств лунной инфраструктуры</a:t>
                      </a:r>
                    </a:p>
                    <a:p>
                      <a:r>
                        <a:rPr lang="ru-RU" sz="1200" b="1" baseline="0" dirty="0" smtClean="0">
                          <a:latin typeface="Verdana"/>
                          <a:cs typeface="Verdana"/>
                        </a:rPr>
                        <a:t>4.2 Отработка пилотируемой экспедиции на Луну </a:t>
                      </a:r>
                      <a:endParaRPr lang="ru-RU" sz="1200" b="1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Verdana"/>
                          <a:cs typeface="Verdana"/>
                        </a:rPr>
                        <a:t>5. Отработка маневрирования и стыковки двух автоматических КА на окололунной орбите</a:t>
                      </a:r>
                      <a:endParaRPr lang="ru-RU" sz="1200" b="1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Verdana"/>
                          <a:cs typeface="Verdana"/>
                        </a:rPr>
                        <a:t>5.1 Подготовка к созданию лунных орбитальных комплексов</a:t>
                      </a:r>
                    </a:p>
                    <a:p>
                      <a:r>
                        <a:rPr lang="ru-RU" sz="1200" b="1" dirty="0" smtClean="0">
                          <a:latin typeface="Verdana"/>
                          <a:cs typeface="Verdana"/>
                        </a:rPr>
                        <a:t>5.2 Подготовка к пилотируемой экспедиции на Луну</a:t>
                      </a:r>
                      <a:endParaRPr lang="ru-RU" sz="1200" b="1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Verdana"/>
                          <a:cs typeface="Verdana"/>
                        </a:rPr>
                        <a:t>6. Отработка возврата капсулы</a:t>
                      </a:r>
                      <a:r>
                        <a:rPr lang="ru-RU" sz="1200" b="1" baseline="0" dirty="0" smtClean="0">
                          <a:latin typeface="Verdana"/>
                          <a:cs typeface="Verdana"/>
                        </a:rPr>
                        <a:t> с образцами лунного вещества</a:t>
                      </a:r>
                      <a:endParaRPr lang="ru-RU" sz="1200" b="1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Verdana"/>
                          <a:cs typeface="Verdana"/>
                        </a:rPr>
                        <a:t>6.1 Отработка перелетов Земля-Луна-Земля</a:t>
                      </a:r>
                    </a:p>
                    <a:p>
                      <a:r>
                        <a:rPr lang="ru-RU" sz="1200" b="1" dirty="0" smtClean="0">
                          <a:latin typeface="Verdana"/>
                          <a:cs typeface="Verdana"/>
                        </a:rPr>
                        <a:t>6.2</a:t>
                      </a:r>
                      <a:r>
                        <a:rPr lang="ru-RU" sz="1200" b="1" baseline="0" dirty="0" smtClean="0">
                          <a:latin typeface="Verdana"/>
                          <a:cs typeface="Verdana"/>
                        </a:rPr>
                        <a:t> Подготовка к пилотируемой экспедиции на Луну</a:t>
                      </a:r>
                      <a:endParaRPr lang="ru-RU" sz="1200" b="1" dirty="0">
                        <a:latin typeface="Verdana"/>
                        <a:cs typeface="Verdana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974184" y="680752"/>
            <a:ext cx="83238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600" b="1" dirty="0" smtClean="0">
                <a:latin typeface="Verdana" charset="0"/>
              </a:rPr>
              <a:t>Проект «Луна-грунт» - начало освоения Луны</a:t>
            </a:r>
            <a:endParaRPr kumimoji="0" lang="ru-RU" sz="1600" b="1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47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38" y="1781728"/>
            <a:ext cx="3677069" cy="2991797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907" r="8993"/>
          <a:stretch/>
        </p:blipFill>
        <p:spPr>
          <a:xfrm>
            <a:off x="4422624" y="1781727"/>
            <a:ext cx="4410968" cy="2991797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6364" y="4335779"/>
            <a:ext cx="3484841" cy="2206452"/>
          </a:xfrm>
          <a:prstGeom prst="rect">
            <a:avLst/>
          </a:prstGeom>
          <a:ln w="57150" cmpd="thickThin">
            <a:solidFill>
              <a:srgbClr val="3366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94272" y="959257"/>
            <a:ext cx="6037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Зарубежные перспективные проекты исследований</a:t>
            </a:r>
          </a:p>
          <a:p>
            <a:r>
              <a:rPr lang="ru-RU" sz="2000" b="1" dirty="0"/>
              <a:t>п</a:t>
            </a:r>
            <a:r>
              <a:rPr lang="ru-RU" sz="2000" b="1" dirty="0" smtClean="0"/>
              <a:t>олярной Луны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301646" y="1800687"/>
            <a:ext cx="1776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Verdana"/>
                <a:cs typeface="Verdana"/>
              </a:rPr>
              <a:t>NASA </a:t>
            </a:r>
            <a:r>
              <a:rPr lang="en-US" sz="1400" b="1" dirty="0" err="1" smtClean="0">
                <a:solidFill>
                  <a:schemeClr val="bg1"/>
                </a:solidFill>
                <a:latin typeface="Verdana"/>
                <a:cs typeface="Verdana"/>
              </a:rPr>
              <a:t>MoonRise</a:t>
            </a:r>
            <a:endParaRPr lang="ru-RU" sz="14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81" y="1805953"/>
            <a:ext cx="1918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Verdana"/>
                <a:cs typeface="Verdana"/>
              </a:rPr>
              <a:t>ESA Polar Lander</a:t>
            </a:r>
            <a:endParaRPr lang="ru-RU" sz="14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1619" y="5379677"/>
            <a:ext cx="1660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66FF"/>
                </a:solidFill>
                <a:latin typeface="Verdana"/>
                <a:cs typeface="Verdana"/>
              </a:rPr>
              <a:t>ESTEC</a:t>
            </a:r>
            <a:r>
              <a:rPr lang="ru-RU" sz="1400" b="1" dirty="0" smtClean="0">
                <a:solidFill>
                  <a:srgbClr val="3366FF"/>
                </a:solidFill>
                <a:latin typeface="Verdana"/>
                <a:cs typeface="Verdana"/>
              </a:rPr>
              <a:t>/ИКИ</a:t>
            </a:r>
          </a:p>
          <a:p>
            <a:r>
              <a:rPr lang="ru-RU" sz="1400" b="1" dirty="0" smtClean="0">
                <a:solidFill>
                  <a:srgbClr val="3366FF"/>
                </a:solidFill>
                <a:latin typeface="Verdana"/>
                <a:cs typeface="Verdana"/>
              </a:rPr>
              <a:t>февраль 2014</a:t>
            </a:r>
            <a:endParaRPr lang="ru-RU" sz="1400" b="1" dirty="0">
              <a:solidFill>
                <a:srgbClr val="3366F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2679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9292" y="966670"/>
            <a:ext cx="7800479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1) Учитывая приоритетный характер изучения и освоения Луны, Совет признает  важной и актуальной задачу исследования лунного полярного </a:t>
            </a:r>
            <a:r>
              <a:rPr lang="ru-RU" dirty="0" smtClean="0"/>
              <a:t>реголита</a:t>
            </a:r>
            <a:r>
              <a:rPr lang="en-US" dirty="0" smtClean="0"/>
              <a:t> </a:t>
            </a:r>
            <a:r>
              <a:rPr lang="ru-RU" dirty="0" smtClean="0"/>
              <a:t>в </a:t>
            </a:r>
            <a:r>
              <a:rPr lang="ru-RU" dirty="0"/>
              <a:t>земных лабораториях для выяснения изотопного, химического и молекулярного </a:t>
            </a:r>
            <a:r>
              <a:rPr lang="ru-RU" dirty="0" smtClean="0"/>
              <a:t>состава </a:t>
            </a:r>
            <a:r>
              <a:rPr lang="ru-RU" dirty="0"/>
              <a:t>летучих соединений и основного породообразующего вещества. Для решения указанной задачи Совет рекомендует включить ОКР «Луна-Грунт» в Федеральную космическую программу на период 2016 – 2025 гг. с планируемым сроком реализации в 2022 г., после выполнения основной программы исследований по проекту Луна-27 (ОКР «Луна-Ресурс-1»).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2) Совет считает целесообразным провести в 2015 – 2016 гг. проработку возможности реализации проекта «Луна-Грунт» совместно с ЕКА </a:t>
            </a:r>
            <a:r>
              <a:rPr lang="en-US" dirty="0"/>
              <a:t> </a:t>
            </a:r>
            <a:r>
              <a:rPr lang="en-US" dirty="0" err="1"/>
              <a:t>и</a:t>
            </a:r>
            <a:r>
              <a:rPr lang="en-US" dirty="0"/>
              <a:t> </a:t>
            </a:r>
            <a:r>
              <a:rPr lang="en-US" dirty="0" err="1"/>
              <a:t>рекомендует</a:t>
            </a:r>
            <a:r>
              <a:rPr lang="en-US" dirty="0"/>
              <a:t> </a:t>
            </a:r>
            <a:r>
              <a:rPr lang="en-US" dirty="0" err="1"/>
              <a:t>включить</a:t>
            </a:r>
            <a:r>
              <a:rPr lang="en-US" dirty="0"/>
              <a:t> </a:t>
            </a:r>
            <a:r>
              <a:rPr lang="en-US" dirty="0" err="1"/>
              <a:t>эту</a:t>
            </a:r>
            <a:r>
              <a:rPr lang="en-US" dirty="0"/>
              <a:t> </a:t>
            </a:r>
            <a:r>
              <a:rPr lang="en-US" dirty="0" err="1"/>
              <a:t>работу</a:t>
            </a:r>
            <a:r>
              <a:rPr lang="en-US" dirty="0"/>
              <a:t> </a:t>
            </a:r>
            <a:r>
              <a:rPr lang="en-US" dirty="0" err="1"/>
              <a:t>в</a:t>
            </a:r>
            <a:r>
              <a:rPr lang="en-US" dirty="0"/>
              <a:t> </a:t>
            </a:r>
            <a:r>
              <a:rPr lang="en-US" dirty="0" err="1"/>
              <a:t>Соглашение</a:t>
            </a:r>
            <a:r>
              <a:rPr lang="en-US" dirty="0"/>
              <a:t> </a:t>
            </a:r>
            <a:r>
              <a:rPr lang="en-US" dirty="0" err="1"/>
              <a:t>Роскосмоса</a:t>
            </a:r>
            <a:r>
              <a:rPr lang="en-US" dirty="0"/>
              <a:t> </a:t>
            </a:r>
            <a:r>
              <a:rPr lang="en-US" dirty="0" err="1"/>
              <a:t>и</a:t>
            </a:r>
            <a:r>
              <a:rPr lang="en-US" dirty="0"/>
              <a:t> ЕКА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сотрудничеству</a:t>
            </a:r>
            <a:r>
              <a:rPr lang="en-US" dirty="0"/>
              <a:t> </a:t>
            </a:r>
            <a:r>
              <a:rPr lang="en-US" dirty="0" err="1"/>
              <a:t>в</a:t>
            </a:r>
            <a:r>
              <a:rPr lang="en-US" dirty="0"/>
              <a:t> </a:t>
            </a:r>
            <a:r>
              <a:rPr lang="en-US" dirty="0" err="1"/>
              <a:t>изучении</a:t>
            </a:r>
            <a:r>
              <a:rPr lang="en-US" dirty="0"/>
              <a:t> </a:t>
            </a:r>
            <a:r>
              <a:rPr lang="en-US" dirty="0" err="1"/>
              <a:t>и</a:t>
            </a:r>
            <a:r>
              <a:rPr lang="en-US" dirty="0"/>
              <a:t> </a:t>
            </a:r>
            <a:r>
              <a:rPr lang="en-US" dirty="0" err="1"/>
              <a:t>освоении</a:t>
            </a:r>
            <a:r>
              <a:rPr lang="en-US" dirty="0"/>
              <a:t> </a:t>
            </a:r>
            <a:r>
              <a:rPr lang="en-US" dirty="0" err="1"/>
              <a:t>Луны</a:t>
            </a:r>
            <a:r>
              <a:rPr lang="en-US" dirty="0"/>
              <a:t>.</a:t>
            </a:r>
            <a:endParaRPr lang="ru-RU" dirty="0"/>
          </a:p>
          <a:p>
            <a:r>
              <a:rPr lang="en-US" dirty="0"/>
              <a:t> </a:t>
            </a:r>
            <a:endParaRPr lang="ru-RU" dirty="0"/>
          </a:p>
          <a:p>
            <a:r>
              <a:rPr lang="en-US" dirty="0"/>
              <a:t>3) </a:t>
            </a:r>
            <a:r>
              <a:rPr lang="en-US" dirty="0" err="1"/>
              <a:t>Совет</a:t>
            </a:r>
            <a:r>
              <a:rPr lang="en-US" dirty="0"/>
              <a:t> </a:t>
            </a:r>
            <a:r>
              <a:rPr lang="en-US" dirty="0" err="1"/>
              <a:t>рекомендует</a:t>
            </a:r>
            <a:r>
              <a:rPr lang="en-US" dirty="0"/>
              <a:t> </a:t>
            </a:r>
            <a:r>
              <a:rPr lang="en-US" dirty="0" err="1"/>
              <a:t>поручить</a:t>
            </a:r>
            <a:r>
              <a:rPr lang="en-US" dirty="0"/>
              <a:t> ИКИ РАН </a:t>
            </a:r>
            <a:r>
              <a:rPr lang="en-US" dirty="0" err="1"/>
              <a:t>с</a:t>
            </a:r>
            <a:r>
              <a:rPr lang="en-US" dirty="0"/>
              <a:t> </a:t>
            </a:r>
            <a:r>
              <a:rPr lang="en-US" dirty="0" err="1"/>
              <a:t>кооперацией</a:t>
            </a:r>
            <a:r>
              <a:rPr lang="en-US" dirty="0"/>
              <a:t> </a:t>
            </a:r>
            <a:r>
              <a:rPr lang="en-US" dirty="0" err="1" smtClean="0"/>
              <a:t>приступить</a:t>
            </a:r>
            <a:r>
              <a:rPr lang="en-US" dirty="0" smtClean="0"/>
              <a:t> d 2015 </a:t>
            </a:r>
            <a:r>
              <a:rPr lang="ru-RU" dirty="0" smtClean="0"/>
              <a:t>г. </a:t>
            </a:r>
            <a:r>
              <a:rPr lang="en-US" dirty="0" err="1" smtClean="0"/>
              <a:t>к</a:t>
            </a:r>
            <a:r>
              <a:rPr lang="en-US" dirty="0" smtClean="0"/>
              <a:t> </a:t>
            </a:r>
            <a:r>
              <a:rPr lang="en-US" dirty="0" err="1"/>
              <a:t>разработке</a:t>
            </a:r>
            <a:r>
              <a:rPr lang="en-US" dirty="0"/>
              <a:t> </a:t>
            </a:r>
            <a:r>
              <a:rPr lang="en-US" dirty="0" err="1"/>
              <a:t>Технического</a:t>
            </a:r>
            <a:r>
              <a:rPr lang="en-US" dirty="0"/>
              <a:t> </a:t>
            </a:r>
            <a:r>
              <a:rPr lang="en-US" dirty="0" err="1"/>
              <a:t>предложения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проекту</a:t>
            </a:r>
            <a:r>
              <a:rPr lang="en-US" dirty="0"/>
              <a:t> “</a:t>
            </a:r>
            <a:r>
              <a:rPr lang="en-US" dirty="0" err="1"/>
              <a:t>Луна-Грунт</a:t>
            </a:r>
            <a:r>
              <a:rPr lang="en-US" dirty="0"/>
              <a:t>” </a:t>
            </a:r>
            <a:r>
              <a:rPr lang="en-US" dirty="0" err="1"/>
              <a:t>со</a:t>
            </a:r>
            <a:r>
              <a:rPr lang="en-US" dirty="0"/>
              <a:t> </a:t>
            </a:r>
            <a:r>
              <a:rPr lang="en-US" dirty="0" err="1"/>
              <a:t>сроком</a:t>
            </a:r>
            <a:r>
              <a:rPr lang="en-US" dirty="0"/>
              <a:t> </a:t>
            </a:r>
            <a:r>
              <a:rPr lang="en-US" dirty="0" err="1"/>
              <a:t>завершения</a:t>
            </a:r>
            <a:r>
              <a:rPr lang="en-US" dirty="0"/>
              <a:t> </a:t>
            </a:r>
            <a:r>
              <a:rPr lang="en-US" dirty="0" err="1"/>
              <a:t>в</a:t>
            </a:r>
            <a:r>
              <a:rPr lang="en-US" dirty="0"/>
              <a:t> </a:t>
            </a:r>
            <a:r>
              <a:rPr lang="en-US" dirty="0" err="1"/>
              <a:t>июне</a:t>
            </a:r>
            <a:r>
              <a:rPr lang="en-US" dirty="0"/>
              <a:t> 2017 </a:t>
            </a:r>
            <a:r>
              <a:rPr lang="en-US" dirty="0" err="1"/>
              <a:t>г</a:t>
            </a:r>
            <a:r>
              <a:rPr lang="en-US" dirty="0"/>
              <a:t>. </a:t>
            </a:r>
            <a:endParaRPr lang="ru-RU" dirty="0"/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3888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1647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"/>
          <a:stretch>
            <a:fillRect/>
          </a:stretch>
        </p:blipFill>
        <p:spPr bwMode="auto">
          <a:xfrm>
            <a:off x="1042988" y="1181100"/>
            <a:ext cx="7129462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0" y="5210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1331913" y="3860800"/>
            <a:ext cx="6985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800"/>
              <a:t>2018</a:t>
            </a:r>
          </a:p>
        </p:txBody>
      </p:sp>
      <p:sp>
        <p:nvSpPr>
          <p:cNvPr id="18438" name="TextBox 10"/>
          <p:cNvSpPr txBox="1">
            <a:spLocks noChangeArrowheads="1"/>
          </p:cNvSpPr>
          <p:nvPr/>
        </p:nvSpPr>
        <p:spPr bwMode="auto">
          <a:xfrm>
            <a:off x="2505075" y="3275013"/>
            <a:ext cx="6985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800"/>
              <a:t>2019</a:t>
            </a:r>
          </a:p>
        </p:txBody>
      </p:sp>
      <p:sp>
        <p:nvSpPr>
          <p:cNvPr id="18439" name="TextBox 11"/>
          <p:cNvSpPr txBox="1">
            <a:spLocks noChangeArrowheads="1"/>
          </p:cNvSpPr>
          <p:nvPr/>
        </p:nvSpPr>
        <p:spPr bwMode="auto">
          <a:xfrm>
            <a:off x="4162425" y="2420938"/>
            <a:ext cx="69691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800"/>
              <a:t>2020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213592" y="1291432"/>
            <a:ext cx="5250476" cy="58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defRPr/>
            </a:pPr>
            <a:r>
              <a:rPr kumimoji="0" lang="ru-RU" sz="1600" b="1" dirty="0" smtClean="0">
                <a:latin typeface="Verdana" charset="0"/>
              </a:rPr>
              <a:t>Автоматические космические проекты </a:t>
            </a:r>
          </a:p>
          <a:p>
            <a:pPr>
              <a:defRPr/>
            </a:pPr>
            <a:r>
              <a:rPr kumimoji="0" lang="ru-RU" sz="1600" b="1" dirty="0" smtClean="0">
                <a:latin typeface="Verdana" charset="0"/>
              </a:rPr>
              <a:t>1-го Этапа Лунной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197454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1647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cs typeface="+mn-cs"/>
            </a:endParaRPr>
          </a:p>
        </p:txBody>
      </p:sp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"/>
          <a:stretch>
            <a:fillRect/>
          </a:stretch>
        </p:blipFill>
        <p:spPr bwMode="auto">
          <a:xfrm>
            <a:off x="1042988" y="1181100"/>
            <a:ext cx="7129462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0" y="5210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244" name="Text Box 2"/>
          <p:cNvSpPr txBox="1">
            <a:spLocks noChangeArrowheads="1"/>
          </p:cNvSpPr>
          <p:nvPr/>
        </p:nvSpPr>
        <p:spPr bwMode="auto">
          <a:xfrm>
            <a:off x="1213592" y="1291432"/>
            <a:ext cx="5250476" cy="58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defRPr/>
            </a:pPr>
            <a:r>
              <a:rPr kumimoji="0" lang="ru-RU" sz="1600" b="1" dirty="0" smtClean="0">
                <a:latin typeface="Verdana" charset="0"/>
              </a:rPr>
              <a:t>Автоматические космические проекты </a:t>
            </a:r>
          </a:p>
          <a:p>
            <a:pPr>
              <a:defRPr/>
            </a:pPr>
            <a:r>
              <a:rPr kumimoji="0" lang="ru-RU" sz="1600" b="1" dirty="0" smtClean="0">
                <a:latin typeface="Verdana" charset="0"/>
              </a:rPr>
              <a:t>1-го Этапа Лунной программы</a:t>
            </a:r>
          </a:p>
        </p:txBody>
      </p:sp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1331913" y="3860800"/>
            <a:ext cx="6985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800"/>
              <a:t>2018</a:t>
            </a:r>
          </a:p>
        </p:txBody>
      </p:sp>
      <p:sp>
        <p:nvSpPr>
          <p:cNvPr id="18438" name="TextBox 10"/>
          <p:cNvSpPr txBox="1">
            <a:spLocks noChangeArrowheads="1"/>
          </p:cNvSpPr>
          <p:nvPr/>
        </p:nvSpPr>
        <p:spPr bwMode="auto">
          <a:xfrm>
            <a:off x="2505075" y="3275013"/>
            <a:ext cx="6985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800"/>
              <a:t>2019</a:t>
            </a:r>
          </a:p>
        </p:txBody>
      </p:sp>
      <p:sp>
        <p:nvSpPr>
          <p:cNvPr id="18439" name="TextBox 11"/>
          <p:cNvSpPr txBox="1">
            <a:spLocks noChangeArrowheads="1"/>
          </p:cNvSpPr>
          <p:nvPr/>
        </p:nvSpPr>
        <p:spPr bwMode="auto">
          <a:xfrm>
            <a:off x="4162425" y="2420938"/>
            <a:ext cx="69691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800"/>
              <a:t>2020</a:t>
            </a:r>
          </a:p>
        </p:txBody>
      </p:sp>
      <p:sp>
        <p:nvSpPr>
          <p:cNvPr id="18440" name="TextBox 1"/>
          <p:cNvSpPr txBox="1">
            <a:spLocks noChangeArrowheads="1"/>
          </p:cNvSpPr>
          <p:nvPr/>
        </p:nvSpPr>
        <p:spPr bwMode="auto">
          <a:xfrm>
            <a:off x="4246563" y="5602288"/>
            <a:ext cx="2557462" cy="922337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ru-RU" sz="1800" b="1">
                <a:solidFill>
                  <a:schemeClr val="bg1"/>
                </a:solidFill>
                <a:latin typeface="Verdana" charset="0"/>
                <a:cs typeface="Verdana" charset="0"/>
              </a:rPr>
              <a:t>Планируется </a:t>
            </a:r>
          </a:p>
          <a:p>
            <a:pPr algn="ctr"/>
            <a:r>
              <a:rPr kumimoji="0" lang="ru-RU" sz="1800" b="1">
                <a:solidFill>
                  <a:schemeClr val="bg1"/>
                </a:solidFill>
                <a:latin typeface="Verdana" charset="0"/>
                <a:cs typeface="Verdana" charset="0"/>
              </a:rPr>
              <a:t>сотрудничество</a:t>
            </a:r>
          </a:p>
          <a:p>
            <a:pPr algn="ctr"/>
            <a:r>
              <a:rPr kumimoji="0" lang="ru-RU" sz="1800" b="1">
                <a:solidFill>
                  <a:schemeClr val="bg1"/>
                </a:solidFill>
                <a:latin typeface="Verdana" charset="0"/>
                <a:cs typeface="Verdana" charset="0"/>
              </a:rPr>
              <a:t>Роскосмоса с ЕКА</a:t>
            </a:r>
          </a:p>
        </p:txBody>
      </p:sp>
      <p:cxnSp>
        <p:nvCxnSpPr>
          <p:cNvPr id="4" name="Прямая со стрелкой 3"/>
          <p:cNvCxnSpPr/>
          <p:nvPr/>
        </p:nvCxnSpPr>
        <p:spPr bwMode="auto">
          <a:xfrm flipH="1">
            <a:off x="3348038" y="6092825"/>
            <a:ext cx="936625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Прямая со стрелкой 13"/>
          <p:cNvCxnSpPr/>
          <p:nvPr/>
        </p:nvCxnSpPr>
        <p:spPr bwMode="auto">
          <a:xfrm flipH="1" flipV="1">
            <a:off x="3924300" y="5300663"/>
            <a:ext cx="431800" cy="36036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Прямая со стрелкой 15"/>
          <p:cNvCxnSpPr/>
          <p:nvPr/>
        </p:nvCxnSpPr>
        <p:spPr bwMode="auto">
          <a:xfrm flipH="1" flipV="1">
            <a:off x="4643438" y="5013325"/>
            <a:ext cx="73025" cy="6477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6908755" y="5051233"/>
            <a:ext cx="1940818" cy="1200329"/>
          </a:xfrm>
          <a:prstGeom prst="rect">
            <a:avLst/>
          </a:prstGeom>
          <a:solidFill>
            <a:srgbClr val="FF66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ru-RU" sz="1800" b="1" dirty="0" smtClean="0">
                <a:solidFill>
                  <a:schemeClr val="bg1"/>
                </a:solidFill>
                <a:latin typeface="Verdana" charset="0"/>
                <a:cs typeface="Verdana" charset="0"/>
              </a:rPr>
              <a:t>Предложены </a:t>
            </a:r>
          </a:p>
          <a:p>
            <a:pPr algn="ctr"/>
            <a:r>
              <a:rPr kumimoji="0" lang="ru-RU" sz="1800" b="1" dirty="0" smtClean="0">
                <a:solidFill>
                  <a:schemeClr val="bg1"/>
                </a:solidFill>
                <a:latin typeface="Verdana" charset="0"/>
                <a:cs typeface="Verdana" charset="0"/>
              </a:rPr>
              <a:t>пункты в </a:t>
            </a:r>
          </a:p>
          <a:p>
            <a:pPr algn="ctr"/>
            <a:r>
              <a:rPr kumimoji="0" lang="ru-RU" sz="1800" b="1" dirty="0" smtClean="0">
                <a:solidFill>
                  <a:schemeClr val="bg1"/>
                </a:solidFill>
                <a:latin typeface="Verdana" charset="0"/>
                <a:cs typeface="Verdana" charset="0"/>
              </a:rPr>
              <a:t>Решение </a:t>
            </a:r>
          </a:p>
          <a:p>
            <a:pPr algn="ctr"/>
            <a:r>
              <a:rPr kumimoji="0" lang="ru-RU" sz="1800" b="1" dirty="0" smtClean="0">
                <a:solidFill>
                  <a:schemeClr val="bg1"/>
                </a:solidFill>
                <a:latin typeface="Verdana" charset="0"/>
                <a:cs typeface="Verdana" charset="0"/>
              </a:rPr>
              <a:t>Совета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325512" y="3849688"/>
            <a:ext cx="676467" cy="432135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/>
          <p:cNvCxnSpPr/>
          <p:nvPr/>
        </p:nvCxnSpPr>
        <p:spPr bwMode="auto">
          <a:xfrm flipH="1" flipV="1">
            <a:off x="3646861" y="3314521"/>
            <a:ext cx="431800" cy="36036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Прямоугольник 19"/>
          <p:cNvSpPr/>
          <p:nvPr/>
        </p:nvSpPr>
        <p:spPr>
          <a:xfrm>
            <a:off x="4057380" y="3672297"/>
            <a:ext cx="417409" cy="432135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497696" y="3275013"/>
            <a:ext cx="676467" cy="432135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143469" y="2404658"/>
            <a:ext cx="676467" cy="432135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77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37983" y="1008447"/>
            <a:ext cx="76095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tabLst>
                <a:tab pos="5095875" algn="l"/>
              </a:tabLst>
              <a:defRPr/>
            </a:pPr>
            <a:r>
              <a:rPr lang="ru-RU" b="1" dirty="0">
                <a:cs typeface="+mn-cs"/>
              </a:rPr>
              <a:t>Состав комплекса научной аппаратуры КА </a:t>
            </a:r>
            <a:r>
              <a:rPr lang="ru-RU" b="1" dirty="0" smtClean="0">
                <a:cs typeface="+mn-cs"/>
              </a:rPr>
              <a:t>Луна 27 (ОКР «</a:t>
            </a:r>
            <a:r>
              <a:rPr lang="ru-RU" b="1" dirty="0">
                <a:cs typeface="+mn-cs"/>
              </a:rPr>
              <a:t>Луна-Ресурс-1</a:t>
            </a:r>
            <a:r>
              <a:rPr lang="ru-RU" b="1" dirty="0" smtClean="0">
                <a:cs typeface="+mn-cs"/>
              </a:rPr>
              <a:t>»)</a:t>
            </a:r>
            <a:endParaRPr lang="ru-RU" b="1" dirty="0">
              <a:cs typeface="+mn-cs"/>
            </a:endParaRPr>
          </a:p>
        </p:txBody>
      </p:sp>
      <p:graphicFrame>
        <p:nvGraphicFramePr>
          <p:cNvPr id="13387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788653"/>
              </p:ext>
            </p:extLst>
          </p:nvPr>
        </p:nvGraphicFramePr>
        <p:xfrm>
          <a:off x="152400" y="1530405"/>
          <a:ext cx="8763000" cy="4937820"/>
        </p:xfrm>
        <a:graphic>
          <a:graphicData uri="http://schemas.openxmlformats.org/drawingml/2006/table">
            <a:tbl>
              <a:tblPr/>
              <a:tblGrid>
                <a:gridCol w="373063"/>
                <a:gridCol w="1063625"/>
                <a:gridCol w="1458912"/>
                <a:gridCol w="2514600"/>
                <a:gridCol w="685800"/>
                <a:gridCol w="2667000"/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№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Название прибора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Ответственная организация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Задача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Масса (кг)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Примечание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АДРОН-ЛР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ИКИ РАН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Изучение элементного состава и содержания водорода в реголите методами нейтронной и гамма спектроскопии.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6.7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Изменение названия, прежнее название  </a:t>
                      </a:r>
                      <a:r>
                        <a:rPr kumimoji="0" lang="ru-RU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АДРОН-Л</a:t>
                      </a:r>
                      <a:endParaRPr kumimoji="0" lang="ru-RU" altLang="ja-JP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АРИЕС-Л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ИКИ РАН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Изучение ионной экзосферы Луны и ионов и нейтралов,  «выбитых» из реголита солнечным ветром.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2.2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ja-JP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ЛАЗМА-ЛР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ИКИ РАН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Прямые измерения методом лазерной масс-спектрометрии химического и изотопного состава реголита.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2.8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Изменение названия, прежнее название </a:t>
                      </a:r>
                      <a:r>
                        <a:rPr kumimoji="0" lang="ru-RU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ЛАЗМА-Л.</a:t>
                      </a:r>
                      <a:endParaRPr kumimoji="0" lang="ru-RU" altLang="ja-JP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01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ЛИНА-ЛПА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ИКИ РАН, </a:t>
                      </a:r>
                      <a:b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</a:b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Институт космической физики г.Кируна, Швеция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Изучение взаимодействия солнечного ветра с реголитом поверхности Луны, регистрация ионов низких энергий отраженных от поверхности.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3.3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Разделение ранее отобранного прибора ЛИНА на два блока</a:t>
                      </a:r>
                      <a:endParaRPr kumimoji="0" lang="ru-RU" altLang="ja-JP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965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ЛИНА-ЭКСАН-Р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ИКИ РАН, </a:t>
                      </a:r>
                      <a:b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</a:b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Институт космической физики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г.Кируна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, Швеция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Изучение взаимодействия солнечного ветра с реголитом поверхности Луны, измерение нейтралов низких энергий.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0.65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Разделение ранее отобранного прибора ЛИНА на два блока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93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08" name="Group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697051"/>
              </p:ext>
            </p:extLst>
          </p:nvPr>
        </p:nvGraphicFramePr>
        <p:xfrm>
          <a:off x="228600" y="1030531"/>
          <a:ext cx="8610600" cy="5487694"/>
        </p:xfrm>
        <a:graphic>
          <a:graphicData uri="http://schemas.openxmlformats.org/drawingml/2006/table">
            <a:tbl>
              <a:tblPr/>
              <a:tblGrid>
                <a:gridCol w="381000"/>
                <a:gridCol w="1058546"/>
                <a:gridCol w="1227454"/>
                <a:gridCol w="2876565"/>
                <a:gridCol w="627048"/>
                <a:gridCol w="2439987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№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Название прибора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Ответственная организация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Задача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Масса (кг)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Примечание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ЛИС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-</a:t>
                      </a: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ТВ-РПМ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ИКИ РАН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Дистанционное изучение в ИК диапазоне минералогического состава реголита и содержания в нем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воды.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ТВ съемка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поверхности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совместно с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ЛИНА-ЭКСАН на поворотной платформе и ТВ съемка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на манипуляторе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ЛМК.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2.4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ja-JP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7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ПмЛ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ИКИ РАН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Исследование физических характеристик лунной пыли и поверхностного реголита,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изучение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локальных электрических полей.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3.7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ja-JP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8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Радиомаяк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ИКИ РАН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Радиолокационная навигация и высокоточное определение положения КА на поверхности Луны. Исследования внутреннего строения Луны  методами небесной механики.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2.0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ja-JP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9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РАТ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ИКИ РАН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Дистанционные измерения радиояркостной температуры лунного реголита на глубинах до 1 метра радиофизическими методами.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0.6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ja-JP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СЕЙСМО-ЛР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ИФЗ РАН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Сейсмические исследования внутреннего строения Луны. Регистрация сейсмических сигналов и волновых полей литосферы Луны.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0.95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Изменение названия, прежнее название </a:t>
                      </a:r>
                      <a:r>
                        <a:rPr kumimoji="0" lang="ru-RU" altLang="ja-JP" sz="12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СЕЙСМО-Л.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0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24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013585"/>
              </p:ext>
            </p:extLst>
          </p:nvPr>
        </p:nvGraphicFramePr>
        <p:xfrm>
          <a:off x="230188" y="931818"/>
          <a:ext cx="8685212" cy="5792758"/>
        </p:xfrm>
        <a:graphic>
          <a:graphicData uri="http://schemas.openxmlformats.org/drawingml/2006/table">
            <a:tbl>
              <a:tblPr/>
              <a:tblGrid>
                <a:gridCol w="373062"/>
                <a:gridCol w="1131243"/>
                <a:gridCol w="1313507"/>
                <a:gridCol w="2762077"/>
                <a:gridCol w="666923"/>
                <a:gridCol w="2438400"/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№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Название прибора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Ответственная организация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Задача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Масса (кг)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Примечание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11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Система технического зрения </a:t>
                      </a:r>
                      <a:b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</a:b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(СТС-Л)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ИКИ РАН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ТВ съемка во время посадки. Получение панорамного изображения поверхности Луны в зоне посадки, стерео-изображений зоны действия ГЗУ и ЛМК.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4.6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Включен в состав КНА согласно ТЗ на КК «Луна-Ресурс-1».</a:t>
                      </a:r>
                      <a:endParaRPr kumimoji="0" lang="ru-RU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ТВ-камера- спектрометр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ИКИ РАН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Дистанционное исследование в видимом и УФ диапазоне химического и минералогического состава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реголита.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0.9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ja-JP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6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ТЕРМО-ЛР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ГЕОХИ РАН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Прямые измерения теплофизических характеристик реголита Луны.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2.5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Новое предложение для «Луна-Ресурс-1»</a:t>
                      </a:r>
                      <a:r>
                        <a:rPr kumimoji="0" lang="ru-RU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. Включен </a:t>
                      </a:r>
                      <a:r>
                        <a:rPr kumimoji="0" lang="ru-RU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в состав КНА согласно ТЗ на КК «Луна-Ресурс-1»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Хроматографический комплекс в составе приборов ТА-Л, ГХ-Л, НГМС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ИКИ РАН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Университет г.Берн, Швейцария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Измерение содержания летучих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в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реголите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методами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хроматографии и масс-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спектрометрии. Определение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химического и изотопного состава газообразной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компоненты.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11.2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ja-JP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9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Аналитический прибор Проспект-АП 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ЕКА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Измерение содержания летучих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в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реголите Луны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методами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масс-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спектрометрии. Определение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химического и изотопного состава газообразной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компоненты.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8.0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Новое предложение для «Луна-Ресурс-1».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40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58" name="Group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27700"/>
              </p:ext>
            </p:extLst>
          </p:nvPr>
        </p:nvGraphicFramePr>
        <p:xfrm>
          <a:off x="163090" y="1075509"/>
          <a:ext cx="8837612" cy="5182870"/>
        </p:xfrm>
        <a:graphic>
          <a:graphicData uri="http://schemas.openxmlformats.org/drawingml/2006/table">
            <a:tbl>
              <a:tblPr/>
              <a:tblGrid>
                <a:gridCol w="373062"/>
                <a:gridCol w="1131994"/>
                <a:gridCol w="1236556"/>
                <a:gridCol w="2725291"/>
                <a:gridCol w="703709"/>
                <a:gridCol w="2667000"/>
              </a:tblGrid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№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Название прибора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Ответственная организация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Задача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Масса (кг)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Примечание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БУНИ-ЛР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ИКИ РАН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Коммутация электропитания и управление приборами КНА, сбор, хранение и передача информации в бортовые системы КА.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6.0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Изменение названия, прежнее название </a:t>
                      </a:r>
                      <a:r>
                        <a:rPr kumimoji="0" lang="ru-RU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БУНИ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Лунный манипуляторный комплекс (ЛМК)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ИКИ РАН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Взятие и доставка образцов грунта в анализаторы приборов. Исследование структуры и физико-механических свойств реголита.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5.5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Включен в состав КНА согласно ТЗ на КК «Луна-Ресурс-1»</a:t>
                      </a:r>
                      <a:endParaRPr kumimoji="0" lang="ru-RU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Поворотная платформа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ИКИ РАН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Размещение и наведение приборов ЛИНА-ЭКСАН-Р, ИК-спектрометра ЛИС и ТВ камеры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1.8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Новое предложение для «Луна-Ресурс-1».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Грунтозаборное устройство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Проспект-ГЗУ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ЕКА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ИКИ РАН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Криогенное бурение и доставка образцов реголита с глубины до 2-х метров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25.0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Оформляется решение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Роскосмоса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 о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перводе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в состав КНА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Arial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Бортовая кабельная сеть (БКС)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ИКИ РАН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Обеспечение функционирования КНА.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5.0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ВСЕГО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95.8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РЕЗЕРВ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9.2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31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299" y="1421592"/>
            <a:ext cx="892214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ru-RU" b="1" dirty="0" smtClean="0"/>
              <a:t>Совет считает представленные сроки реализации проектов Луна 25-27</a:t>
            </a:r>
          </a:p>
          <a:p>
            <a:r>
              <a:rPr lang="ru-RU" b="1" dirty="0" smtClean="0"/>
              <a:t>обязательными к исполнению  </a:t>
            </a:r>
          </a:p>
          <a:p>
            <a:endParaRPr lang="ru-RU" b="1" dirty="0"/>
          </a:p>
          <a:p>
            <a:r>
              <a:rPr lang="ru-RU" b="1" dirty="0" smtClean="0"/>
              <a:t>2) Совет подтверждает целесообразность сотрудничества с ЕКА по лунным</a:t>
            </a:r>
          </a:p>
          <a:p>
            <a:r>
              <a:rPr lang="ru-RU" b="1" dirty="0"/>
              <a:t>п</a:t>
            </a:r>
            <a:r>
              <a:rPr lang="ru-RU" b="1" dirty="0" smtClean="0"/>
              <a:t>роектам Луна 25-27</a:t>
            </a:r>
          </a:p>
          <a:p>
            <a:endParaRPr lang="ru-RU" b="1" dirty="0"/>
          </a:p>
          <a:p>
            <a:r>
              <a:rPr lang="ru-RU" b="1" dirty="0" smtClean="0"/>
              <a:t>3) Совет рекомендует исключить индийский </a:t>
            </a:r>
            <a:r>
              <a:rPr lang="ru-RU" b="1" dirty="0" err="1" smtClean="0"/>
              <a:t>минировер</a:t>
            </a:r>
            <a:r>
              <a:rPr lang="ru-RU" b="1" dirty="0" smtClean="0"/>
              <a:t> из состава полезной нагрузки </a:t>
            </a:r>
          </a:p>
          <a:p>
            <a:r>
              <a:rPr lang="ru-RU" b="1" dirty="0" smtClean="0"/>
              <a:t>проекта Луна 27</a:t>
            </a:r>
          </a:p>
          <a:p>
            <a:endParaRPr lang="ru-RU" b="1" dirty="0"/>
          </a:p>
          <a:p>
            <a:r>
              <a:rPr lang="ru-RU" b="1" dirty="0" smtClean="0"/>
              <a:t>4) Совет одобряет корректировку состава научной аппаратуры проекта Луна 27 в </a:t>
            </a:r>
          </a:p>
          <a:p>
            <a:r>
              <a:rPr lang="ru-RU" b="1" dirty="0" smtClean="0"/>
              <a:t>связи с участием ЕКА и технической целесообразностью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980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1253</Words>
  <Application>Microsoft Office PowerPoint</Application>
  <PresentationFormat>Экран (4:3)</PresentationFormat>
  <Paragraphs>298</Paragraphs>
  <Slides>24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SAX XML Reader 5.0</vt:lpstr>
      <vt:lpstr>Заседание совета РАН по космосу 2 апреля 2015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Распространенность воды в реголите полярных районов Луны по данным прибора ЛЕНД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Space Research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 Mitrofanov</dc:creator>
  <cp:lastModifiedBy>Алфёров Александр В.</cp:lastModifiedBy>
  <cp:revision>54</cp:revision>
  <dcterms:created xsi:type="dcterms:W3CDTF">2015-03-12T11:53:53Z</dcterms:created>
  <dcterms:modified xsi:type="dcterms:W3CDTF">2015-04-06T14:56:44Z</dcterms:modified>
</cp:coreProperties>
</file>