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7" r:id="rId2"/>
    <p:sldId id="256" r:id="rId3"/>
    <p:sldId id="269" r:id="rId4"/>
    <p:sldId id="259" r:id="rId5"/>
    <p:sldId id="270" r:id="rId6"/>
    <p:sldId id="268" r:id="rId7"/>
    <p:sldId id="261" r:id="rId8"/>
    <p:sldId id="262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0" d="100"/>
          <a:sy n="60" d="100"/>
        </p:scale>
        <p:origin x="-1384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E37189-E823-7F40-809B-7BF52EEA987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026C5-D184-9042-9835-4B9A753B503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01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026C5-D184-9042-9835-4B9A753B503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0900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8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813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20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90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40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89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20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39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037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0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7674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4DD90-E378-6844-A9D6-3410B7C806FC}" type="datetimeFigureOut">
              <a:rPr lang="ru-RU" smtClean="0"/>
              <a:pPr/>
              <a:t>16.11.2015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8A347-51AE-384A-8615-24F36CAC28A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70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" y="1095473"/>
            <a:ext cx="9144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О включении прибора ЕКА </a:t>
            </a:r>
            <a:r>
              <a:rPr lang="ru-RU" sz="3600" b="1" dirty="0" smtClean="0">
                <a:latin typeface="Times New Roman"/>
                <a:cs typeface="Times New Roman"/>
              </a:rPr>
              <a:t>«</a:t>
            </a:r>
            <a:r>
              <a:rPr lang="ru-RU" sz="3600" b="1" dirty="0" smtClean="0">
                <a:latin typeface="Times New Roman"/>
                <a:cs typeface="Times New Roman"/>
              </a:rPr>
              <a:t>ПИЛОТ-Д»</a:t>
            </a:r>
            <a:endParaRPr lang="ru-RU" sz="3600" b="1" dirty="0" smtClean="0">
              <a:latin typeface="Times New Roman"/>
              <a:cs typeface="Times New Roman"/>
            </a:endParaRPr>
          </a:p>
          <a:p>
            <a:pPr algn="ctr"/>
            <a:r>
              <a:rPr lang="ru-RU" sz="3600" b="1" dirty="0">
                <a:latin typeface="Times New Roman"/>
                <a:cs typeface="Times New Roman"/>
              </a:rPr>
              <a:t>в</a:t>
            </a:r>
            <a:r>
              <a:rPr lang="ru-RU" sz="3600" b="1" dirty="0" smtClean="0">
                <a:latin typeface="Times New Roman"/>
                <a:cs typeface="Times New Roman"/>
              </a:rPr>
              <a:t> состав комплекса научной аппаратуры </a:t>
            </a:r>
          </a:p>
          <a:p>
            <a:pPr algn="ctr"/>
            <a:r>
              <a:rPr lang="ru-RU" sz="3600" b="1" dirty="0">
                <a:latin typeface="Times New Roman"/>
                <a:cs typeface="Times New Roman"/>
              </a:rPr>
              <a:t>к</a:t>
            </a:r>
            <a:r>
              <a:rPr lang="ru-RU" sz="3600" b="1" dirty="0" smtClean="0">
                <a:latin typeface="Times New Roman"/>
                <a:cs typeface="Times New Roman"/>
              </a:rPr>
              <a:t>осмического аппарата «Луна-25» </a:t>
            </a:r>
          </a:p>
          <a:p>
            <a:pPr algn="ctr"/>
            <a:r>
              <a:rPr lang="ru-RU" sz="3600" b="1" dirty="0" smtClean="0">
                <a:latin typeface="Times New Roman"/>
                <a:cs typeface="Times New Roman"/>
              </a:rPr>
              <a:t>проекта «</a:t>
            </a:r>
            <a:r>
              <a:rPr lang="ru-RU" sz="3600" b="1" dirty="0" smtClean="0">
                <a:latin typeface="Times New Roman"/>
                <a:cs typeface="Times New Roman"/>
              </a:rPr>
              <a:t>Луна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>-</a:t>
            </a:r>
            <a:r>
              <a:rPr lang="en-US" sz="3600" b="1" dirty="0" smtClean="0">
                <a:latin typeface="Times New Roman"/>
                <a:cs typeface="Times New Roman"/>
              </a:rPr>
              <a:t> </a:t>
            </a:r>
            <a:r>
              <a:rPr lang="ru-RU" sz="3600" b="1" dirty="0" smtClean="0">
                <a:latin typeface="Times New Roman"/>
                <a:cs typeface="Times New Roman"/>
              </a:rPr>
              <a:t>Глоб</a:t>
            </a:r>
            <a:r>
              <a:rPr lang="ru-RU" sz="3600" b="1" dirty="0" smtClean="0">
                <a:latin typeface="Times New Roman"/>
                <a:cs typeface="Times New Roman"/>
              </a:rPr>
              <a:t>»</a:t>
            </a:r>
          </a:p>
          <a:p>
            <a:endParaRPr lang="ru-RU" sz="2800" dirty="0" smtClean="0"/>
          </a:p>
          <a:p>
            <a:pPr algn="ctr"/>
            <a:r>
              <a:rPr lang="ru-RU" sz="2800" dirty="0" smtClean="0"/>
              <a:t>(</a:t>
            </a:r>
            <a:r>
              <a:rPr lang="ru-RU" sz="3200" dirty="0" smtClean="0"/>
              <a:t>пункт 4.1. повестки дня заседания </a:t>
            </a:r>
          </a:p>
          <a:p>
            <a:pPr algn="ctr"/>
            <a:r>
              <a:rPr lang="ru-RU" sz="3200" dirty="0" smtClean="0"/>
              <a:t>Совета РАН по космосу 12 ноября 2015 г.)</a:t>
            </a:r>
            <a:endParaRPr lang="ru-RU" sz="3200" dirty="0"/>
          </a:p>
          <a:p>
            <a:pPr algn="ctr"/>
            <a:r>
              <a:rPr lang="ru-RU" sz="2800" dirty="0" smtClean="0">
                <a:latin typeface="Times New Roman"/>
                <a:cs typeface="Times New Roman"/>
              </a:rPr>
              <a:t>Докладчик – д.ф.-м.н. Митрофанов И.Г., Институт </a:t>
            </a:r>
            <a:r>
              <a:rPr lang="ru-RU" sz="2800" dirty="0" smtClean="0">
                <a:latin typeface="Times New Roman"/>
                <a:cs typeface="Times New Roman"/>
              </a:rPr>
              <a:t>космических исследований РАН</a:t>
            </a:r>
            <a:endParaRPr lang="ru-RU" sz="2800" dirty="0">
              <a:latin typeface="Times New Roman"/>
              <a:cs typeface="Times New Roman"/>
            </a:endParaRPr>
          </a:p>
          <a:p>
            <a:endParaRPr lang="ru-R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581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1405" y="553395"/>
            <a:ext cx="8797150" cy="5078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Результаты проработки вопроса установки ПИЛОТ-Д в ИКИ РАН и НПОЛ:</a:t>
            </a:r>
          </a:p>
          <a:p>
            <a:endParaRPr lang="ru-RU" dirty="0" smtClean="0"/>
          </a:p>
          <a:p>
            <a:r>
              <a:rPr lang="ru-RU" dirty="0" smtClean="0"/>
              <a:t>1) Аппаратура ПИЛОТ-Д может быть включена в состав комплекса научной аппаратуры</a:t>
            </a:r>
          </a:p>
          <a:p>
            <a:r>
              <a:rPr lang="ru-RU" dirty="0" smtClean="0"/>
              <a:t>(КНА) космического аппарата Луна-25 без какой-либо значительной доработки его </a:t>
            </a:r>
          </a:p>
          <a:p>
            <a:r>
              <a:rPr lang="ru-RU" dirty="0" smtClean="0"/>
              <a:t>бортовых систем благодаря наличию в составе КНА аппаратуры БУНИ.</a:t>
            </a:r>
          </a:p>
          <a:p>
            <a:endParaRPr lang="ru-RU" dirty="0"/>
          </a:p>
          <a:p>
            <a:r>
              <a:rPr lang="ru-RU" dirty="0" smtClean="0"/>
              <a:t>2) Конструктивная переработка БУНИ также не требуется, достаточно незначительного</a:t>
            </a:r>
          </a:p>
          <a:p>
            <a:r>
              <a:rPr lang="ru-RU" dirty="0" smtClean="0"/>
              <a:t>изменения программного обеспечения.</a:t>
            </a:r>
          </a:p>
          <a:p>
            <a:endParaRPr lang="ru-RU" dirty="0"/>
          </a:p>
          <a:p>
            <a:r>
              <a:rPr lang="ru-RU" dirty="0" smtClean="0"/>
              <a:t>3) Программа работы аппаратуры ПИЛОТ-Д на этапе орбитального полета не будет </a:t>
            </a:r>
          </a:p>
          <a:p>
            <a:r>
              <a:rPr lang="ru-RU" dirty="0" smtClean="0"/>
              <a:t>препятствовать выполнению научной программы другими приборами; данные </a:t>
            </a:r>
          </a:p>
          <a:p>
            <a:r>
              <a:rPr lang="ru-RU" dirty="0" smtClean="0"/>
              <a:t>измерений будут переданы на Землю после посадки с учетом интересов других</a:t>
            </a:r>
          </a:p>
          <a:p>
            <a:r>
              <a:rPr lang="ru-RU" dirty="0"/>
              <a:t>п</a:t>
            </a:r>
            <a:r>
              <a:rPr lang="ru-RU" dirty="0" smtClean="0"/>
              <a:t>риборов.</a:t>
            </a:r>
          </a:p>
          <a:p>
            <a:endParaRPr lang="ru-RU" dirty="0" smtClean="0"/>
          </a:p>
          <a:p>
            <a:r>
              <a:rPr lang="ru-RU" b="1" dirty="0" smtClean="0"/>
              <a:t>Заключение ОТР КНА проекта «Луна-</a:t>
            </a:r>
            <a:r>
              <a:rPr lang="ru-RU" b="1" dirty="0" err="1" smtClean="0"/>
              <a:t>Глоб</a:t>
            </a:r>
            <a:r>
              <a:rPr lang="ru-RU" b="1" dirty="0" smtClean="0"/>
              <a:t>»:</a:t>
            </a:r>
            <a:endParaRPr lang="ru-RU" b="1" dirty="0"/>
          </a:p>
          <a:p>
            <a:endParaRPr lang="ru-RU" dirty="0"/>
          </a:p>
          <a:p>
            <a:r>
              <a:rPr lang="ru-RU" dirty="0" smtClean="0"/>
              <a:t>На заседании ОТР комплекса научной аппаратуры (КНА) проекта «Луна-</a:t>
            </a:r>
            <a:r>
              <a:rPr lang="ru-RU" dirty="0" err="1" smtClean="0"/>
              <a:t>Глоб</a:t>
            </a:r>
            <a:r>
              <a:rPr lang="ru-RU" dirty="0" smtClean="0"/>
              <a:t>» принято</a:t>
            </a:r>
          </a:p>
          <a:p>
            <a:r>
              <a:rPr lang="ru-RU" dirty="0" smtClean="0"/>
              <a:t>единогласное решение рекомендовать включить аппаратуру ПИЛОТ-Д в состав КНА.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927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505" y="848235"/>
            <a:ext cx="9207531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Предложение в проект Решения Совета РАН по космосу: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en-US" dirty="0" smtClean="0"/>
              <a:t>1</a:t>
            </a:r>
            <a:r>
              <a:rPr lang="ru-RU" dirty="0" smtClean="0"/>
              <a:t>) Признать, что проведение научно-технического эксперимента с аппаратурой ПИЛОТ-Д</a:t>
            </a:r>
          </a:p>
          <a:p>
            <a:r>
              <a:rPr lang="ru-RU" dirty="0"/>
              <a:t>н</a:t>
            </a:r>
            <a:r>
              <a:rPr lang="ru-RU" dirty="0" smtClean="0"/>
              <a:t>а борту космического аппарата Луна-25 позволит отработать ключевые элементы и </a:t>
            </a:r>
          </a:p>
          <a:p>
            <a:r>
              <a:rPr lang="ru-RU" dirty="0" smtClean="0"/>
              <a:t>алгоритмы технологии высокоточной и безопасной посадки </a:t>
            </a:r>
            <a:r>
              <a:rPr lang="ru-RU" dirty="0"/>
              <a:t>космического аппарата </a:t>
            </a:r>
            <a:endParaRPr lang="ru-RU" dirty="0" smtClean="0"/>
          </a:p>
          <a:p>
            <a:r>
              <a:rPr lang="ru-RU" dirty="0" smtClean="0"/>
              <a:t>Луна</a:t>
            </a:r>
            <a:r>
              <a:rPr lang="ru-RU" dirty="0"/>
              <a:t>-27 </a:t>
            </a:r>
            <a:r>
              <a:rPr lang="ru-RU" dirty="0" smtClean="0"/>
              <a:t>(ОКР </a:t>
            </a:r>
            <a:r>
              <a:rPr lang="ru-RU" dirty="0"/>
              <a:t>«Луна-Ресурс-1 /ПА</a:t>
            </a:r>
            <a:r>
              <a:rPr lang="ru-RU" dirty="0" smtClean="0"/>
              <a:t>») и</a:t>
            </a:r>
            <a:r>
              <a:rPr lang="en-US" dirty="0" smtClean="0"/>
              <a:t> </a:t>
            </a:r>
            <a:r>
              <a:rPr lang="ru-RU" dirty="0" smtClean="0"/>
              <a:t>последующих  лунных посадочных аппаратов</a:t>
            </a:r>
          </a:p>
          <a:p>
            <a:r>
              <a:rPr lang="ru-RU" dirty="0" smtClean="0"/>
              <a:t>с применением аппаратуры ЕКА ПИЛОТ.</a:t>
            </a:r>
          </a:p>
          <a:p>
            <a:endParaRPr lang="ru-RU" dirty="0"/>
          </a:p>
          <a:p>
            <a:r>
              <a:rPr lang="ru-RU" dirty="0"/>
              <a:t>2</a:t>
            </a:r>
            <a:r>
              <a:rPr lang="ru-RU" dirty="0" smtClean="0"/>
              <a:t>) С целью повышения надежности реализации проекта «Луна-Ресурс-1</a:t>
            </a:r>
            <a:r>
              <a:rPr lang="en-US" dirty="0" smtClean="0"/>
              <a:t>/</a:t>
            </a:r>
            <a:r>
              <a:rPr lang="ru-RU" dirty="0" smtClean="0"/>
              <a:t>ПА» и </a:t>
            </a:r>
          </a:p>
          <a:p>
            <a:r>
              <a:rPr lang="ru-RU" dirty="0" smtClean="0"/>
              <a:t>оптимизации процесса разработки и испытаний космического аппарата Луна-27 </a:t>
            </a:r>
          </a:p>
          <a:p>
            <a:r>
              <a:rPr lang="ru-RU" dirty="0"/>
              <a:t>п</a:t>
            </a:r>
            <a:r>
              <a:rPr lang="ru-RU" dirty="0" smtClean="0"/>
              <a:t>оддержать предложение Института космических исследований РАН о включении в состав</a:t>
            </a:r>
          </a:p>
          <a:p>
            <a:r>
              <a:rPr lang="ru-RU" dirty="0" smtClean="0"/>
              <a:t>КНА аппарата Луна-25 (ОКР «Луна-</a:t>
            </a:r>
            <a:r>
              <a:rPr lang="ru-RU" dirty="0" err="1" smtClean="0"/>
              <a:t>Глоб</a:t>
            </a:r>
            <a:r>
              <a:rPr lang="ru-RU" dirty="0" smtClean="0"/>
              <a:t>») европейской аппаратуры ПИЛОТ-Д </a:t>
            </a:r>
          </a:p>
          <a:p>
            <a:r>
              <a:rPr lang="ru-RU" dirty="0" smtClean="0"/>
              <a:t>(полная масса 1.2 кг, полная потребляемая мощность 10 Вт).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76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6191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0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600" y="0"/>
            <a:ext cx="4619195" cy="6858000"/>
          </a:xfrm>
          <a:prstGeom prst="rect">
            <a:avLst/>
          </a:prstGeom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 rotWithShape="1">
          <a:blip r:embed="rId2"/>
          <a:srcRect t="74619" b="6573"/>
          <a:stretch/>
        </p:blipFill>
        <p:spPr>
          <a:xfrm>
            <a:off x="126952" y="2324746"/>
            <a:ext cx="8771909" cy="244948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48199" y="2324745"/>
            <a:ext cx="8528680" cy="2449487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4110100" y="3313095"/>
            <a:ext cx="4543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44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504" y="62567"/>
            <a:ext cx="4592261" cy="6739293"/>
          </a:xfrm>
          <a:prstGeom prst="rect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273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7" y="164616"/>
            <a:ext cx="3685639" cy="5408795"/>
          </a:xfrm>
          <a:prstGeom prst="rect">
            <a:avLst/>
          </a:prstGeom>
          <a:ln w="19050" cmpd="sng">
            <a:solidFill>
              <a:schemeClr val="bg2">
                <a:lumMod val="75000"/>
              </a:schemeClr>
            </a:solidFill>
          </a:ln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/>
          <a:srcRect l="3924" b="17391"/>
          <a:stretch/>
        </p:blipFill>
        <p:spPr>
          <a:xfrm>
            <a:off x="1032781" y="735631"/>
            <a:ext cx="7936871" cy="453299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4"/>
          <a:srcRect l="7667" t="31277" r="5167"/>
          <a:stretch/>
        </p:blipFill>
        <p:spPr>
          <a:xfrm>
            <a:off x="1146151" y="4661168"/>
            <a:ext cx="7744097" cy="2072133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32781" y="735631"/>
            <a:ext cx="8017583" cy="5898400"/>
          </a:xfrm>
          <a:prstGeom prst="rect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5635004" y="5381271"/>
            <a:ext cx="31418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659776" y="4433670"/>
            <a:ext cx="454300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77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139" b="22899"/>
          <a:stretch/>
        </p:blipFill>
        <p:spPr bwMode="auto">
          <a:xfrm>
            <a:off x="1792941" y="239059"/>
            <a:ext cx="5543177" cy="64247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199"/>
          <p:cNvPicPr/>
          <p:nvPr/>
        </p:nvPicPr>
        <p:blipFill>
          <a:blip r:embed="rId3"/>
          <a:stretch>
            <a:fillRect/>
          </a:stretch>
        </p:blipFill>
        <p:spPr>
          <a:xfrm>
            <a:off x="6288127" y="239059"/>
            <a:ext cx="2095982" cy="153053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443949" y="250389"/>
            <a:ext cx="17807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Аппаратура</a:t>
            </a:r>
          </a:p>
          <a:p>
            <a:pPr algn="ctr"/>
            <a:r>
              <a:rPr lang="ru-RU" dirty="0" smtClean="0"/>
              <a:t>ПИЛОТ на борту</a:t>
            </a:r>
          </a:p>
          <a:p>
            <a:pPr algn="ctr"/>
            <a:r>
              <a:rPr lang="ru-RU" dirty="0" smtClean="0"/>
              <a:t>КА Луна-27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9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67" name="Picture 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4318"/>
            <a:ext cx="46196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6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50" y="1775755"/>
            <a:ext cx="4552950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4282" y="250389"/>
            <a:ext cx="20001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Аппаратура</a:t>
            </a:r>
          </a:p>
          <a:p>
            <a:pPr algn="ctr"/>
            <a:r>
              <a:rPr lang="ru-RU" dirty="0" smtClean="0"/>
              <a:t>ПИЛОТ-Д на борту</a:t>
            </a:r>
          </a:p>
          <a:p>
            <a:pPr algn="ctr"/>
            <a:r>
              <a:rPr lang="ru-RU" dirty="0" smtClean="0"/>
              <a:t>КА Луна-25</a:t>
            </a:r>
            <a:endParaRPr lang="ru-RU" dirty="0"/>
          </a:p>
        </p:txBody>
      </p:sp>
      <p:pic>
        <p:nvPicPr>
          <p:cNvPr id="8" name="Picture 199"/>
          <p:cNvPicPr/>
          <p:nvPr/>
        </p:nvPicPr>
        <p:blipFill>
          <a:blip r:embed="rId4"/>
          <a:stretch>
            <a:fillRect/>
          </a:stretch>
        </p:blipFill>
        <p:spPr>
          <a:xfrm>
            <a:off x="6288127" y="239059"/>
            <a:ext cx="2095982" cy="1530535"/>
          </a:xfrm>
          <a:prstGeom prst="rect">
            <a:avLst/>
          </a:prstGeom>
          <a:ln w="38100" cmpd="sng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33574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597" name="Group 189"/>
          <p:cNvGraphicFramePr>
            <a:graphicFrameLocks noGrp="1"/>
          </p:cNvGraphicFramePr>
          <p:nvPr/>
        </p:nvGraphicFramePr>
        <p:xfrm>
          <a:off x="900113" y="728663"/>
          <a:ext cx="7416800" cy="2359026"/>
        </p:xfrm>
        <a:graphic>
          <a:graphicData uri="http://schemas.openxmlformats.org/drawingml/2006/table">
            <a:tbl>
              <a:tblPr/>
              <a:tblGrid>
                <a:gridCol w="3636962"/>
                <a:gridCol w="1946275"/>
                <a:gridCol w="1833563"/>
              </a:tblGrid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" charset="0"/>
                        </a:rPr>
                        <a:t>Parameter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Value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Remarks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0E0"/>
                    </a:solidFill>
                  </a:tcPr>
                </a:tc>
              </a:tr>
              <a:tr h="3905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Mass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TV-camera, kg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 &lt;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0.6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Electronic unit, kg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&lt;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0.5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6225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Sizes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TV-camera, mm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200 x 100 x 100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Electronic unit, mm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100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MS Gothic" charset="0"/>
                        </a:rPr>
                        <a:t>×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100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MS Gothic" charset="0"/>
                        </a:rPr>
                        <a:t>× 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50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634" name="Group 226"/>
          <p:cNvGraphicFramePr>
            <a:graphicFrameLocks noGrp="1"/>
          </p:cNvGraphicFramePr>
          <p:nvPr/>
        </p:nvGraphicFramePr>
        <p:xfrm>
          <a:off x="900113" y="3900488"/>
          <a:ext cx="7416800" cy="2438400"/>
        </p:xfrm>
        <a:graphic>
          <a:graphicData uri="http://schemas.openxmlformats.org/drawingml/2006/table">
            <a:tbl>
              <a:tblPr/>
              <a:tblGrid>
                <a:gridCol w="3997325"/>
                <a:gridCol w="1462087"/>
                <a:gridCol w="1957388"/>
              </a:tblGrid>
              <a:tr h="274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  <a:cs typeface="Times New Roman" charset="0"/>
                        </a:rPr>
                        <a:t>Parameter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Value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charset="0"/>
                          <a:ea typeface="Arial" charset="0"/>
                        </a:rPr>
                        <a:t>Remarks</a:t>
                      </a:r>
                      <a:endParaRPr kumimoji="0" lang="ru-RU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7463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Power consumption (operational regime)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TV-camera, Wt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Electronic unit, Wt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&lt;</a:t>
                      </a: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 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Info from ESA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Duty regime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1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TBD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  <a:cs typeface="Times New Roman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Power supply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V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27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+3</a:t>
                      </a: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-5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Inrush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current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A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/50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ms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0.6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Requirements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6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S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hort-circuit current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latin typeface="Verdana" charset="0"/>
                          <a:ea typeface="Arial" charset="0"/>
                          <a:cs typeface="Arial" charset="0"/>
                        </a:rPr>
                        <a:t>,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</a:rPr>
                        <a:t>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A</a:t>
                      </a:r>
                      <a:r>
                        <a:rPr kumimoji="0" lang="ru-RU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/50 </a:t>
                      </a: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  <a:cs typeface="Times New Roman" charset="0"/>
                        </a:rPr>
                        <a:t>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Verdana" charset="0"/>
                          <a:ea typeface="Arial" charset="0"/>
                        </a:rPr>
                        <a:t>0.8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Arial" charset="0"/>
                        </a:rPr>
                        <a:t>Requirements</a:t>
                      </a:r>
                      <a:endParaRPr kumimoji="0" lang="ru-RU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2843213" y="115888"/>
            <a:ext cx="3384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hlink"/>
                </a:solidFill>
                <a:latin typeface="Verdana" charset="0"/>
                <a:cs typeface="Arial" charset="0"/>
              </a:rPr>
              <a:t>Mass &amp; Sizes</a:t>
            </a:r>
            <a:endParaRPr lang="ru-RU" sz="2000" b="1">
              <a:solidFill>
                <a:schemeClr val="hlink"/>
              </a:solidFill>
              <a:latin typeface="Verdana" charset="0"/>
              <a:cs typeface="Arial" charset="0"/>
            </a:endParaRPr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771775" y="3284538"/>
            <a:ext cx="338455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hlink"/>
                </a:solidFill>
                <a:latin typeface="Verdana" charset="0"/>
                <a:cs typeface="Arial" charset="0"/>
              </a:rPr>
              <a:t>Power &amp; Currents</a:t>
            </a:r>
            <a:endParaRPr lang="ru-RU" sz="2000" b="1">
              <a:solidFill>
                <a:schemeClr val="hlink"/>
              </a:solidFill>
              <a:latin typeface="Verdan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522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837" y="4122119"/>
            <a:ext cx="1133490" cy="1136512"/>
          </a:xfrm>
          <a:prstGeom prst="rect">
            <a:avLst/>
          </a:prstGeom>
          <a:ln>
            <a:solidFill>
              <a:srgbClr val="D99694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04363" y="5258631"/>
            <a:ext cx="8690079" cy="1322530"/>
          </a:xfrm>
          <a:prstGeom prst="rect">
            <a:avLst/>
          </a:prstGeom>
          <a:blipFill rotWithShape="1">
            <a:blip r:embed="rId4"/>
            <a:tile tx="0" ty="0" sx="100000" sy="100000" flip="none" algn="tl"/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flipV="1">
            <a:off x="304363" y="3243347"/>
            <a:ext cx="4429002" cy="52482"/>
          </a:xfrm>
          <a:prstGeom prst="line">
            <a:avLst/>
          </a:prstGeom>
          <a:ln w="38100" cmpd="sng">
            <a:solidFill>
              <a:srgbClr val="948A5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19145" y="2689528"/>
            <a:ext cx="1133490" cy="1136512"/>
          </a:xfrm>
          <a:prstGeom prst="rect">
            <a:avLst/>
          </a:prstGeom>
          <a:ln>
            <a:solidFill>
              <a:srgbClr val="948A54"/>
            </a:solidFill>
          </a:ln>
        </p:spPr>
      </p:pic>
      <p:cxnSp>
        <p:nvCxnSpPr>
          <p:cNvPr id="8" name="Соединительная линия уступом 7"/>
          <p:cNvCxnSpPr/>
          <p:nvPr/>
        </p:nvCxnSpPr>
        <p:spPr>
          <a:xfrm>
            <a:off x="4733365" y="3243347"/>
            <a:ext cx="2131851" cy="1793172"/>
          </a:xfrm>
          <a:prstGeom prst="bentConnector3">
            <a:avLst/>
          </a:prstGeom>
          <a:ln w="57150" cmpd="sng">
            <a:solidFill>
              <a:srgbClr val="948A54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860612" y="5416075"/>
            <a:ext cx="914400" cy="358097"/>
          </a:xfrm>
          <a:prstGeom prst="ellipse">
            <a:avLst/>
          </a:prstGeom>
          <a:noFill/>
          <a:ln w="3810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4276165" y="472698"/>
            <a:ext cx="914400" cy="914400"/>
          </a:xfrm>
          <a:prstGeom prst="ellipse">
            <a:avLst/>
          </a:prstGeom>
          <a:blipFill rotWithShape="1">
            <a:blip r:embed="rId5"/>
            <a:tile tx="0" ty="0" sx="100000" sy="100000" flip="none" algn="tl"/>
          </a:blip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587549" y="1134022"/>
            <a:ext cx="2688616" cy="155701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2" idx="0"/>
          </p:cNvCxnSpPr>
          <p:nvPr/>
        </p:nvCxnSpPr>
        <p:spPr>
          <a:xfrm flipH="1" flipV="1">
            <a:off x="5190565" y="1134022"/>
            <a:ext cx="2387017" cy="298809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0" idx="2"/>
          </p:cNvCxnSpPr>
          <p:nvPr/>
        </p:nvCxnSpPr>
        <p:spPr>
          <a:xfrm flipH="1">
            <a:off x="860612" y="3549490"/>
            <a:ext cx="556843" cy="2045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endCxn id="10" idx="6"/>
          </p:cNvCxnSpPr>
          <p:nvPr/>
        </p:nvCxnSpPr>
        <p:spPr>
          <a:xfrm>
            <a:off x="1417455" y="3549490"/>
            <a:ext cx="357557" cy="204563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020567" y="1462879"/>
            <a:ext cx="1761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Команды</a:t>
            </a:r>
          </a:p>
          <a:p>
            <a:pPr algn="ctr"/>
            <a:r>
              <a:rPr lang="ru-RU" dirty="0" smtClean="0"/>
              <a:t>для калибровки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7484196" y="3405244"/>
            <a:ext cx="11373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Передача </a:t>
            </a:r>
          </a:p>
          <a:p>
            <a:pPr algn="ctr"/>
            <a:r>
              <a:rPr lang="ru-RU" dirty="0" smtClean="0"/>
              <a:t>данных</a:t>
            </a:r>
            <a:endParaRPr lang="ru-RU" dirty="0"/>
          </a:p>
        </p:txBody>
      </p:sp>
      <p:sp>
        <p:nvSpPr>
          <p:cNvPr id="28" name="TextBox 27"/>
          <p:cNvSpPr txBox="1"/>
          <p:nvPr/>
        </p:nvSpPr>
        <p:spPr>
          <a:xfrm>
            <a:off x="5112095" y="333834"/>
            <a:ext cx="792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Земля</a:t>
            </a:r>
            <a:endParaRPr lang="ru-RU" dirty="0"/>
          </a:p>
        </p:txBody>
      </p:sp>
      <p:sp>
        <p:nvSpPr>
          <p:cNvPr id="29" name="TextBox 28"/>
          <p:cNvSpPr txBox="1"/>
          <p:nvPr/>
        </p:nvSpPr>
        <p:spPr>
          <a:xfrm>
            <a:off x="1857362" y="3373716"/>
            <a:ext cx="14301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Съемка</a:t>
            </a:r>
          </a:p>
          <a:p>
            <a:pPr algn="ctr"/>
            <a:r>
              <a:rPr lang="ru-RU" dirty="0" smtClean="0"/>
              <a:t>поверхности</a:t>
            </a:r>
            <a:endParaRPr lang="ru-RU" dirty="0"/>
          </a:p>
        </p:txBody>
      </p:sp>
      <p:sp>
        <p:nvSpPr>
          <p:cNvPr id="30" name="TextBox 29"/>
          <p:cNvSpPr txBox="1"/>
          <p:nvPr/>
        </p:nvSpPr>
        <p:spPr>
          <a:xfrm>
            <a:off x="297594" y="250389"/>
            <a:ext cx="20734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Работа аппаратуры</a:t>
            </a:r>
          </a:p>
          <a:p>
            <a:pPr algn="ctr"/>
            <a:r>
              <a:rPr lang="ru-RU" dirty="0" smtClean="0"/>
              <a:t>ПИЛОТ-Д на борту</a:t>
            </a:r>
          </a:p>
          <a:p>
            <a:pPr algn="ctr"/>
            <a:r>
              <a:rPr lang="ru-RU" dirty="0" smtClean="0"/>
              <a:t>КА Луна-25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118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579</TotalTime>
  <Words>422</Words>
  <Application>Microsoft Office PowerPoint</Application>
  <PresentationFormat>Экран (4:3)</PresentationFormat>
  <Paragraphs>97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Space Research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Mitrofanov</dc:creator>
  <cp:lastModifiedBy>Алфёров Александр В.</cp:lastModifiedBy>
  <cp:revision>22</cp:revision>
  <dcterms:created xsi:type="dcterms:W3CDTF">2015-11-10T15:25:19Z</dcterms:created>
  <dcterms:modified xsi:type="dcterms:W3CDTF">2015-11-16T16:01:16Z</dcterms:modified>
</cp:coreProperties>
</file>