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38" r:id="rId2"/>
    <p:sldMasterId id="2147483726" r:id="rId3"/>
    <p:sldMasterId id="2147483708" r:id="rId4"/>
    <p:sldMasterId id="2147483690" r:id="rId5"/>
  </p:sldMasterIdLst>
  <p:notesMasterIdLst>
    <p:notesMasterId r:id="rId16"/>
  </p:notesMasterIdLst>
  <p:sldIdLst>
    <p:sldId id="261" r:id="rId6"/>
    <p:sldId id="262" r:id="rId7"/>
    <p:sldId id="264" r:id="rId8"/>
    <p:sldId id="265" r:id="rId9"/>
    <p:sldId id="273" r:id="rId10"/>
    <p:sldId id="274" r:id="rId11"/>
    <p:sldId id="275" r:id="rId12"/>
    <p:sldId id="263" r:id="rId13"/>
    <p:sldId id="270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61" autoAdjust="0"/>
  </p:normalViewPr>
  <p:slideViewPr>
    <p:cSldViewPr>
      <p:cViewPr varScale="1">
        <p:scale>
          <a:sx n="199" d="100"/>
          <a:sy n="199" d="100"/>
        </p:scale>
        <p:origin x="18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AEAD2-39B5-44BF-B6A3-05EEBA7DEBA2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C3CF3-F44B-48EE-B81F-1A960E501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2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54FE8-A20A-4A83-9479-4914ACBA2E6F}" type="slidenum">
              <a:rPr lang="ru-RU"/>
              <a:pPr/>
              <a:t>9</a:t>
            </a:fld>
            <a:endParaRPr lang="ru-RU"/>
          </a:p>
        </p:txBody>
      </p:sp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5391520-332D-4428-8542-87FA98680208}" type="slidenum">
              <a:rPr lang="en-US" sz="1200"/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3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64EA1-DE27-4F6F-8B31-616E17BC06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8E412-92D0-4D06-86EF-9B2EFC83FF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0EA17-89DF-469B-9A31-1D44569B27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107" indent="0" algn="ctr">
              <a:buNone/>
              <a:defRPr/>
            </a:lvl2pPr>
            <a:lvl3pPr marL="904219" indent="0" algn="ctr">
              <a:buNone/>
              <a:defRPr/>
            </a:lvl3pPr>
            <a:lvl4pPr marL="1356329" indent="0" algn="ctr">
              <a:buNone/>
              <a:defRPr/>
            </a:lvl4pPr>
            <a:lvl5pPr marL="1808441" indent="0" algn="ctr">
              <a:buNone/>
              <a:defRPr/>
            </a:lvl5pPr>
            <a:lvl6pPr marL="2260559" indent="0" algn="ctr">
              <a:buNone/>
              <a:defRPr/>
            </a:lvl6pPr>
            <a:lvl7pPr marL="2712648" indent="0" algn="ctr">
              <a:buNone/>
              <a:defRPr/>
            </a:lvl7pPr>
            <a:lvl8pPr marL="3164757" indent="0" algn="ctr">
              <a:buNone/>
              <a:defRPr/>
            </a:lvl8pPr>
            <a:lvl9pPr marL="36168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4EA1-DE27-4F6F-8B31-616E17BC0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10029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64E0-9586-44C1-8AC5-85D9F096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21366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107" indent="0">
              <a:buNone/>
              <a:defRPr sz="1800"/>
            </a:lvl2pPr>
            <a:lvl3pPr marL="904219" indent="0">
              <a:buNone/>
              <a:defRPr sz="1600"/>
            </a:lvl3pPr>
            <a:lvl4pPr marL="1356329" indent="0">
              <a:buNone/>
              <a:defRPr sz="1400"/>
            </a:lvl4pPr>
            <a:lvl5pPr marL="1808441" indent="0">
              <a:buNone/>
              <a:defRPr sz="1400"/>
            </a:lvl5pPr>
            <a:lvl6pPr marL="2260559" indent="0">
              <a:buNone/>
              <a:defRPr sz="1400"/>
            </a:lvl6pPr>
            <a:lvl7pPr marL="2712648" indent="0">
              <a:buNone/>
              <a:defRPr sz="1400"/>
            </a:lvl7pPr>
            <a:lvl8pPr marL="3164757" indent="0">
              <a:buNone/>
              <a:defRPr sz="1400"/>
            </a:lvl8pPr>
            <a:lvl9pPr marL="361687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6322-D5A3-4E71-B1FA-171032E62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20198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15F7-0932-416A-9A41-AAEC73D36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95066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07" indent="0">
              <a:buNone/>
              <a:defRPr sz="2000" b="1"/>
            </a:lvl2pPr>
            <a:lvl3pPr marL="904219" indent="0">
              <a:buNone/>
              <a:defRPr sz="1800" b="1"/>
            </a:lvl3pPr>
            <a:lvl4pPr marL="1356329" indent="0">
              <a:buNone/>
              <a:defRPr sz="1600" b="1"/>
            </a:lvl4pPr>
            <a:lvl5pPr marL="1808441" indent="0">
              <a:buNone/>
              <a:defRPr sz="1600" b="1"/>
            </a:lvl5pPr>
            <a:lvl6pPr marL="2260559" indent="0">
              <a:buNone/>
              <a:defRPr sz="1600" b="1"/>
            </a:lvl6pPr>
            <a:lvl7pPr marL="2712648" indent="0">
              <a:buNone/>
              <a:defRPr sz="1600" b="1"/>
            </a:lvl7pPr>
            <a:lvl8pPr marL="3164757" indent="0">
              <a:buNone/>
              <a:defRPr sz="1600" b="1"/>
            </a:lvl8pPr>
            <a:lvl9pPr marL="3616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07" indent="0">
              <a:buNone/>
              <a:defRPr sz="2000" b="1"/>
            </a:lvl2pPr>
            <a:lvl3pPr marL="904219" indent="0">
              <a:buNone/>
              <a:defRPr sz="1800" b="1"/>
            </a:lvl3pPr>
            <a:lvl4pPr marL="1356329" indent="0">
              <a:buNone/>
              <a:defRPr sz="1600" b="1"/>
            </a:lvl4pPr>
            <a:lvl5pPr marL="1808441" indent="0">
              <a:buNone/>
              <a:defRPr sz="1600" b="1"/>
            </a:lvl5pPr>
            <a:lvl6pPr marL="2260559" indent="0">
              <a:buNone/>
              <a:defRPr sz="1600" b="1"/>
            </a:lvl6pPr>
            <a:lvl7pPr marL="2712648" indent="0">
              <a:buNone/>
              <a:defRPr sz="1600" b="1"/>
            </a:lvl7pPr>
            <a:lvl8pPr marL="3164757" indent="0">
              <a:buNone/>
              <a:defRPr sz="1600" b="1"/>
            </a:lvl8pPr>
            <a:lvl9pPr marL="3616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AD130-FD7F-4B4A-A619-DC143C8D1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35505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45C9-F503-4792-9CE5-AB69A8A5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04534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68B5-105B-4D07-850C-ED69B5519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73876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1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107" indent="0">
              <a:buNone/>
              <a:defRPr sz="1200"/>
            </a:lvl2pPr>
            <a:lvl3pPr marL="904219" indent="0">
              <a:buNone/>
              <a:defRPr sz="1000"/>
            </a:lvl3pPr>
            <a:lvl4pPr marL="1356329" indent="0">
              <a:buNone/>
              <a:defRPr sz="900"/>
            </a:lvl4pPr>
            <a:lvl5pPr marL="1808441" indent="0">
              <a:buNone/>
              <a:defRPr sz="900"/>
            </a:lvl5pPr>
            <a:lvl6pPr marL="2260559" indent="0">
              <a:buNone/>
              <a:defRPr sz="900"/>
            </a:lvl6pPr>
            <a:lvl7pPr marL="2712648" indent="0">
              <a:buNone/>
              <a:defRPr sz="900"/>
            </a:lvl7pPr>
            <a:lvl8pPr marL="3164757" indent="0">
              <a:buNone/>
              <a:defRPr sz="900"/>
            </a:lvl8pPr>
            <a:lvl9pPr marL="3616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9AC6B-DC5E-41B0-B70D-1FF46DB59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10808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64E0-9586-44C1-8AC5-85D9F0963A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107" indent="0">
              <a:buNone/>
              <a:defRPr sz="2800"/>
            </a:lvl2pPr>
            <a:lvl3pPr marL="904219" indent="0">
              <a:buNone/>
              <a:defRPr sz="2400"/>
            </a:lvl3pPr>
            <a:lvl4pPr marL="1356329" indent="0">
              <a:buNone/>
              <a:defRPr sz="2000"/>
            </a:lvl4pPr>
            <a:lvl5pPr marL="1808441" indent="0">
              <a:buNone/>
              <a:defRPr sz="2000"/>
            </a:lvl5pPr>
            <a:lvl6pPr marL="2260559" indent="0">
              <a:buNone/>
              <a:defRPr sz="2000"/>
            </a:lvl6pPr>
            <a:lvl7pPr marL="2712648" indent="0">
              <a:buNone/>
              <a:defRPr sz="2000"/>
            </a:lvl7pPr>
            <a:lvl8pPr marL="3164757" indent="0">
              <a:buNone/>
              <a:defRPr sz="2000"/>
            </a:lvl8pPr>
            <a:lvl9pPr marL="3616873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107" indent="0">
              <a:buNone/>
              <a:defRPr sz="1200"/>
            </a:lvl2pPr>
            <a:lvl3pPr marL="904219" indent="0">
              <a:buNone/>
              <a:defRPr sz="1000"/>
            </a:lvl3pPr>
            <a:lvl4pPr marL="1356329" indent="0">
              <a:buNone/>
              <a:defRPr sz="900"/>
            </a:lvl4pPr>
            <a:lvl5pPr marL="1808441" indent="0">
              <a:buNone/>
              <a:defRPr sz="900"/>
            </a:lvl5pPr>
            <a:lvl6pPr marL="2260559" indent="0">
              <a:buNone/>
              <a:defRPr sz="900"/>
            </a:lvl6pPr>
            <a:lvl7pPr marL="2712648" indent="0">
              <a:buNone/>
              <a:defRPr sz="900"/>
            </a:lvl7pPr>
            <a:lvl8pPr marL="3164757" indent="0">
              <a:buNone/>
              <a:defRPr sz="900"/>
            </a:lvl8pPr>
            <a:lvl9pPr marL="3616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31F1-E326-4B24-8A56-0B3FA3DA3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19022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8E412-92D0-4D06-86EF-9B2EFC83F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78691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7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EA17-89DF-469B-9A31-1D44569B2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82447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5D9D-363A-4C46-9244-133F5E4A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77726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4851-A0A0-467C-802A-AB4949B2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33049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6368-159E-40F1-B971-E9EFB57CC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50300"/>
      </p:ext>
    </p:extLst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0749F-3B6A-4F29-89CD-FB3A8AB01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28472"/>
      </p:ext>
    </p:extLst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74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1A4B-BDB7-4325-AFF6-AB594218C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19882"/>
      </p:ext>
    </p:extLst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E9D-D4D0-4542-8A5C-CE4ECAF0F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96557"/>
      </p:ext>
    </p:extLst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6322-D5A3-4E71-B1FA-171032E623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015F7-0932-416A-9A41-AAEC73D36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107" indent="0" algn="ctr">
              <a:buNone/>
              <a:defRPr/>
            </a:lvl2pPr>
            <a:lvl3pPr marL="904219" indent="0" algn="ctr">
              <a:buNone/>
              <a:defRPr/>
            </a:lvl3pPr>
            <a:lvl4pPr marL="1356329" indent="0" algn="ctr">
              <a:buNone/>
              <a:defRPr/>
            </a:lvl4pPr>
            <a:lvl5pPr marL="1808441" indent="0" algn="ctr">
              <a:buNone/>
              <a:defRPr/>
            </a:lvl5pPr>
            <a:lvl6pPr marL="2260559" indent="0" algn="ctr">
              <a:buNone/>
              <a:defRPr/>
            </a:lvl6pPr>
            <a:lvl7pPr marL="2712648" indent="0" algn="ctr">
              <a:buNone/>
              <a:defRPr/>
            </a:lvl7pPr>
            <a:lvl8pPr marL="3164757" indent="0" algn="ctr">
              <a:buNone/>
              <a:defRPr/>
            </a:lvl8pPr>
            <a:lvl9pPr marL="36168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4EA1-DE27-4F6F-8B31-616E17BC0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10029"/>
      </p:ext>
    </p:extLst>
  </p:cSld>
  <p:clrMapOvr>
    <a:masterClrMapping/>
  </p:clrMapOvr>
  <p:transition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64E0-9586-44C1-8AC5-85D9F096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21366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107" indent="0">
              <a:buNone/>
              <a:defRPr sz="1800"/>
            </a:lvl2pPr>
            <a:lvl3pPr marL="904219" indent="0">
              <a:buNone/>
              <a:defRPr sz="1600"/>
            </a:lvl3pPr>
            <a:lvl4pPr marL="1356329" indent="0">
              <a:buNone/>
              <a:defRPr sz="1400"/>
            </a:lvl4pPr>
            <a:lvl5pPr marL="1808441" indent="0">
              <a:buNone/>
              <a:defRPr sz="1400"/>
            </a:lvl5pPr>
            <a:lvl6pPr marL="2260559" indent="0">
              <a:buNone/>
              <a:defRPr sz="1400"/>
            </a:lvl6pPr>
            <a:lvl7pPr marL="2712648" indent="0">
              <a:buNone/>
              <a:defRPr sz="1400"/>
            </a:lvl7pPr>
            <a:lvl8pPr marL="3164757" indent="0">
              <a:buNone/>
              <a:defRPr sz="1400"/>
            </a:lvl8pPr>
            <a:lvl9pPr marL="361687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6322-D5A3-4E71-B1FA-171032E62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20198"/>
      </p:ext>
    </p:extLst>
  </p:cSld>
  <p:clrMapOvr>
    <a:masterClrMapping/>
  </p:clrMapOvr>
  <p:transition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15F7-0932-416A-9A41-AAEC73D36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95066"/>
      </p:ext>
    </p:extLst>
  </p:cSld>
  <p:clrMapOvr>
    <a:masterClrMapping/>
  </p:clrMapOvr>
  <p:transition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07" indent="0">
              <a:buNone/>
              <a:defRPr sz="2000" b="1"/>
            </a:lvl2pPr>
            <a:lvl3pPr marL="904219" indent="0">
              <a:buNone/>
              <a:defRPr sz="1800" b="1"/>
            </a:lvl3pPr>
            <a:lvl4pPr marL="1356329" indent="0">
              <a:buNone/>
              <a:defRPr sz="1600" b="1"/>
            </a:lvl4pPr>
            <a:lvl5pPr marL="1808441" indent="0">
              <a:buNone/>
              <a:defRPr sz="1600" b="1"/>
            </a:lvl5pPr>
            <a:lvl6pPr marL="2260559" indent="0">
              <a:buNone/>
              <a:defRPr sz="1600" b="1"/>
            </a:lvl6pPr>
            <a:lvl7pPr marL="2712648" indent="0">
              <a:buNone/>
              <a:defRPr sz="1600" b="1"/>
            </a:lvl7pPr>
            <a:lvl8pPr marL="3164757" indent="0">
              <a:buNone/>
              <a:defRPr sz="1600" b="1"/>
            </a:lvl8pPr>
            <a:lvl9pPr marL="3616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07" indent="0">
              <a:buNone/>
              <a:defRPr sz="2000" b="1"/>
            </a:lvl2pPr>
            <a:lvl3pPr marL="904219" indent="0">
              <a:buNone/>
              <a:defRPr sz="1800" b="1"/>
            </a:lvl3pPr>
            <a:lvl4pPr marL="1356329" indent="0">
              <a:buNone/>
              <a:defRPr sz="1600" b="1"/>
            </a:lvl4pPr>
            <a:lvl5pPr marL="1808441" indent="0">
              <a:buNone/>
              <a:defRPr sz="1600" b="1"/>
            </a:lvl5pPr>
            <a:lvl6pPr marL="2260559" indent="0">
              <a:buNone/>
              <a:defRPr sz="1600" b="1"/>
            </a:lvl6pPr>
            <a:lvl7pPr marL="2712648" indent="0">
              <a:buNone/>
              <a:defRPr sz="1600" b="1"/>
            </a:lvl7pPr>
            <a:lvl8pPr marL="3164757" indent="0">
              <a:buNone/>
              <a:defRPr sz="1600" b="1"/>
            </a:lvl8pPr>
            <a:lvl9pPr marL="3616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AD130-FD7F-4B4A-A619-DC143C8D1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35505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45C9-F503-4792-9CE5-AB69A8A5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04534"/>
      </p:ext>
    </p:extLst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68B5-105B-4D07-850C-ED69B5519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73876"/>
      </p:ext>
    </p:extLst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1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107" indent="0">
              <a:buNone/>
              <a:defRPr sz="1200"/>
            </a:lvl2pPr>
            <a:lvl3pPr marL="904219" indent="0">
              <a:buNone/>
              <a:defRPr sz="1000"/>
            </a:lvl3pPr>
            <a:lvl4pPr marL="1356329" indent="0">
              <a:buNone/>
              <a:defRPr sz="900"/>
            </a:lvl4pPr>
            <a:lvl5pPr marL="1808441" indent="0">
              <a:buNone/>
              <a:defRPr sz="900"/>
            </a:lvl5pPr>
            <a:lvl6pPr marL="2260559" indent="0">
              <a:buNone/>
              <a:defRPr sz="900"/>
            </a:lvl6pPr>
            <a:lvl7pPr marL="2712648" indent="0">
              <a:buNone/>
              <a:defRPr sz="900"/>
            </a:lvl7pPr>
            <a:lvl8pPr marL="3164757" indent="0">
              <a:buNone/>
              <a:defRPr sz="900"/>
            </a:lvl8pPr>
            <a:lvl9pPr marL="3616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9AC6B-DC5E-41B0-B70D-1FF46DB59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10808"/>
      </p:ext>
    </p:extLst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107" indent="0">
              <a:buNone/>
              <a:defRPr sz="2800"/>
            </a:lvl2pPr>
            <a:lvl3pPr marL="904219" indent="0">
              <a:buNone/>
              <a:defRPr sz="2400"/>
            </a:lvl3pPr>
            <a:lvl4pPr marL="1356329" indent="0">
              <a:buNone/>
              <a:defRPr sz="2000"/>
            </a:lvl4pPr>
            <a:lvl5pPr marL="1808441" indent="0">
              <a:buNone/>
              <a:defRPr sz="2000"/>
            </a:lvl5pPr>
            <a:lvl6pPr marL="2260559" indent="0">
              <a:buNone/>
              <a:defRPr sz="2000"/>
            </a:lvl6pPr>
            <a:lvl7pPr marL="2712648" indent="0">
              <a:buNone/>
              <a:defRPr sz="2000"/>
            </a:lvl7pPr>
            <a:lvl8pPr marL="3164757" indent="0">
              <a:buNone/>
              <a:defRPr sz="2000"/>
            </a:lvl8pPr>
            <a:lvl9pPr marL="3616873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107" indent="0">
              <a:buNone/>
              <a:defRPr sz="1200"/>
            </a:lvl2pPr>
            <a:lvl3pPr marL="904219" indent="0">
              <a:buNone/>
              <a:defRPr sz="1000"/>
            </a:lvl3pPr>
            <a:lvl4pPr marL="1356329" indent="0">
              <a:buNone/>
              <a:defRPr sz="900"/>
            </a:lvl4pPr>
            <a:lvl5pPr marL="1808441" indent="0">
              <a:buNone/>
              <a:defRPr sz="900"/>
            </a:lvl5pPr>
            <a:lvl6pPr marL="2260559" indent="0">
              <a:buNone/>
              <a:defRPr sz="900"/>
            </a:lvl6pPr>
            <a:lvl7pPr marL="2712648" indent="0">
              <a:buNone/>
              <a:defRPr sz="900"/>
            </a:lvl7pPr>
            <a:lvl8pPr marL="3164757" indent="0">
              <a:buNone/>
              <a:defRPr sz="900"/>
            </a:lvl8pPr>
            <a:lvl9pPr marL="3616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31F1-E326-4B24-8A56-0B3FA3DA3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19022"/>
      </p:ext>
    </p:extLst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8E412-92D0-4D06-86EF-9B2EFC83F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78691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AD130-FD7F-4B4A-A619-DC143C8D1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7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EA17-89DF-469B-9A31-1D44569B2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82447"/>
      </p:ext>
    </p:extLst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5D9D-363A-4C46-9244-133F5E4A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77726"/>
      </p:ext>
    </p:extLst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4851-A0A0-467C-802A-AB4949B2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33049"/>
      </p:ext>
    </p:extLst>
  </p:cSld>
  <p:clrMapOvr>
    <a:masterClrMapping/>
  </p:clrMapOvr>
  <p:transition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6368-159E-40F1-B971-E9EFB57CC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50300"/>
      </p:ext>
    </p:extLst>
  </p:cSld>
  <p:clrMapOvr>
    <a:masterClrMapping/>
  </p:clrMapOvr>
  <p:transition>
    <p:blind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0749F-3B6A-4F29-89CD-FB3A8AB01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28472"/>
      </p:ext>
    </p:extLst>
  </p:cSld>
  <p:clrMapOvr>
    <a:masterClrMapping/>
  </p:clrMapOvr>
  <p:transition>
    <p:blind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74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1A4B-BDB7-4325-AFF6-AB594218C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19882"/>
      </p:ext>
    </p:extLst>
  </p:cSld>
  <p:clrMapOvr>
    <a:masterClrMapping/>
  </p:clrMapOvr>
  <p:transition>
    <p:blind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E9D-D4D0-4542-8A5C-CE4ECAF0F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96557"/>
      </p:ext>
    </p:extLst>
  </p:cSld>
  <p:clrMapOvr>
    <a:masterClrMapping/>
  </p:clrMapOvr>
  <p:transition>
    <p:blind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107" indent="0" algn="ctr">
              <a:buNone/>
              <a:defRPr/>
            </a:lvl2pPr>
            <a:lvl3pPr marL="904219" indent="0" algn="ctr">
              <a:buNone/>
              <a:defRPr/>
            </a:lvl3pPr>
            <a:lvl4pPr marL="1356329" indent="0" algn="ctr">
              <a:buNone/>
              <a:defRPr/>
            </a:lvl4pPr>
            <a:lvl5pPr marL="1808441" indent="0" algn="ctr">
              <a:buNone/>
              <a:defRPr/>
            </a:lvl5pPr>
            <a:lvl6pPr marL="2260559" indent="0" algn="ctr">
              <a:buNone/>
              <a:defRPr/>
            </a:lvl6pPr>
            <a:lvl7pPr marL="2712648" indent="0" algn="ctr">
              <a:buNone/>
              <a:defRPr/>
            </a:lvl7pPr>
            <a:lvl8pPr marL="3164757" indent="0" algn="ctr">
              <a:buNone/>
              <a:defRPr/>
            </a:lvl8pPr>
            <a:lvl9pPr marL="36168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4EA1-DE27-4F6F-8B31-616E17BC0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10029"/>
      </p:ext>
    </p:extLst>
  </p:cSld>
  <p:clrMapOvr>
    <a:masterClrMapping/>
  </p:clrMapOvr>
  <p:transition>
    <p:blind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64E0-9586-44C1-8AC5-85D9F0963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21366"/>
      </p:ext>
    </p:extLst>
  </p:cSld>
  <p:clrMapOvr>
    <a:masterClrMapping/>
  </p:clrMapOvr>
  <p:transition>
    <p:blind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107" indent="0">
              <a:buNone/>
              <a:defRPr sz="1800"/>
            </a:lvl2pPr>
            <a:lvl3pPr marL="904219" indent="0">
              <a:buNone/>
              <a:defRPr sz="1600"/>
            </a:lvl3pPr>
            <a:lvl4pPr marL="1356329" indent="0">
              <a:buNone/>
              <a:defRPr sz="1400"/>
            </a:lvl4pPr>
            <a:lvl5pPr marL="1808441" indent="0">
              <a:buNone/>
              <a:defRPr sz="1400"/>
            </a:lvl5pPr>
            <a:lvl6pPr marL="2260559" indent="0">
              <a:buNone/>
              <a:defRPr sz="1400"/>
            </a:lvl6pPr>
            <a:lvl7pPr marL="2712648" indent="0">
              <a:buNone/>
              <a:defRPr sz="1400"/>
            </a:lvl7pPr>
            <a:lvl8pPr marL="3164757" indent="0">
              <a:buNone/>
              <a:defRPr sz="1400"/>
            </a:lvl8pPr>
            <a:lvl9pPr marL="361687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6322-D5A3-4E71-B1FA-171032E62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20198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E45C9-F503-4792-9CE5-AB69A8A598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15F7-0932-416A-9A41-AAEC73D36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95066"/>
      </p:ext>
    </p:extLst>
  </p:cSld>
  <p:clrMapOvr>
    <a:masterClrMapping/>
  </p:clrMapOvr>
  <p:transition>
    <p:blind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07" indent="0">
              <a:buNone/>
              <a:defRPr sz="2000" b="1"/>
            </a:lvl2pPr>
            <a:lvl3pPr marL="904219" indent="0">
              <a:buNone/>
              <a:defRPr sz="1800" b="1"/>
            </a:lvl3pPr>
            <a:lvl4pPr marL="1356329" indent="0">
              <a:buNone/>
              <a:defRPr sz="1600" b="1"/>
            </a:lvl4pPr>
            <a:lvl5pPr marL="1808441" indent="0">
              <a:buNone/>
              <a:defRPr sz="1600" b="1"/>
            </a:lvl5pPr>
            <a:lvl6pPr marL="2260559" indent="0">
              <a:buNone/>
              <a:defRPr sz="1600" b="1"/>
            </a:lvl6pPr>
            <a:lvl7pPr marL="2712648" indent="0">
              <a:buNone/>
              <a:defRPr sz="1600" b="1"/>
            </a:lvl7pPr>
            <a:lvl8pPr marL="3164757" indent="0">
              <a:buNone/>
              <a:defRPr sz="1600" b="1"/>
            </a:lvl8pPr>
            <a:lvl9pPr marL="3616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07" indent="0">
              <a:buNone/>
              <a:defRPr sz="2000" b="1"/>
            </a:lvl2pPr>
            <a:lvl3pPr marL="904219" indent="0">
              <a:buNone/>
              <a:defRPr sz="1800" b="1"/>
            </a:lvl3pPr>
            <a:lvl4pPr marL="1356329" indent="0">
              <a:buNone/>
              <a:defRPr sz="1600" b="1"/>
            </a:lvl4pPr>
            <a:lvl5pPr marL="1808441" indent="0">
              <a:buNone/>
              <a:defRPr sz="1600" b="1"/>
            </a:lvl5pPr>
            <a:lvl6pPr marL="2260559" indent="0">
              <a:buNone/>
              <a:defRPr sz="1600" b="1"/>
            </a:lvl6pPr>
            <a:lvl7pPr marL="2712648" indent="0">
              <a:buNone/>
              <a:defRPr sz="1600" b="1"/>
            </a:lvl7pPr>
            <a:lvl8pPr marL="3164757" indent="0">
              <a:buNone/>
              <a:defRPr sz="1600" b="1"/>
            </a:lvl8pPr>
            <a:lvl9pPr marL="36168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AD130-FD7F-4B4A-A619-DC143C8D1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35505"/>
      </p:ext>
    </p:extLst>
  </p:cSld>
  <p:clrMapOvr>
    <a:masterClrMapping/>
  </p:clrMapOvr>
  <p:transition>
    <p:blind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45C9-F503-4792-9CE5-AB69A8A5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04534"/>
      </p:ext>
    </p:extLst>
  </p:cSld>
  <p:clrMapOvr>
    <a:masterClrMapping/>
  </p:clrMapOvr>
  <p:transition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68B5-105B-4D07-850C-ED69B5519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73876"/>
      </p:ext>
    </p:extLst>
  </p:cSld>
  <p:clrMapOvr>
    <a:masterClrMapping/>
  </p:clrMapOvr>
  <p:transition>
    <p:blinds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1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107" indent="0">
              <a:buNone/>
              <a:defRPr sz="1200"/>
            </a:lvl2pPr>
            <a:lvl3pPr marL="904219" indent="0">
              <a:buNone/>
              <a:defRPr sz="1000"/>
            </a:lvl3pPr>
            <a:lvl4pPr marL="1356329" indent="0">
              <a:buNone/>
              <a:defRPr sz="900"/>
            </a:lvl4pPr>
            <a:lvl5pPr marL="1808441" indent="0">
              <a:buNone/>
              <a:defRPr sz="900"/>
            </a:lvl5pPr>
            <a:lvl6pPr marL="2260559" indent="0">
              <a:buNone/>
              <a:defRPr sz="900"/>
            </a:lvl6pPr>
            <a:lvl7pPr marL="2712648" indent="0">
              <a:buNone/>
              <a:defRPr sz="900"/>
            </a:lvl7pPr>
            <a:lvl8pPr marL="3164757" indent="0">
              <a:buNone/>
              <a:defRPr sz="900"/>
            </a:lvl8pPr>
            <a:lvl9pPr marL="3616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9AC6B-DC5E-41B0-B70D-1FF46DB59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10808"/>
      </p:ext>
    </p:extLst>
  </p:cSld>
  <p:clrMapOvr>
    <a:masterClrMapping/>
  </p:clrMapOvr>
  <p:transition>
    <p:blind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107" indent="0">
              <a:buNone/>
              <a:defRPr sz="2800"/>
            </a:lvl2pPr>
            <a:lvl3pPr marL="904219" indent="0">
              <a:buNone/>
              <a:defRPr sz="2400"/>
            </a:lvl3pPr>
            <a:lvl4pPr marL="1356329" indent="0">
              <a:buNone/>
              <a:defRPr sz="2000"/>
            </a:lvl4pPr>
            <a:lvl5pPr marL="1808441" indent="0">
              <a:buNone/>
              <a:defRPr sz="2000"/>
            </a:lvl5pPr>
            <a:lvl6pPr marL="2260559" indent="0">
              <a:buNone/>
              <a:defRPr sz="2000"/>
            </a:lvl6pPr>
            <a:lvl7pPr marL="2712648" indent="0">
              <a:buNone/>
              <a:defRPr sz="2000"/>
            </a:lvl7pPr>
            <a:lvl8pPr marL="3164757" indent="0">
              <a:buNone/>
              <a:defRPr sz="2000"/>
            </a:lvl8pPr>
            <a:lvl9pPr marL="3616873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107" indent="0">
              <a:buNone/>
              <a:defRPr sz="1200"/>
            </a:lvl2pPr>
            <a:lvl3pPr marL="904219" indent="0">
              <a:buNone/>
              <a:defRPr sz="1000"/>
            </a:lvl3pPr>
            <a:lvl4pPr marL="1356329" indent="0">
              <a:buNone/>
              <a:defRPr sz="900"/>
            </a:lvl4pPr>
            <a:lvl5pPr marL="1808441" indent="0">
              <a:buNone/>
              <a:defRPr sz="900"/>
            </a:lvl5pPr>
            <a:lvl6pPr marL="2260559" indent="0">
              <a:buNone/>
              <a:defRPr sz="900"/>
            </a:lvl6pPr>
            <a:lvl7pPr marL="2712648" indent="0">
              <a:buNone/>
              <a:defRPr sz="900"/>
            </a:lvl7pPr>
            <a:lvl8pPr marL="3164757" indent="0">
              <a:buNone/>
              <a:defRPr sz="900"/>
            </a:lvl8pPr>
            <a:lvl9pPr marL="36168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31F1-E326-4B24-8A56-0B3FA3DA3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19022"/>
      </p:ext>
    </p:extLst>
  </p:cSld>
  <p:clrMapOvr>
    <a:masterClrMapping/>
  </p:clrMapOvr>
  <p:transition>
    <p:blind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8E412-92D0-4D06-86EF-9B2EFC83F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78691"/>
      </p:ext>
    </p:extLst>
  </p:cSld>
  <p:clrMapOvr>
    <a:masterClrMapping/>
  </p:clrMapOvr>
  <p:transition>
    <p:blinds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7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EA17-89DF-469B-9A31-1D44569B2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82447"/>
      </p:ext>
    </p:extLst>
  </p:cSld>
  <p:clrMapOvr>
    <a:masterClrMapping/>
  </p:clrMapOvr>
  <p:transition>
    <p:blinds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5D9D-363A-4C46-9244-133F5E4A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77726"/>
      </p:ext>
    </p:extLst>
  </p:cSld>
  <p:clrMapOvr>
    <a:masterClrMapping/>
  </p:clrMapOvr>
  <p:transition>
    <p:blinds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4851-A0A0-467C-802A-AB4949B2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33049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468B5-105B-4D07-850C-ED69B5519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6368-159E-40F1-B971-E9EFB57CC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50300"/>
      </p:ext>
    </p:extLst>
  </p:cSld>
  <p:clrMapOvr>
    <a:masterClrMapping/>
  </p:clrMapOvr>
  <p:transition>
    <p:blinds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0749F-3B6A-4F29-89CD-FB3A8AB01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28472"/>
      </p:ext>
    </p:extLst>
  </p:cSld>
  <p:clrMapOvr>
    <a:masterClrMapping/>
  </p:clrMapOvr>
  <p:transition>
    <p:blinds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74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1A4B-BDB7-4325-AFF6-AB594218C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19882"/>
      </p:ext>
    </p:extLst>
  </p:cSld>
  <p:clrMapOvr>
    <a:masterClrMapping/>
  </p:clrMapOvr>
  <p:transition>
    <p:blinds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E9D-D4D0-4542-8A5C-CE4ECAF0F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96557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AC6B-DC5E-41B0-B70D-1FF46DB59C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B75A7-C6F4-4D6C-B6DC-5CC0CA3246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B75A7-C6F4-4D6C-B6DC-5CC0CA3246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6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21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042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563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084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2871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81150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3200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86601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38714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390831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42926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07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219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329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441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559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648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757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873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4951-4E15-44F8-8D0C-32B8DCA2A251}" type="datetimeFigureOut">
              <a:rPr lang="ru-RU" smtClean="0"/>
              <a:pPr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AF21-8B0A-4695-8D08-98326B6CF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B75A7-C6F4-4D6C-B6DC-5CC0CA3246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6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21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042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563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084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2871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81150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3200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86601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38714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390831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42926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07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219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329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441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559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648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757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873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83" tIns="45194" rIns="90383" bIns="45194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B75A7-C6F4-4D6C-B6DC-5CC0CA3246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6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21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042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563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084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2871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81150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3200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86601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38714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390831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42926" indent="-226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07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219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329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441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559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648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757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873" algn="l" defTabSz="90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ucleon.sinp.msu.ru/articles.html" TargetMode="External"/><Relationship Id="rId3" Type="http://schemas.openxmlformats.org/officeDocument/2006/relationships/hyperlink" Target="http://nucleon.sinp.msu.ru/report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СЕКЦИЯ «ФИЗИКА КОСМИЧЕСКИХ ЛУЧЕЙ» СОВТА ПО КОСМОСУ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РАН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М.И. Панасюк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78052"/>
            <a:ext cx="835824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«Создание научных приборов, устанавливаемых в качестве попутной полезной нагрузки на космические аппараты научного, социально-экономического назначения» (шифр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ОКР: «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Коронас-К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»)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1.1 «Проведение космического эксперимента Нуклон по исследованию космических лучей высоких энергий и  их химического состава»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Шифр составной части ОКР: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Коронас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-К»-«Нуклон» (Государственный контракт № 544-5613/16/35 от 18 февраля 2016 г)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1.2 Создание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научной аппаратуры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шифр СЧ ОКР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-К»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(Государственный контракт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808-8519/11)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 «Эскизный проект на комплекс научной аппаратуры «Нуклон-2», обеспечивающий проведение космического эксперимента по исследованию изотопного состава сверхтяжелых ядер космических лучей»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шифр составной части ОКР: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Коронас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-К» (Нуклон-2) (Государственный контракт на регистрации)</a:t>
            </a:r>
          </a:p>
          <a:p>
            <a:pPr>
              <a:buNone/>
            </a:pPr>
            <a:r>
              <a:rPr lang="ru-RU" b="1" dirty="0" smtClean="0"/>
              <a:t>1.4</a:t>
            </a:r>
            <a:r>
              <a:rPr lang="ru-RU" dirty="0" smtClean="0"/>
              <a:t>.«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Орбитальная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Лаборатория Высоких Энергий»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ОЛВЭ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по прямому исследованию космического излучения вплоть до 10</a:t>
            </a:r>
            <a:r>
              <a:rPr lang="ru-RU" b="1" baseline="30000" dirty="0">
                <a:latin typeface="Arial" pitchFamily="34" charset="0"/>
                <a:cs typeface="Arial" pitchFamily="34" charset="0"/>
              </a:rPr>
              <a:t>16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819" y="90872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Опытно конструкторские работы в ФКП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14282" y="142852"/>
            <a:ext cx="8695764" cy="5929354"/>
            <a:chOff x="214282" y="928646"/>
            <a:chExt cx="8695764" cy="5929354"/>
          </a:xfrm>
        </p:grpSpPr>
        <p:pic>
          <p:nvPicPr>
            <p:cNvPr id="17" name="Рисунок 16" descr="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82" y="1006320"/>
              <a:ext cx="4141189" cy="5851680"/>
            </a:xfrm>
            <a:prstGeom prst="rect">
              <a:avLst/>
            </a:prstGeom>
          </p:spPr>
        </p:pic>
        <p:pic>
          <p:nvPicPr>
            <p:cNvPr id="18" name="Рисунок 17" descr="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4876" y="928646"/>
              <a:ext cx="4195170" cy="592935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5720" y="928670"/>
            <a:ext cx="3282942" cy="4437080"/>
            <a:chOff x="217488" y="1492250"/>
            <a:chExt cx="2870200" cy="3937000"/>
          </a:xfrm>
        </p:grpSpPr>
        <p:pic>
          <p:nvPicPr>
            <p:cNvPr id="5" name="Picture 10" descr="sputnikresur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1492250"/>
              <a:ext cx="2808288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 descr="NUCLEONrastyanu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88" y="3541713"/>
              <a:ext cx="1338262" cy="18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V="1">
              <a:off x="711200" y="2293938"/>
              <a:ext cx="1089025" cy="132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2844" y="142852"/>
            <a:ext cx="9001156" cy="69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ja-JP" sz="2400" b="1" dirty="0" smtClean="0">
                <a:latin typeface="Arial" pitchFamily="34" charset="0"/>
                <a:cs typeface="Arial" pitchFamily="34" charset="0"/>
              </a:rPr>
              <a:t>1. Комплекс научной аппаратуры НУКЛОН </a:t>
            </a:r>
          </a:p>
          <a:p>
            <a:pPr algn="ctr">
              <a:lnSpc>
                <a:spcPct val="80000"/>
              </a:lnSpc>
            </a:pPr>
            <a:r>
              <a:rPr lang="ru-RU" altLang="ja-JP" sz="2400" b="1" dirty="0" smtClean="0">
                <a:latin typeface="Arial" pitchFamily="34" charset="0"/>
                <a:cs typeface="Arial" pitchFamily="34" charset="0"/>
              </a:rPr>
              <a:t>в составе космического аппарата «</a:t>
            </a:r>
            <a:r>
              <a:rPr lang="ru-RU" altLang="ja-JP" sz="2400" b="1" dirty="0" err="1" smtClean="0">
                <a:latin typeface="Arial" pitchFamily="34" charset="0"/>
                <a:cs typeface="Arial" pitchFamily="34" charset="0"/>
              </a:rPr>
              <a:t>Ресурс-П</a:t>
            </a:r>
            <a:r>
              <a:rPr lang="ru-RU" altLang="ja-JP" sz="2400" b="1" dirty="0" smtClean="0">
                <a:latin typeface="Arial" pitchFamily="34" charset="0"/>
                <a:cs typeface="Arial" pitchFamily="34" charset="0"/>
              </a:rPr>
              <a:t>» № 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85984" y="2071678"/>
            <a:ext cx="25002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Орбита круговая, солнечно-синхронная,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Высота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75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км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Наклонение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97 град.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714480" y="4429132"/>
            <a:ext cx="30718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Масса ГК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   ~360 kg</a:t>
            </a:r>
          </a:p>
          <a:p>
            <a:pPr>
              <a:spcBef>
                <a:spcPct val="50000"/>
              </a:spcBef>
            </a:pPr>
            <a:r>
              <a:rPr lang="ru-RU" altLang="zh-CN" sz="1600" b="1" dirty="0">
                <a:latin typeface="Arial" pitchFamily="34" charset="0"/>
                <a:cs typeface="Arial" pitchFamily="34" charset="0"/>
              </a:rPr>
              <a:t>Энергопотребление</a:t>
            </a:r>
            <a:r>
              <a:rPr lang="en-US" altLang="zh-CN" sz="1600" b="1" dirty="0">
                <a:latin typeface="Arial" pitchFamily="34" charset="0"/>
                <a:ea typeface="SimSun" pitchFamily="2" charset="-122"/>
                <a:cs typeface="Arial" pitchFamily="34" charset="0"/>
              </a:rPr>
              <a:t> ~160 </a:t>
            </a:r>
            <a:r>
              <a:rPr lang="ru-RU" altLang="zh-CN" sz="1600" b="1" dirty="0">
                <a:latin typeface="Arial" pitchFamily="34" charset="0"/>
                <a:cs typeface="Arial" pitchFamily="34" charset="0"/>
              </a:rPr>
              <a:t>Вт</a:t>
            </a:r>
            <a:endParaRPr lang="en-US" altLang="zh-CN" sz="16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Суточный объем ТМ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b="1" dirty="0">
                <a:latin typeface="Arial" pitchFamily="34" charset="0"/>
                <a:ea typeface="SimSun" pitchFamily="2" charset="-122"/>
                <a:cs typeface="Arial" pitchFamily="34" charset="0"/>
              </a:rPr>
              <a:t>~10 </a:t>
            </a:r>
            <a:r>
              <a:rPr lang="ru-RU" altLang="zh-CN" sz="1600" b="1" dirty="0" smtClean="0">
                <a:latin typeface="Arial" pitchFamily="34" charset="0"/>
                <a:cs typeface="Arial" pitchFamily="34" charset="0"/>
              </a:rPr>
              <a:t>ГБ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142984"/>
            <a:ext cx="1571604" cy="110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0628" y="128586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600" b="1" dirty="0" smtClean="0">
                <a:latin typeface="Arial" pitchFamily="34" charset="0"/>
                <a:cs typeface="Arial" pitchFamily="34" charset="0"/>
              </a:rPr>
              <a:t>запуск КА осуществлен 28 декабря 2014 года.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2928934"/>
            <a:ext cx="34290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Включение КНА 11.01.2015      Летные испытания 11.01.-28.02. 2015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Начало космического эксперимента с марта 2015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14942" y="442913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Срок активного существования более 5 лет.</a:t>
            </a:r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al-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999948" cy="36433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21429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 полтора года штатной работы аппаратурой НУКЛОН собран банк событий КЛ с энергией более 1 </a:t>
            </a:r>
            <a:r>
              <a:rPr lang="ru-RU" b="1" dirty="0" err="1" smtClean="0"/>
              <a:t>ТэВ</a:t>
            </a:r>
            <a:r>
              <a:rPr lang="ru-RU" b="1" dirty="0" smtClean="0"/>
              <a:t> объемом, превышающий объем полученный за предыдущие 50 лет исследований в данной области, с прецизионным разрешение по заряду.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2113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429000"/>
            <a:ext cx="40290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4688175"/>
            <a:ext cx="435771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Предварительный анализ полученных данных: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3300"/>
                </a:solidFill>
              </a:rPr>
              <a:t>Обнаружены ряд особенностей в энергетических спектрах ядер космических лучей в области энергий десятков </a:t>
            </a:r>
            <a:r>
              <a:rPr lang="ru-RU" b="1" dirty="0" err="1" smtClean="0">
                <a:solidFill>
                  <a:srgbClr val="FF3300"/>
                </a:solidFill>
              </a:rPr>
              <a:t>ТэВ</a:t>
            </a:r>
            <a:r>
              <a:rPr lang="ru-RU" b="1" dirty="0" smtClean="0">
                <a:solidFill>
                  <a:srgbClr val="FF3300"/>
                </a:solidFill>
              </a:rPr>
              <a:t>/частица.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85011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Полученные результаты, как предварительные, за последние два года были опубликованы в 10 статьях в реферируемых научных журналах, сделаны 10 докладов на международных и отечественных научных конференциях. Всего по теме эксперимента НУКЛОН более 40 публикаций 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http://nucleon.sinp.msu.ru/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2"/>
              </a:rPr>
              <a:t>articles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ru-RU" u="sng" dirty="0" err="1" smtClean="0">
                <a:latin typeface="Arial" pitchFamily="34" charset="0"/>
                <a:cs typeface="Arial" pitchFamily="34" charset="0"/>
                <a:hlinkClick r:id="rId2"/>
              </a:rPr>
              <a:t>html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и 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3"/>
              </a:rPr>
              <a:t>http://nucleon.sinp.msu.ru/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3"/>
              </a:rPr>
              <a:t>reports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ru-RU" u="sng" dirty="0" err="1" smtClean="0">
                <a:latin typeface="Arial" pitchFamily="34" charset="0"/>
                <a:cs typeface="Arial" pitchFamily="34" charset="0"/>
                <a:hlinkClick r:id="rId3"/>
              </a:rPr>
              <a:t>html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незавершенном плане публикаций 2016 г.: 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Направлена и находится на редакторской правке статья: 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NUCLEON experiment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Results of the first year of data acquisition»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журнал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Astroparticle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Physics;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Направлена и находится на редакторской правке статья: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«The cosmic ray nuclei energy spectra in the NUCLEON experiment obtained by the KLEM technique»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журнал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Astroparticle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Physics;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Подготовлена и будет направлена ноябре в журнал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Astronomy and Astrophysics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статья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«Possible new physics in the NUCLEON experiment: the first data obtained by the calorimeter method»;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" y="1196752"/>
            <a:ext cx="3136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9001156" cy="69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ja-JP" sz="2400" b="1" dirty="0" smtClean="0">
                <a:latin typeface="Arial" pitchFamily="34" charset="0"/>
                <a:cs typeface="Arial" pitchFamily="34" charset="0"/>
              </a:rPr>
              <a:t>2. Детектор «ТУС» </a:t>
            </a:r>
          </a:p>
          <a:p>
            <a:pPr algn="ctr">
              <a:lnSpc>
                <a:spcPct val="80000"/>
              </a:lnSpc>
            </a:pPr>
            <a:r>
              <a:rPr lang="ru-RU" altLang="ja-JP" sz="2400" b="1" dirty="0" smtClean="0">
                <a:latin typeface="Arial" pitchFamily="34" charset="0"/>
                <a:cs typeface="Arial" pitchFamily="34" charset="0"/>
              </a:rPr>
              <a:t>в составе космического аппарата «Ломоносов»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50464"/>
            <a:ext cx="3209769" cy="240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8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786838"/>
              </p:ext>
            </p:extLst>
          </p:nvPr>
        </p:nvGraphicFramePr>
        <p:xfrm>
          <a:off x="3281777" y="5021947"/>
          <a:ext cx="2874399" cy="1863437"/>
        </p:xfrm>
        <a:graphic>
          <a:graphicData uri="http://schemas.openxmlformats.org/drawingml/2006/table">
            <a:tbl>
              <a:tblPr/>
              <a:tblGrid>
                <a:gridCol w="1470622"/>
                <a:gridCol w="1403777"/>
              </a:tblGrid>
              <a:tr h="28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60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5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Энергопотребление (макс)</a:t>
                      </a: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</a:t>
                      </a: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5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информации</a:t>
                      </a: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Мбайт/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9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 зрения</a:t>
                      </a: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±4,5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</a:t>
                      </a: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1960" y="927445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400" b="1" dirty="0" smtClean="0">
                <a:latin typeface="Arial" pitchFamily="34" charset="0"/>
                <a:cs typeface="Arial" pitchFamily="34" charset="0"/>
              </a:rPr>
              <a:t>запуск КА осуществлен 28 апреля 2016 года</a:t>
            </a:r>
            <a:r>
              <a:rPr lang="ru-RU" altLang="ja-JP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icdn.lenta.ru/images/2016/04/28/08/20160428084010496/detail_0fa94d4993014ee258937a07928119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87" y="833426"/>
            <a:ext cx="2797039" cy="208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4181" y="3016168"/>
            <a:ext cx="2823145" cy="21173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4924" y="3462099"/>
            <a:ext cx="3870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Включение 19.05.2016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Первый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 летных испытаний проведен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19.05.2016 по 10.09.2016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2712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3578477"/>
            <a:ext cx="3350981" cy="3234899"/>
          </a:xfrm>
          <a:prstGeom prst="rect">
            <a:avLst/>
          </a:prstGeom>
        </p:spPr>
      </p:pic>
      <p:pic>
        <p:nvPicPr>
          <p:cNvPr id="10" name="Picture 6" descr="ftp://uhecr.eas.sinp.msu.ru/tus/images/osc_tle/160627/osc_160627_181551_092/osc_160627_181551_092_ma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8" y="4509119"/>
            <a:ext cx="3126730" cy="228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9001156" cy="69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ja-JP" sz="2400" b="1" dirty="0" smtClean="0">
                <a:latin typeface="Arial" pitchFamily="34" charset="0"/>
                <a:cs typeface="Arial" pitchFamily="34" charset="0"/>
              </a:rPr>
              <a:t>Детектор «ТУС» </a:t>
            </a:r>
          </a:p>
          <a:p>
            <a:pPr algn="ctr">
              <a:lnSpc>
                <a:spcPct val="80000"/>
              </a:lnSpc>
            </a:pPr>
            <a:r>
              <a:rPr lang="ru-RU" altLang="ja-JP" sz="2400" b="1" dirty="0" smtClean="0">
                <a:latin typeface="Arial" pitchFamily="34" charset="0"/>
                <a:cs typeface="Arial" pitchFamily="34" charset="0"/>
              </a:rPr>
              <a:t>Примеры измерений в ходе летных испытаний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980215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 мощного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транзиентного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явления в атмосфере Земли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Режим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ТАЯ-2: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временное разрешение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0,4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80000"/>
              </a:lnSpc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05966"/>
            <a:ext cx="3181374" cy="253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67944" y="234888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Пример быстрого УФ трека в поле зрения (событие типа «эльф»)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Режим ШАЛ: временное разрешение 0,8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мкс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96" y="3656174"/>
            <a:ext cx="2433592" cy="182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222" y="5445224"/>
            <a:ext cx="2781778" cy="13454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39952" y="946145"/>
            <a:ext cx="500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Измерения проведены в трех режимах: с временным разрешением 0,8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мкс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25,6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мкс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0,4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Общее количество зарегистрированных событий – более 50 000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5406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85011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Результаты разработки и подготовки научной аппаратуры, предполетных испытаний были опубликованы в 15 статьях </a:t>
            </a:r>
            <a:r>
              <a:rPr lang="ru-RU" dirty="0">
                <a:latin typeface="Arial" pitchFamily="34" charset="0"/>
                <a:cs typeface="Arial" pitchFamily="34" charset="0"/>
              </a:rPr>
              <a:t>в реферируемых научных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журналах, представлены на 20 российских и международных конференциях и рабочих совещаниях.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Первые результаты эксперимента были представлены на Международном совещании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коллаборации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Ломоносов, Всероссийской конференции по космическим лучам 2016, Международной конференции </a:t>
            </a:r>
            <a:r>
              <a:rPr lang="en-US" dirty="0">
                <a:latin typeface="Arial" pitchFamily="34" charset="0"/>
                <a:cs typeface="Arial" pitchFamily="34" charset="0"/>
              </a:rPr>
              <a:t>Conference on Ultra High Energy Cosmic Rays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UHECR-2016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и Международной конференции </a:t>
            </a:r>
            <a:r>
              <a:rPr lang="en-US" dirty="0">
                <a:latin typeface="Arial" pitchFamily="34" charset="0"/>
                <a:cs typeface="Arial" pitchFamily="34" charset="0"/>
              </a:rPr>
              <a:t>Thunderstorms and Elementary Particle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Acceleration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TEPA-2016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Готовятся к публикации две статьи по результатам летных испытаний (Известия РАН. Серия Физическая и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Astroparticle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Physics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83881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rial" pitchFamily="34" charset="0"/>
              </a:rPr>
              <a:t>3. НУКЛОН-2 космический эксперимент по исследованию изотопного состава сверхтяжелых ядер космических лучей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Droid Sans Fallback"/>
                <a:cs typeface="Droid Sans Fallback"/>
              </a:rPr>
              <a:t>Изотопный состав: в области Z = 7-66</a:t>
            </a:r>
          </a:p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Droid Sans Fallback"/>
                <a:cs typeface="Droid Sans Fallback"/>
              </a:rPr>
              <a:t>Зарядовый состав: в области Z = 7-94 (+?)</a:t>
            </a:r>
          </a:p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Droid Sans Fallback"/>
                <a:cs typeface="Droid Sans Fallback"/>
              </a:rPr>
              <a:t>Энергетический диапазон: E = 0.1-1.0 ГэВ/нуклон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940152" y="1772816"/>
            <a:ext cx="1644177" cy="1800200"/>
            <a:chOff x="4906963" y="1357313"/>
            <a:chExt cx="4237037" cy="4237037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06963" y="1357313"/>
              <a:ext cx="4237037" cy="4237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929454" y="4643446"/>
              <a:ext cx="260350" cy="260350"/>
            </a:xfrm>
            <a:prstGeom prst="ellipse">
              <a:avLst/>
            </a:prstGeom>
            <a:noFill/>
            <a:ln w="36000">
              <a:solidFill>
                <a:srgbClr val="FFFF99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29488" y="242088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Область исследования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1426" y="2276872"/>
            <a:ext cx="478631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Основные астрофизические задачи эксперимента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/>
              <a:t>1. Исследование </a:t>
            </a:r>
            <a:r>
              <a:rPr lang="ru-RU" sz="1400" dirty="0" smtClean="0">
                <a:solidFill>
                  <a:srgbClr val="FF0000"/>
                </a:solidFill>
              </a:rPr>
              <a:t>локального окружения</a:t>
            </a:r>
            <a:r>
              <a:rPr lang="ru-RU" sz="1400" dirty="0" smtClean="0"/>
              <a:t>: локальный коэффициент диффузии, локальные источники. </a:t>
            </a:r>
            <a:r>
              <a:rPr lang="ru-RU" sz="1400" dirty="0" smtClean="0">
                <a:solidFill>
                  <a:srgbClr val="FF0000"/>
                </a:solidFill>
              </a:rPr>
              <a:t>Радиоизотопные часы</a:t>
            </a:r>
            <a:r>
              <a:rPr lang="ru-RU" sz="1400" dirty="0" smtClean="0"/>
              <a:t> и вторичные ядра.</a:t>
            </a:r>
          </a:p>
          <a:p>
            <a:pPr>
              <a:lnSpc>
                <a:spcPct val="80000"/>
              </a:lnSpc>
            </a:pPr>
            <a:r>
              <a:rPr lang="ru-RU" sz="1400" dirty="0" smtClean="0"/>
              <a:t>2. Исследование механизмов </a:t>
            </a:r>
            <a:r>
              <a:rPr lang="ru-RU" sz="1400" dirty="0" err="1" smtClean="0"/>
              <a:t>нуклеосинтеза</a:t>
            </a:r>
            <a:r>
              <a:rPr lang="ru-RU" sz="1400" dirty="0" smtClean="0"/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r- 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en-US" sz="1400" dirty="0" smtClean="0">
                <a:solidFill>
                  <a:srgbClr val="FF0000"/>
                </a:solidFill>
              </a:rPr>
              <a:t>  s-</a:t>
            </a:r>
            <a:r>
              <a:rPr lang="ru-RU" sz="1400" dirty="0" smtClean="0">
                <a:solidFill>
                  <a:srgbClr val="FF0000"/>
                </a:solidFill>
              </a:rPr>
              <a:t> процессы в области   </a:t>
            </a:r>
            <a:r>
              <a:rPr lang="en-US" sz="1400" dirty="0" err="1" smtClean="0">
                <a:solidFill>
                  <a:srgbClr val="FF0000"/>
                </a:solidFill>
              </a:rPr>
              <a:t>rs</a:t>
            </a:r>
            <a:r>
              <a:rPr lang="en-US" sz="1400" dirty="0" smtClean="0">
                <a:solidFill>
                  <a:srgbClr val="FF0000"/>
                </a:solidFill>
              </a:rPr>
              <a:t>-</a:t>
            </a:r>
            <a:r>
              <a:rPr lang="ru-RU" sz="1400" dirty="0" smtClean="0">
                <a:solidFill>
                  <a:srgbClr val="FF0000"/>
                </a:solidFill>
              </a:rPr>
              <a:t>пика </a:t>
            </a:r>
            <a:r>
              <a:rPr lang="en-US" sz="1400" dirty="0" smtClean="0">
                <a:solidFill>
                  <a:srgbClr val="FF0000"/>
                </a:solidFill>
              </a:rPr>
              <a:t>N=82</a:t>
            </a:r>
            <a:r>
              <a:rPr lang="ru-RU" sz="1400" dirty="0" smtClean="0"/>
              <a:t>. Изотопный состав в области </a:t>
            </a:r>
            <a:r>
              <a:rPr lang="en-US" sz="1400" dirty="0" err="1" smtClean="0"/>
              <a:t>rs</a:t>
            </a:r>
            <a:r>
              <a:rPr lang="en-US" sz="1400" dirty="0" smtClean="0"/>
              <a:t>-</a:t>
            </a:r>
            <a:r>
              <a:rPr lang="ru-RU" sz="1400" dirty="0" smtClean="0"/>
              <a:t>пика.</a:t>
            </a: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ru-RU" sz="1400" dirty="0" smtClean="0"/>
              <a:t>3. Физика </a:t>
            </a:r>
            <a:r>
              <a:rPr lang="en-US" sz="1400" dirty="0" smtClean="0"/>
              <a:t>“</a:t>
            </a:r>
            <a:r>
              <a:rPr lang="ru-RU" sz="1400" dirty="0" smtClean="0"/>
              <a:t>локального пузыря</a:t>
            </a:r>
            <a:r>
              <a:rPr lang="en-US" sz="1400" dirty="0" smtClean="0"/>
              <a:t>”</a:t>
            </a:r>
            <a:r>
              <a:rPr lang="ru-RU" sz="1400" dirty="0" smtClean="0"/>
              <a:t>. Изотопные аномалии, связанные со </a:t>
            </a:r>
            <a:r>
              <a:rPr lang="ru-RU" sz="1400" dirty="0" smtClean="0">
                <a:solidFill>
                  <a:srgbClr val="FF0000"/>
                </a:solidFill>
              </a:rPr>
              <a:t>взрывом  сверхновых в гетерогенную среду </a:t>
            </a:r>
            <a:r>
              <a:rPr lang="ru-RU" sz="1400" dirty="0" err="1" smtClean="0">
                <a:solidFill>
                  <a:srgbClr val="FF0000"/>
                </a:solidFill>
              </a:rPr>
              <a:t>суперпузырей</a:t>
            </a:r>
            <a:r>
              <a:rPr lang="ru-RU" sz="1400" dirty="0" smtClean="0"/>
              <a:t>, обогащенную       тяжелыми элементами. </a:t>
            </a:r>
          </a:p>
          <a:p>
            <a:pPr>
              <a:lnSpc>
                <a:spcPct val="80000"/>
              </a:lnSpc>
            </a:pPr>
            <a:r>
              <a:rPr lang="ru-RU" sz="1400" dirty="0" smtClean="0"/>
              <a:t>4. Физика </a:t>
            </a:r>
            <a:r>
              <a:rPr lang="ru-RU" sz="1400" dirty="0" smtClean="0">
                <a:solidFill>
                  <a:srgbClr val="FF0000"/>
                </a:solidFill>
              </a:rPr>
              <a:t>ускорения КЛ на обратной ударной волне</a:t>
            </a:r>
            <a:r>
              <a:rPr lang="ru-RU" sz="1400" dirty="0" smtClean="0"/>
              <a:t>. Особенности состава       состава КЛ в области сверхтяжелых ядер, связанные с обратной ударной волной.</a:t>
            </a:r>
          </a:p>
          <a:p>
            <a:pPr>
              <a:lnSpc>
                <a:spcPct val="80000"/>
              </a:lnSpc>
            </a:pPr>
            <a:r>
              <a:rPr lang="ru-RU" sz="1400" dirty="0" smtClean="0"/>
              <a:t>5. Особенности </a:t>
            </a:r>
            <a:r>
              <a:rPr lang="ru-RU" sz="1400" dirty="0" smtClean="0">
                <a:solidFill>
                  <a:srgbClr val="FF0000"/>
                </a:solidFill>
              </a:rPr>
              <a:t>инжекции ядер различного типа в процесс ускорения</a:t>
            </a:r>
            <a:r>
              <a:rPr lang="ru-RU" sz="1400" dirty="0" smtClean="0"/>
              <a:t>.  Корреляция распространенности сверхтяжелых ядер с первым потенциалом ионизации и летучестью элементов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132" y="3861047"/>
            <a:ext cx="2444252" cy="295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3"/>
          <p:cNvSpPr>
            <a:spLocks noChangeArrowheads="1"/>
          </p:cNvSpPr>
          <p:nvPr/>
        </p:nvSpPr>
        <p:spPr bwMode="auto">
          <a:xfrm>
            <a:off x="250825" y="655638"/>
            <a:ext cx="8713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49177" y="1414619"/>
            <a:ext cx="8715436" cy="326243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200" dirty="0"/>
              <a:t> 	</a:t>
            </a:r>
            <a:r>
              <a:rPr lang="ru-RU" dirty="0">
                <a:latin typeface="+mn-lt"/>
              </a:rPr>
              <a:t>Фундаментальные проблемы: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b="1" dirty="0">
                <a:latin typeface="+mn-lt"/>
              </a:rPr>
              <a:t>Причины резкого излома энергетического спектра КЛ в области 10</a:t>
            </a:r>
            <a:r>
              <a:rPr lang="ru-RU" b="1" baseline="30000" dirty="0">
                <a:latin typeface="+mn-lt"/>
              </a:rPr>
              <a:t>15</a:t>
            </a:r>
            <a:r>
              <a:rPr lang="ru-RU" b="1" dirty="0">
                <a:latin typeface="+mn-lt"/>
              </a:rPr>
              <a:t> - 10</a:t>
            </a:r>
            <a:r>
              <a:rPr lang="ru-RU" b="1" baseline="30000" dirty="0">
                <a:latin typeface="+mn-lt"/>
              </a:rPr>
              <a:t>16</a:t>
            </a:r>
            <a:r>
              <a:rPr lang="ru-RU" b="1" dirty="0">
                <a:latin typeface="+mn-lt"/>
              </a:rPr>
              <a:t> эВ (феномен «колена» КЛ). Косвенные методы</a:t>
            </a:r>
            <a:r>
              <a:rPr lang="en-US" b="1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ШАЛ зависят от моделей, что ведёт к различию в интерпретации «колена». </a:t>
            </a:r>
            <a:endParaRPr lang="ru-RU" b="1" dirty="0" smtClean="0">
              <a:latin typeface="+mn-lt"/>
            </a:endParaRP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ru-RU" b="1" dirty="0">
              <a:latin typeface="+mn-lt"/>
            </a:endParaRP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sz="1400" dirty="0">
                <a:latin typeface="+mn-lt"/>
              </a:rPr>
              <a:t>Отношение вторичных ядер (генерируемым в межзвездной среде) к первичным (генерируемым в источниках) при Е</a:t>
            </a:r>
            <a:r>
              <a:rPr lang="ru-RU" sz="1400" baseline="-25000" dirty="0">
                <a:latin typeface="+mn-lt"/>
              </a:rPr>
              <a:t>0</a:t>
            </a:r>
            <a:r>
              <a:rPr lang="ru-RU" sz="1400" dirty="0">
                <a:latin typeface="+mn-lt"/>
              </a:rPr>
              <a:t> &gt; 100 ГэВ/н. 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sz="1400" dirty="0">
                <a:latin typeface="+mn-lt"/>
              </a:rPr>
              <a:t>Анизотропия космических лучей, которая может зависеть, например, от стохастического характера взрывов сверхновых. 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sz="1400" dirty="0">
                <a:latin typeface="+mn-lt"/>
              </a:rPr>
              <a:t>Спектр электронов при Е</a:t>
            </a:r>
            <a:r>
              <a:rPr lang="en-US" sz="1400" baseline="-25000" dirty="0">
                <a:latin typeface="+mn-lt"/>
              </a:rPr>
              <a:t>e</a:t>
            </a:r>
            <a:r>
              <a:rPr lang="ru-RU" sz="1400" dirty="0">
                <a:latin typeface="+mn-lt"/>
              </a:rPr>
              <a:t> &gt; 1000 ГэВ, определяемый близлежащими источниками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sz="1400" dirty="0">
                <a:latin typeface="+mn-lt"/>
              </a:rPr>
              <a:t>Спектр диффузного </a:t>
            </a:r>
            <a:r>
              <a:rPr lang="en-US" sz="1400" dirty="0">
                <a:latin typeface="+mn-lt"/>
              </a:rPr>
              <a:t>g</a:t>
            </a:r>
            <a:r>
              <a:rPr lang="ru-RU" sz="1400" dirty="0">
                <a:latin typeface="+mn-lt"/>
              </a:rPr>
              <a:t>-излучения, генерируемого во взаимодействиях КЛ с межзвездной средой, при рассеянии электронов и обратном </a:t>
            </a:r>
            <a:r>
              <a:rPr lang="ru-RU" sz="1400" dirty="0" err="1">
                <a:latin typeface="+mn-lt"/>
              </a:rPr>
              <a:t>Комптон-эффекте</a:t>
            </a:r>
            <a:r>
              <a:rPr lang="ru-RU" sz="1400" dirty="0">
                <a:latin typeface="+mn-lt"/>
              </a:rPr>
              <a:t>, поиск новых источников.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sz="1400" dirty="0">
                <a:latin typeface="+mn-lt"/>
              </a:rPr>
              <a:t>Поиск явлений, несущих информацию о параметрах частиц темной материи и «странной»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/>
              <a:t>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Орбитальная Лаборатория Высоких Энергий»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ОЛВЭ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по прямому исследованию космического излучения вплоть до 10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эВ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НИР 2017-2020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гг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ОКР с 2021 г.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Начало космического эксперимента в период до 2030 г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Плоскость детекторов 3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78" y="4797152"/>
            <a:ext cx="2502615" cy="19168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15816" y="4878405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000" dirty="0"/>
              <a:t>Общая масса ОЛВЭ 		12,5 тонн</a:t>
            </a:r>
          </a:p>
          <a:p>
            <a:pPr marL="177800" indent="-1778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000" dirty="0"/>
              <a:t>Энергопотребление 	</a:t>
            </a:r>
            <a:r>
              <a:rPr lang="en-US" sz="1000" dirty="0"/>
              <a:t>	</a:t>
            </a:r>
            <a:r>
              <a:rPr lang="ru-RU" sz="1000" dirty="0"/>
              <a:t>не более 3500 Вт</a:t>
            </a:r>
          </a:p>
          <a:p>
            <a:pPr marL="177800" indent="-177800">
              <a:spcBef>
                <a:spcPct val="0"/>
              </a:spcBef>
            </a:pPr>
            <a:r>
              <a:rPr lang="ru-RU" sz="1000" dirty="0"/>
              <a:t>Габаритные </a:t>
            </a:r>
            <a:r>
              <a:rPr lang="ru-RU" sz="1000" dirty="0" smtClean="0"/>
              <a:t>размеры: выходят </a:t>
            </a:r>
            <a:r>
              <a:rPr lang="ru-RU" sz="1000" dirty="0"/>
              <a:t>за габарит цилиндра </a:t>
            </a:r>
            <a:r>
              <a:rPr lang="en-US" sz="1000" dirty="0" err="1">
                <a:cs typeface="Arial" charset="0"/>
              </a:rPr>
              <a:t>ø</a:t>
            </a:r>
            <a:r>
              <a:rPr lang="ru-RU" sz="1000" dirty="0"/>
              <a:t>2.5 м и </a:t>
            </a:r>
            <a:r>
              <a:rPr lang="en-US" sz="1000" dirty="0"/>
              <a:t>h=</a:t>
            </a:r>
            <a:r>
              <a:rPr lang="ru-RU" sz="1000" dirty="0"/>
              <a:t>2</a:t>
            </a:r>
            <a:r>
              <a:rPr lang="en-US" sz="1000" dirty="0"/>
              <a:t>.</a:t>
            </a:r>
            <a:r>
              <a:rPr lang="ru-RU" sz="1000" dirty="0"/>
              <a:t>5 м</a:t>
            </a:r>
          </a:p>
          <a:p>
            <a:pPr marL="177800" indent="-1778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000" dirty="0"/>
              <a:t/>
            </a:r>
            <a:br>
              <a:rPr lang="ru-RU" sz="10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 				</a:t>
            </a:r>
            <a:r>
              <a:rPr lang="ru-RU" sz="800" dirty="0" smtClean="0"/>
              <a:t>  </a:t>
            </a:r>
            <a:r>
              <a:rPr lang="ru-RU" sz="800" dirty="0"/>
              <a:t>				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860</Words>
  <Application>Microsoft Macintosh PowerPoint</Application>
  <PresentationFormat>Экран (4:3)</PresentationFormat>
  <Paragraphs>82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 Black</vt:lpstr>
      <vt:lpstr>Calibri</vt:lpstr>
      <vt:lpstr>Comic Sans MS</vt:lpstr>
      <vt:lpstr>Droid Sans Fallback</vt:lpstr>
      <vt:lpstr>ＭＳ Ｐゴシック</vt:lpstr>
      <vt:lpstr>SimSun</vt:lpstr>
      <vt:lpstr>Times New Roman</vt:lpstr>
      <vt:lpstr>宋体</vt:lpstr>
      <vt:lpstr>Arial</vt:lpstr>
      <vt:lpstr>Тема Office</vt:lpstr>
      <vt:lpstr>3_Оформление по умолчанию</vt:lpstr>
      <vt:lpstr>Специальное оформление</vt:lpstr>
      <vt:lpstr>2_Оформление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Panasyuk</dc:creator>
  <cp:lastModifiedBy>пользователь Microsoft Office</cp:lastModifiedBy>
  <cp:revision>47</cp:revision>
  <dcterms:created xsi:type="dcterms:W3CDTF">2016-03-23T09:37:27Z</dcterms:created>
  <dcterms:modified xsi:type="dcterms:W3CDTF">2016-11-17T05:43:18Z</dcterms:modified>
</cp:coreProperties>
</file>