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59" r:id="rId6"/>
    <p:sldId id="260" r:id="rId7"/>
    <p:sldId id="261" r:id="rId8"/>
    <p:sldId id="264" r:id="rId9"/>
    <p:sldId id="265" r:id="rId10"/>
    <p:sldId id="262" r:id="rId11"/>
    <p:sldId id="267" r:id="rId12"/>
    <p:sldId id="278" r:id="rId13"/>
    <p:sldId id="263" r:id="rId14"/>
    <p:sldId id="266" r:id="rId15"/>
    <p:sldId id="268" r:id="rId16"/>
    <p:sldId id="269" r:id="rId17"/>
    <p:sldId id="270" r:id="rId18"/>
    <p:sldId id="271" r:id="rId19"/>
    <p:sldId id="272" r:id="rId20"/>
    <p:sldId id="275" r:id="rId21"/>
    <p:sldId id="273" r:id="rId22"/>
    <p:sldId id="274" r:id="rId23"/>
    <p:sldId id="276" r:id="rId24"/>
    <p:sldId id="277" r:id="rId25"/>
    <p:sldId id="279" r:id="rId26"/>
    <p:sldId id="280" r:id="rId27"/>
    <p:sldId id="281" r:id="rId28"/>
    <p:sldId id="282" r:id="rId29"/>
    <p:sldId id="283" r:id="rId30"/>
    <p:sldId id="284" r:id="rId31"/>
    <p:sldId id="285" r:id="rId32"/>
    <p:sldId id="286"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32C8B8-F7E0-4626-9C0C-E6DB50492A11}" type="datetimeFigureOut">
              <a:rPr lang="ru-RU" smtClean="0"/>
              <a:pPr/>
              <a:t>27.06.2018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4B1CA2-58FD-4DAE-9F14-9EA21F755F1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C8B8-F7E0-4626-9C0C-E6DB50492A11}" type="datetimeFigureOut">
              <a:rPr lang="ru-RU" smtClean="0"/>
              <a:pPr/>
              <a:t>27.06.2018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B1CA2-58FD-4DAE-9F14-9EA21F755F1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_QUhCLTfXf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80728"/>
            <a:ext cx="7772400" cy="2736304"/>
          </a:xfrm>
        </p:spPr>
        <p:txBody>
          <a:bodyPr>
            <a:normAutofit fontScale="90000"/>
          </a:bodyPr>
          <a:lstStyle/>
          <a:p>
            <a:pPr lvl="0"/>
            <a:r>
              <a:rPr lang="ru-RU" b="1" dirty="0"/>
              <a:t>Технологии и правовые нормы предотвращения засорения ОКП</a:t>
            </a:r>
            <a:r>
              <a:rPr lang="ru-RU" dirty="0"/>
              <a:t/>
            </a:r>
            <a:br>
              <a:rPr lang="ru-RU" dirty="0"/>
            </a:br>
            <a:r>
              <a:rPr lang="ru-RU" i="1" dirty="0" smtClean="0"/>
              <a:t> </a:t>
            </a:r>
            <a:endParaRPr lang="ru-RU" dirty="0"/>
          </a:p>
        </p:txBody>
      </p:sp>
      <p:sp>
        <p:nvSpPr>
          <p:cNvPr id="3" name="Подзаголовок 2"/>
          <p:cNvSpPr>
            <a:spLocks noGrp="1"/>
          </p:cNvSpPr>
          <p:nvPr>
            <p:ph type="subTitle" idx="1"/>
          </p:nvPr>
        </p:nvSpPr>
        <p:spPr/>
        <p:txBody>
          <a:bodyPr/>
          <a:lstStyle/>
          <a:p>
            <a:r>
              <a:rPr lang="ru-RU" dirty="0" smtClean="0"/>
              <a:t>Эйсмонт Н.А., Зелёный Л.М.</a:t>
            </a:r>
          </a:p>
          <a:p>
            <a:r>
              <a:rPr lang="ru-RU" dirty="0" smtClean="0"/>
              <a:t>Институт космических исследований РАН</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Геостационарные спутники</a:t>
            </a:r>
            <a:endParaRPr lang="ru-RU" sz="3200" dirty="0"/>
          </a:p>
        </p:txBody>
      </p:sp>
      <p:pic>
        <p:nvPicPr>
          <p:cNvPr id="1026" name="Picture 2" descr="C:\Users\Э\Pictures\satelite1.gif"/>
          <p:cNvPicPr>
            <a:picLocks noGrp="1" noChangeAspect="1" noChangeArrowheads="1"/>
          </p:cNvPicPr>
          <p:nvPr>
            <p:ph idx="1"/>
          </p:nvPr>
        </p:nvPicPr>
        <p:blipFill>
          <a:blip r:embed="rId2" cstate="print"/>
          <a:srcRect/>
          <a:stretch>
            <a:fillRect/>
          </a:stretch>
        </p:blipFill>
        <p:spPr bwMode="auto">
          <a:xfrm>
            <a:off x="907995" y="1600200"/>
            <a:ext cx="7328010"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sz="3200" b="1" dirty="0" smtClean="0"/>
              <a:t>Технология удаления из ОКП последней ступени при запуске на геостационарную орбиту</a:t>
            </a:r>
            <a:endParaRPr lang="ru-RU" sz="3200" b="1" dirty="0"/>
          </a:p>
        </p:txBody>
      </p:sp>
      <p:sp>
        <p:nvSpPr>
          <p:cNvPr id="3" name="Содержимое 2"/>
          <p:cNvSpPr>
            <a:spLocks noGrp="1"/>
          </p:cNvSpPr>
          <p:nvPr>
            <p:ph idx="1"/>
          </p:nvPr>
        </p:nvSpPr>
        <p:spPr>
          <a:xfrm>
            <a:off x="457200" y="2204864"/>
            <a:ext cx="8229600" cy="3921299"/>
          </a:xfrm>
        </p:spPr>
        <p:txBody>
          <a:bodyPr>
            <a:normAutofit fontScale="92500" lnSpcReduction="10000"/>
          </a:bodyPr>
          <a:lstStyle/>
          <a:p>
            <a:r>
              <a:rPr lang="ru-RU" sz="2400" dirty="0" smtClean="0"/>
              <a:t>Величина 1. 5 км/с означает потери в массе полезной нагрузки в силу увеличения массы рабочего тела на величину, необходимую для удаления из околоземного космического пространства последней ступени. Эти потери составляют 12-20% массы полезной нагрузки. </a:t>
            </a:r>
          </a:p>
          <a:p>
            <a:r>
              <a:rPr lang="ru-RU" sz="2400" dirty="0" smtClean="0"/>
              <a:t>Эту цену можно считать слишком высокой для решения задачи </a:t>
            </a:r>
            <a:r>
              <a:rPr lang="ru-RU" sz="2400" dirty="0" err="1" smtClean="0"/>
              <a:t>невыведения</a:t>
            </a:r>
            <a:r>
              <a:rPr lang="ru-RU" sz="2400" dirty="0" smtClean="0"/>
              <a:t> в ОКП элементов системы запуска космических аппаратов.</a:t>
            </a:r>
          </a:p>
          <a:p>
            <a:r>
              <a:rPr lang="ru-RU" sz="2400" dirty="0" smtClean="0"/>
              <a:t>Поэтому следует принять технологию </a:t>
            </a:r>
            <a:r>
              <a:rPr lang="ru-RU" sz="2400" dirty="0" smtClean="0">
                <a:solidFill>
                  <a:srgbClr val="FF0000"/>
                </a:solidFill>
              </a:rPr>
              <a:t>НЕДОВВЫВЕДЕНИЯ космического аппарата на целевую геостационарную орбиту с помощью последней ступени. </a:t>
            </a:r>
            <a:r>
              <a:rPr lang="ru-RU" sz="2400" dirty="0" err="1" smtClean="0"/>
              <a:t>Довыведние</a:t>
            </a:r>
            <a:r>
              <a:rPr lang="ru-RU" sz="2400" dirty="0" smtClean="0"/>
              <a:t> реализуется собственным двигателем космического аппарата.</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Autofit/>
          </a:bodyPr>
          <a:lstStyle/>
          <a:p>
            <a:r>
              <a:rPr lang="ru-RU" sz="2400" b="1" dirty="0" smtClean="0"/>
              <a:t>Технология удаления из ОКП последней ступени при запуске на геостационарную орбиту</a:t>
            </a:r>
            <a:endParaRPr lang="ru-RU"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51720" y="980728"/>
            <a:ext cx="5472608" cy="7488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Спутники Маска для Интернета на низких орбитах. Предлагаемая идея</a:t>
            </a:r>
            <a:endParaRPr lang="ru-RU" sz="3200" dirty="0"/>
          </a:p>
        </p:txBody>
      </p:sp>
      <p:pic>
        <p:nvPicPr>
          <p:cNvPr id="2050" name="Picture 2" descr="C:\Users\Э\Pictures\b6cced1f4c8502f79c806a5c123ed3f7.png"/>
          <p:cNvPicPr>
            <a:picLocks noGrp="1" noChangeAspect="1" noChangeArrowheads="1"/>
          </p:cNvPicPr>
          <p:nvPr>
            <p:ph idx="1"/>
          </p:nvPr>
        </p:nvPicPr>
        <p:blipFill>
          <a:blip r:embed="rId2" cstate="print"/>
          <a:srcRect/>
          <a:stretch>
            <a:fillRect/>
          </a:stretch>
        </p:blipFill>
        <p:spPr bwMode="auto">
          <a:xfrm>
            <a:off x="2265777" y="1600200"/>
            <a:ext cx="4612446" cy="4525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smtClean="0"/>
              <a:t>Круговые орбиты</a:t>
            </a:r>
            <a:endParaRPr lang="ru-RU" sz="3200"/>
          </a:p>
        </p:txBody>
      </p:sp>
      <p:pic>
        <p:nvPicPr>
          <p:cNvPr id="1026" name="Picture 2" descr="C:\Users\Э\Pictures\Comparison_satellite_nav_orbits.png"/>
          <p:cNvPicPr>
            <a:picLocks noGrp="1" noChangeAspect="1" noChangeArrowheads="1"/>
          </p:cNvPicPr>
          <p:nvPr>
            <p:ph idx="1"/>
          </p:nvPr>
        </p:nvPicPr>
        <p:blipFill>
          <a:blip r:embed="rId2" cstate="print"/>
          <a:srcRect/>
          <a:stretch>
            <a:fillRect/>
          </a:stretch>
        </p:blipFill>
        <p:spPr bwMode="auto">
          <a:xfrm>
            <a:off x="2309018" y="1600200"/>
            <a:ext cx="4525963"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Autofit/>
          </a:bodyPr>
          <a:lstStyle/>
          <a:p>
            <a:r>
              <a:rPr lang="ru-RU" sz="3200" b="1" dirty="0" smtClean="0"/>
              <a:t>Технология удаления из ОКП последней ступени при запуске на орбиты ГЛОНАСС, </a:t>
            </a:r>
            <a:r>
              <a:rPr lang="en-US" sz="3200" b="1" dirty="0" smtClean="0"/>
              <a:t>GPS, </a:t>
            </a:r>
            <a:r>
              <a:rPr lang="en-US" sz="3200" b="1" dirty="0" err="1" smtClean="0"/>
              <a:t>Galileo,Beidou</a:t>
            </a:r>
            <a:r>
              <a:rPr lang="en-US" sz="3200" b="1" dirty="0" smtClean="0"/>
              <a:t> </a:t>
            </a:r>
            <a:r>
              <a:rPr lang="ru-RU" sz="3200" b="1" dirty="0" smtClean="0"/>
              <a:t>и другие круговые орбиты навигационных аппаратов высотой около 20 000 км</a:t>
            </a:r>
            <a:endParaRPr lang="ru-RU" sz="3200" dirty="0"/>
          </a:p>
        </p:txBody>
      </p:sp>
      <p:sp>
        <p:nvSpPr>
          <p:cNvPr id="3" name="Содержимое 2"/>
          <p:cNvSpPr>
            <a:spLocks noGrp="1"/>
          </p:cNvSpPr>
          <p:nvPr>
            <p:ph idx="1"/>
          </p:nvPr>
        </p:nvSpPr>
        <p:spPr>
          <a:xfrm>
            <a:off x="457200" y="2708920"/>
            <a:ext cx="8229600" cy="3417243"/>
          </a:xfrm>
        </p:spPr>
        <p:txBody>
          <a:bodyPr>
            <a:normAutofit fontScale="85000" lnSpcReduction="20000"/>
          </a:bodyPr>
          <a:lstStyle/>
          <a:p>
            <a:r>
              <a:rPr lang="ru-RU" sz="2400" dirty="0" smtClean="0"/>
              <a:t>При запуске этих аппаратов средствами выведения «под ключ», т.е. по технологии, когда последняя ступень отделяется от аппарата после того, как весь головной блок оказывается на целевой круговой орбите, возникает та же проблема, что и при запуске на геостационарную орбиту.</a:t>
            </a:r>
          </a:p>
          <a:p>
            <a:r>
              <a:rPr lang="ru-RU" sz="2400" dirty="0" smtClean="0"/>
              <a:t>А именно для удаления ступени требуется импульс величиной, как и для геостационарной орбиты, равной 1.5 км/с.</a:t>
            </a:r>
          </a:p>
          <a:p>
            <a:r>
              <a:rPr lang="ru-RU" sz="2400" dirty="0" smtClean="0"/>
              <a:t>Поэтому и технология предлагается та же, что и для предыдущего случая: </a:t>
            </a:r>
            <a:r>
              <a:rPr lang="ru-RU" sz="3500" dirty="0" err="1" smtClean="0">
                <a:solidFill>
                  <a:srgbClr val="FF0000"/>
                </a:solidFill>
              </a:rPr>
              <a:t>недовыведение</a:t>
            </a:r>
            <a:r>
              <a:rPr lang="ru-RU" sz="3500" dirty="0" smtClean="0">
                <a:solidFill>
                  <a:srgbClr val="FF0000"/>
                </a:solidFill>
              </a:rPr>
              <a:t> ступенью и </a:t>
            </a:r>
            <a:r>
              <a:rPr lang="ru-RU" sz="3500" dirty="0" err="1" smtClean="0">
                <a:solidFill>
                  <a:srgbClr val="FF0000"/>
                </a:solidFill>
              </a:rPr>
              <a:t>доразгон</a:t>
            </a:r>
            <a:r>
              <a:rPr lang="ru-RU" sz="3500" dirty="0" smtClean="0">
                <a:solidFill>
                  <a:srgbClr val="FF0000"/>
                </a:solidFill>
              </a:rPr>
              <a:t> на требуемую круговую орбиту собственным двигателем </a:t>
            </a:r>
            <a:r>
              <a:rPr lang="ru-RU" sz="3500" dirty="0" err="1" smtClean="0">
                <a:solidFill>
                  <a:srgbClr val="FF0000"/>
                </a:solidFill>
              </a:rPr>
              <a:t>апарата</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sz="2800" b="1" dirty="0" smtClean="0"/>
              <a:t>Цена технологии «</a:t>
            </a:r>
            <a:r>
              <a:rPr lang="ru-RU" sz="2800" b="1" dirty="0" err="1" smtClean="0"/>
              <a:t>доразгона</a:t>
            </a:r>
            <a:r>
              <a:rPr lang="ru-RU" sz="2800" b="1" dirty="0" smtClean="0"/>
              <a:t>» («</a:t>
            </a:r>
            <a:r>
              <a:rPr lang="ru-RU" sz="2800" b="1" dirty="0" err="1" smtClean="0"/>
              <a:t>недовыведения</a:t>
            </a:r>
            <a:r>
              <a:rPr lang="ru-RU" sz="2800" b="1" dirty="0" smtClean="0"/>
              <a:t>») при запуске космических аппаратов на целевые орбиты с высоким перигеем (включая круговые)</a:t>
            </a:r>
            <a:endParaRPr lang="ru-RU" sz="2800" b="1" dirty="0"/>
          </a:p>
        </p:txBody>
      </p:sp>
      <p:sp>
        <p:nvSpPr>
          <p:cNvPr id="3" name="Содержимое 2"/>
          <p:cNvSpPr>
            <a:spLocks noGrp="1"/>
          </p:cNvSpPr>
          <p:nvPr>
            <p:ph idx="1"/>
          </p:nvPr>
        </p:nvSpPr>
        <p:spPr>
          <a:xfrm>
            <a:off x="457200" y="1600200"/>
            <a:ext cx="8229600" cy="5069160"/>
          </a:xfrm>
        </p:spPr>
        <p:txBody>
          <a:bodyPr>
            <a:normAutofit fontScale="85000" lnSpcReduction="20000"/>
          </a:bodyPr>
          <a:lstStyle/>
          <a:p>
            <a:r>
              <a:rPr lang="ru-RU" sz="2400" dirty="0" err="1" smtClean="0"/>
              <a:t>Доразгон</a:t>
            </a:r>
            <a:r>
              <a:rPr lang="ru-RU" sz="2400" dirty="0" smtClean="0"/>
              <a:t> как технология выведения космических аппаратов и головных блоков на низкие круговые орбиты применяется в настоящее время </a:t>
            </a:r>
            <a:r>
              <a:rPr lang="ru-RU" sz="2400" dirty="0" smtClean="0">
                <a:solidFill>
                  <a:srgbClr val="FF0000"/>
                </a:solidFill>
              </a:rPr>
              <a:t>на уровне </a:t>
            </a:r>
            <a:r>
              <a:rPr lang="ru-RU" sz="3900" b="1" dirty="0" smtClean="0">
                <a:solidFill>
                  <a:srgbClr val="FF0000"/>
                </a:solidFill>
              </a:rPr>
              <a:t>правовой нормы </a:t>
            </a:r>
            <a:r>
              <a:rPr lang="ru-RU" sz="2400" dirty="0" smtClean="0">
                <a:solidFill>
                  <a:srgbClr val="FF0000"/>
                </a:solidFill>
              </a:rPr>
              <a:t>как способ исключения засорения околоземного космического пространства ступенями и фрагментами отработавших носителей. </a:t>
            </a:r>
          </a:p>
          <a:p>
            <a:r>
              <a:rPr lang="ru-RU" sz="2400" dirty="0" smtClean="0">
                <a:solidFill>
                  <a:srgbClr val="FF0000"/>
                </a:solidFill>
              </a:rPr>
              <a:t>Предлагаемая выше технология распространяет этот подход на случаи использования разгонных ступеней для выведения аппаратов на орбиты с относительно высоким перигеем, включая геостационарные орбиты и орбиты с высотой около 20 000 км, используемые для навигационных спутников.</a:t>
            </a:r>
          </a:p>
          <a:p>
            <a:r>
              <a:rPr lang="ru-RU" sz="3500" b="1" dirty="0" smtClean="0">
                <a:solidFill>
                  <a:srgbClr val="FF0000"/>
                </a:solidFill>
              </a:rPr>
              <a:t>В обоих случаях эта технология </a:t>
            </a:r>
            <a:r>
              <a:rPr lang="ru-RU" sz="4700" b="1" dirty="0" smtClean="0">
                <a:solidFill>
                  <a:srgbClr val="FF0000"/>
                </a:solidFill>
              </a:rPr>
              <a:t>не влечет </a:t>
            </a:r>
            <a:r>
              <a:rPr lang="ru-RU" sz="3500" b="1" dirty="0" smtClean="0">
                <a:solidFill>
                  <a:srgbClr val="FF0000"/>
                </a:solidFill>
              </a:rPr>
              <a:t>за собой снижения массы полезной нагрузки</a:t>
            </a:r>
            <a:r>
              <a:rPr lang="ru-RU" sz="3500" dirty="0" smtClean="0">
                <a:solidFill>
                  <a:srgbClr val="FF0000"/>
                </a:solidFill>
              </a:rPr>
              <a:t>.</a:t>
            </a:r>
          </a:p>
          <a:p>
            <a:r>
              <a:rPr lang="ru-RU" sz="2400" dirty="0" smtClean="0">
                <a:solidFill>
                  <a:srgbClr val="FF0000"/>
                </a:solidFill>
              </a:rPr>
              <a:t>Для приведенных примеров (навигационные и геостационарные аппараты) предлагаемая технология не требует видимых усложнений систем аппаратов, поскольку последние уже имеют двигательные установки.</a:t>
            </a:r>
            <a:endParaRPr lang="ru-RU" sz="2600" dirty="0" smtClean="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ru-RU" sz="3200" b="1" dirty="0" smtClean="0"/>
              <a:t>Удаление из околоземного космического пространства отработавших космических аппаратов </a:t>
            </a:r>
            <a:endParaRPr lang="ru-RU" sz="3200" b="1" dirty="0"/>
          </a:p>
        </p:txBody>
      </p:sp>
      <p:sp>
        <p:nvSpPr>
          <p:cNvPr id="3" name="Содержимое 2"/>
          <p:cNvSpPr>
            <a:spLocks noGrp="1"/>
          </p:cNvSpPr>
          <p:nvPr>
            <p:ph idx="1"/>
          </p:nvPr>
        </p:nvSpPr>
        <p:spPr>
          <a:xfrm>
            <a:off x="457200" y="1988840"/>
            <a:ext cx="8229600" cy="4137323"/>
          </a:xfrm>
        </p:spPr>
        <p:txBody>
          <a:bodyPr>
            <a:normAutofit fontScale="92500"/>
          </a:bodyPr>
          <a:lstStyle/>
          <a:p>
            <a:r>
              <a:rPr lang="ru-RU" sz="2400" dirty="0" smtClean="0"/>
              <a:t>Для вновь разрабатываемых космических аппаратов применяются правовые нормы, предусматривающие удаление отработавших аппаратов не позднее 20 лет после прекращения их эксплуатации.</a:t>
            </a:r>
          </a:p>
          <a:p>
            <a:r>
              <a:rPr lang="ru-RU" sz="2400" dirty="0" smtClean="0"/>
              <a:t>При этом после завершения работы их приборов должны быть слиты все используемые жидкости и стравлены газы, а также обесточены все системы.</a:t>
            </a:r>
          </a:p>
          <a:p>
            <a:r>
              <a:rPr lang="ru-RU" sz="2400" dirty="0" smtClean="0"/>
              <a:t>Именно перед этими операциями аппарат должен выполнить необходимые маневры для обеспечения его удаления </a:t>
            </a:r>
            <a:r>
              <a:rPr lang="ru-RU" sz="2400" smtClean="0"/>
              <a:t>из ОКП. </a:t>
            </a:r>
            <a:r>
              <a:rPr lang="ru-RU" sz="2400" dirty="0" smtClean="0"/>
              <a:t>Как возможные варианты рассматривается вход в атмосферу или перевод на гиперболическую траекторию ухода от Земли. </a:t>
            </a:r>
            <a:endParaRPr lang="ru-R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Удаление из околоземного космического пространства отработавших космических аппаратов </a:t>
            </a:r>
            <a:endParaRPr lang="ru-RU" sz="3200" dirty="0"/>
          </a:p>
        </p:txBody>
      </p:sp>
      <p:sp>
        <p:nvSpPr>
          <p:cNvPr id="3" name="Содержимое 2"/>
          <p:cNvSpPr>
            <a:spLocks noGrp="1"/>
          </p:cNvSpPr>
          <p:nvPr>
            <p:ph idx="1"/>
          </p:nvPr>
        </p:nvSpPr>
        <p:spPr/>
        <p:txBody>
          <a:bodyPr>
            <a:normAutofit/>
          </a:bodyPr>
          <a:lstStyle/>
          <a:p>
            <a:pPr>
              <a:buNone/>
            </a:pPr>
            <a:r>
              <a:rPr lang="ru-RU" sz="2400" dirty="0" smtClean="0"/>
              <a:t>     Для выполнения указанных маневров на борту аппарата должно быть зарезервировано достаточное количество рабочего тела.</a:t>
            </a:r>
          </a:p>
          <a:p>
            <a:pPr>
              <a:buNone/>
            </a:pPr>
            <a:r>
              <a:rPr lang="ru-RU" sz="2400" dirty="0" smtClean="0"/>
              <a:t>     В случае использования орбит с высоким перигеем это означает значительную массу. Так, в случае если аппарат находится на геостационарной орбите, запас рабочего тела должен составлять до 40% полной</a:t>
            </a:r>
            <a:r>
              <a:rPr lang="en-US" sz="2400" dirty="0" smtClean="0"/>
              <a:t> </a:t>
            </a:r>
            <a:r>
              <a:rPr lang="ru-RU" sz="2400" dirty="0" smtClean="0"/>
              <a:t>массы аппарата в предположении, что применяется химический ракетный двигатель,(работающий на </a:t>
            </a:r>
            <a:r>
              <a:rPr lang="ru-RU" sz="2400" dirty="0" err="1" smtClean="0"/>
              <a:t>гептиле</a:t>
            </a:r>
            <a:r>
              <a:rPr lang="ru-RU" sz="2400" dirty="0" smtClean="0"/>
              <a:t> и азотном </a:t>
            </a:r>
            <a:r>
              <a:rPr lang="ru-RU" sz="2400" dirty="0" err="1" smtClean="0"/>
              <a:t>тетраоксиде</a:t>
            </a:r>
            <a:r>
              <a:rPr lang="ru-RU" sz="2400" dirty="0" smtClean="0"/>
              <a:t>, например).</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Удаление из околоземного космического пространства отработавших космических аппаратов </a:t>
            </a:r>
            <a:endParaRPr lang="ru-RU" sz="3200" dirty="0"/>
          </a:p>
        </p:txBody>
      </p:sp>
      <p:sp>
        <p:nvSpPr>
          <p:cNvPr id="3" name="Содержимое 2"/>
          <p:cNvSpPr>
            <a:spLocks noGrp="1"/>
          </p:cNvSpPr>
          <p:nvPr>
            <p:ph idx="1"/>
          </p:nvPr>
        </p:nvSpPr>
        <p:spPr/>
        <p:txBody>
          <a:bodyPr>
            <a:normAutofit/>
          </a:bodyPr>
          <a:lstStyle/>
          <a:p>
            <a:r>
              <a:rPr lang="ru-RU" sz="2400" dirty="0" smtClean="0"/>
              <a:t>Применение электрореактивного двигателя может решить проблему.</a:t>
            </a:r>
          </a:p>
          <a:p>
            <a:r>
              <a:rPr lang="ru-RU" sz="2400" dirty="0" smtClean="0"/>
              <a:t>На аппаратах, работающих на геостационарных  орбитах, такие двигатели применяются стандартно.</a:t>
            </a:r>
          </a:p>
          <a:p>
            <a:r>
              <a:rPr lang="ru-RU" sz="2400" dirty="0" smtClean="0"/>
              <a:t>Не самые последние модели имеют удельный импульс </a:t>
            </a:r>
            <a:r>
              <a:rPr lang="ru-RU" sz="2400" smtClean="0"/>
              <a:t>около 15 000 </a:t>
            </a:r>
            <a:r>
              <a:rPr lang="ru-RU" sz="2400" dirty="0" smtClean="0"/>
              <a:t>м/с.</a:t>
            </a:r>
          </a:p>
          <a:p>
            <a:r>
              <a:rPr lang="ru-RU" sz="2400" dirty="0" smtClean="0"/>
              <a:t>В этом случае сообщение импульса скорости в 1.5 км/с обходится в 0.1 массы космического аппарата.</a:t>
            </a:r>
          </a:p>
          <a:p>
            <a:r>
              <a:rPr lang="ru-RU" sz="2400" dirty="0" smtClean="0"/>
              <a:t>При используемых в настоящее время электрореактивных двигателях с удельным импульсом в 30 000 м/с и более проблема выглядит решаемой.</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sz="3600" dirty="0" smtClean="0"/>
              <a:t>Составляющие космического мусора</a:t>
            </a:r>
            <a:endParaRPr lang="ru-RU" sz="3600" dirty="0"/>
          </a:p>
        </p:txBody>
      </p:sp>
      <p:sp>
        <p:nvSpPr>
          <p:cNvPr id="3" name="Содержимое 2"/>
          <p:cNvSpPr>
            <a:spLocks noGrp="1"/>
          </p:cNvSpPr>
          <p:nvPr>
            <p:ph idx="1"/>
          </p:nvPr>
        </p:nvSpPr>
        <p:spPr>
          <a:xfrm>
            <a:off x="457200" y="764704"/>
            <a:ext cx="8229600" cy="6093296"/>
          </a:xfrm>
        </p:spPr>
        <p:txBody>
          <a:bodyPr>
            <a:noAutofit/>
          </a:bodyPr>
          <a:lstStyle/>
          <a:p>
            <a:r>
              <a:rPr lang="ru-RU" sz="1400" dirty="0" smtClean="0"/>
              <a:t>На околоземной орбите отслеживается </a:t>
            </a:r>
            <a:r>
              <a:rPr lang="ru-RU" sz="1800" dirty="0" smtClean="0"/>
              <a:t>18922 объекта</a:t>
            </a:r>
          </a:p>
          <a:p>
            <a:r>
              <a:rPr lang="ru-RU" sz="1400" dirty="0" smtClean="0"/>
              <a:t>Как сообщается в ежеквартальном отчете Отдела NASA по слежению за искусственными космическими объектами (NASA </a:t>
            </a:r>
            <a:r>
              <a:rPr lang="ru-RU" sz="1400" dirty="0" err="1" smtClean="0"/>
              <a:t>Orbital</a:t>
            </a:r>
            <a:r>
              <a:rPr lang="ru-RU" sz="1400" dirty="0" smtClean="0"/>
              <a:t> </a:t>
            </a:r>
            <a:r>
              <a:rPr lang="ru-RU" sz="1400" dirty="0" err="1" smtClean="0"/>
              <a:t>Debris</a:t>
            </a:r>
            <a:r>
              <a:rPr lang="ru-RU" sz="1400" dirty="0" smtClean="0"/>
              <a:t> </a:t>
            </a:r>
            <a:r>
              <a:rPr lang="ru-RU" sz="1400" dirty="0" err="1" smtClean="0"/>
              <a:t>Program</a:t>
            </a:r>
            <a:r>
              <a:rPr lang="ru-RU" sz="1400" dirty="0" smtClean="0"/>
              <a:t> </a:t>
            </a:r>
            <a:r>
              <a:rPr lang="ru-RU" sz="1400" dirty="0" err="1" smtClean="0"/>
              <a:t>Office</a:t>
            </a:r>
            <a:r>
              <a:rPr lang="ru-RU" sz="1400" dirty="0" smtClean="0"/>
              <a:t>), по состоянию на 4 апреля 2018 года число объектов искусственного происхождения на околоземной орбите, отслеживаемых средствами контроля космического пространства, составляет 18922 единицы. Это на 87 объектов больше, чем отслеживалось тремя месяцами ранее.</a:t>
            </a:r>
          </a:p>
          <a:p>
            <a:r>
              <a:rPr lang="ru-RU" sz="1400" dirty="0" smtClean="0"/>
              <a:t> В число отслеживаемых объектов входят </a:t>
            </a:r>
            <a:r>
              <a:rPr lang="ru-RU" sz="1800" dirty="0" smtClean="0"/>
              <a:t>4766 (+ 83) космических аппаратов (функционирующие и "мертвые") и 14156 (+ 4) – ступени ракет-носителей и прочие обломки</a:t>
            </a:r>
            <a:r>
              <a:rPr lang="ru-RU" sz="1400" dirty="0" smtClean="0"/>
              <a:t>. </a:t>
            </a:r>
          </a:p>
          <a:p>
            <a:r>
              <a:rPr lang="ru-RU" sz="1400" dirty="0" smtClean="0"/>
              <a:t>"Распределение мест" среди космических держав не изменилось. </a:t>
            </a:r>
          </a:p>
          <a:p>
            <a:r>
              <a:rPr lang="ru-RU" sz="1400" dirty="0" smtClean="0"/>
              <a:t>Первое место за Россией и странами СНГ – 6514 (– 4). Из них, 1519 (+ 4) – спутники, а 4995 (– 8) – фрагменты РН и прочий "мусор". </a:t>
            </a:r>
          </a:p>
          <a:p>
            <a:r>
              <a:rPr lang="ru-RU" sz="1400" dirty="0" smtClean="0"/>
              <a:t>Вторая строчка за США – 6355 (+ 24) объектов. В том числе 1670 (+ 36) спутников и 4685 (– 2) ступеней и фрагментов.</a:t>
            </a:r>
          </a:p>
          <a:p>
            <a:r>
              <a:rPr lang="ru-RU" sz="1400" dirty="0" smtClean="0"/>
              <a:t>Третье место у Китая – 3892 (+ 29) объекта. В том числе, 289 (+ 20) спутников и 3603 (+ 9) других объекта.</a:t>
            </a:r>
          </a:p>
          <a:p>
            <a:r>
              <a:rPr lang="ru-RU" sz="1400" dirty="0" smtClean="0"/>
              <a:t>Четвертое место в рейтинге занимает Франция – 546 объектов (без изменений): 64 (+ 1) + 482 (– 1).</a:t>
            </a:r>
          </a:p>
          <a:p>
            <a:r>
              <a:rPr lang="ru-RU" sz="1400" dirty="0" smtClean="0"/>
              <a:t>У японцев 278 (+ 8) объектов – 172 (+ 2) спутников и 106 (+ 6) фрагментов.</a:t>
            </a:r>
          </a:p>
          <a:p>
            <a:r>
              <a:rPr lang="ru-RU" sz="1400" dirty="0" smtClean="0"/>
              <a:t>За индийцами 205 (+ 3) объектов: 88 (+ 3) + 117 (+ 2).</a:t>
            </a:r>
          </a:p>
          <a:p>
            <a:r>
              <a:rPr lang="ru-RU" sz="1400" dirty="0" smtClean="0"/>
              <a:t>"Показатели" Европейского космического агентства – 81 (без изменений) + 55 (– 1)=136 (– 1).</a:t>
            </a:r>
          </a:p>
          <a:p>
            <a:r>
              <a:rPr lang="ru-RU" sz="1400" dirty="0" smtClean="0"/>
              <a:t>Всем остальным странам "принадлежат" 996 (+ 16) объектов – 883 (+ 17) + 114 (– 1).</a:t>
            </a:r>
          </a:p>
          <a:p>
            <a:r>
              <a:rPr lang="ru-RU" sz="1400" dirty="0" smtClean="0"/>
              <a:t>Как видно из отчета, существенного изменения обстановки на околоземной орбите не произошло. </a:t>
            </a:r>
          </a:p>
          <a:p>
            <a:endParaRPr lang="ru-RU" sz="1400" dirty="0" smtClean="0"/>
          </a:p>
          <a:p>
            <a:r>
              <a:rPr lang="ru-RU" sz="1400" dirty="0" smtClean="0"/>
              <a:t>Источник: журнал «Новости космонавтики»</a:t>
            </a:r>
            <a:endParaRPr lang="ru-RU"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Удаление из ОКП аппарата ИНТЕГРАЛ</a:t>
            </a:r>
            <a:endParaRPr lang="ru-RU" sz="3200" b="1" dirty="0"/>
          </a:p>
        </p:txBody>
      </p:sp>
      <p:sp>
        <p:nvSpPr>
          <p:cNvPr id="3" name="Содержимое 2"/>
          <p:cNvSpPr>
            <a:spLocks noGrp="1"/>
          </p:cNvSpPr>
          <p:nvPr>
            <p:ph idx="1"/>
          </p:nvPr>
        </p:nvSpPr>
        <p:spPr/>
        <p:txBody>
          <a:bodyPr>
            <a:normAutofit lnSpcReduction="10000"/>
          </a:bodyPr>
          <a:lstStyle/>
          <a:p>
            <a:r>
              <a:rPr lang="ru-RU" sz="2400" dirty="0" smtClean="0"/>
              <a:t>ИНТЕГРАЛ – пример аппарата, решение и алгоритм удаления которого принимались уже после того, как он был запущен и проработал более 10 лет.</a:t>
            </a:r>
          </a:p>
          <a:p>
            <a:r>
              <a:rPr lang="ru-RU" sz="2400" dirty="0" smtClean="0"/>
              <a:t>Правила об удалении из ОКП таких аппаратов были приняты заметно позже его запуска.</a:t>
            </a:r>
          </a:p>
          <a:p>
            <a:r>
              <a:rPr lang="ru-RU" sz="2400" dirty="0" smtClean="0"/>
              <a:t>Проблема состояла в таком выборе операций удаления, которые не сократили бы продолжительность работы на орбите и в то же время не привели бы к риску оставить аппарат в уже нерабочем состоянии в ОКП практически навсегда.</a:t>
            </a:r>
          </a:p>
          <a:p>
            <a:r>
              <a:rPr lang="ru-RU" sz="2400" dirty="0" smtClean="0"/>
              <a:t>Это демонстрируется графиком эволюции высоты перигея орбиты, вычисленной на 200 лет вперёд.</a:t>
            </a: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ИНТЕГРАЛ</a:t>
            </a:r>
            <a:endParaRPr lang="ru-RU" sz="32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04839" y="1600200"/>
            <a:ext cx="493432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Эволюция высоты перигея </a:t>
            </a:r>
            <a:r>
              <a:rPr lang="ru-RU" sz="3200" b="1" dirty="0" err="1" smtClean="0"/>
              <a:t>ИНТЕГРАЛа</a:t>
            </a:r>
            <a:r>
              <a:rPr lang="ru-RU" sz="3200" b="1" dirty="0" smtClean="0"/>
              <a:t> </a:t>
            </a:r>
            <a:r>
              <a:rPr lang="ru-RU" sz="3200" b="1" smtClean="0"/>
              <a:t>без коррекции </a:t>
            </a:r>
            <a:r>
              <a:rPr lang="ru-RU" sz="3200" b="1" dirty="0" smtClean="0"/>
              <a:t>орбиты</a:t>
            </a:r>
            <a:endParaRPr lang="ru-RU" sz="32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50249" y="1600200"/>
            <a:ext cx="784350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Оптимизация удаления </a:t>
            </a:r>
            <a:r>
              <a:rPr lang="ru-RU" sz="3200" b="1" dirty="0" err="1" smtClean="0"/>
              <a:t>ИНТЕГРАЛа</a:t>
            </a:r>
            <a:r>
              <a:rPr lang="ru-RU" sz="3200" b="1" dirty="0" smtClean="0"/>
              <a:t> из ОКП</a:t>
            </a:r>
            <a:endParaRPr lang="ru-RU" sz="3200" b="1" dirty="0"/>
          </a:p>
        </p:txBody>
      </p:sp>
      <p:sp>
        <p:nvSpPr>
          <p:cNvPr id="3" name="Содержимое 2"/>
          <p:cNvSpPr>
            <a:spLocks noGrp="1"/>
          </p:cNvSpPr>
          <p:nvPr>
            <p:ph idx="1"/>
          </p:nvPr>
        </p:nvSpPr>
        <p:spPr/>
        <p:txBody>
          <a:bodyPr/>
          <a:lstStyle/>
          <a:p>
            <a:r>
              <a:rPr lang="ru-RU" sz="2400" dirty="0" smtClean="0"/>
              <a:t>Был</a:t>
            </a:r>
            <a:r>
              <a:rPr lang="ru-RU" dirty="0" smtClean="0"/>
              <a:t> </a:t>
            </a:r>
            <a:r>
              <a:rPr lang="ru-RU" sz="2400" dirty="0" smtClean="0"/>
              <a:t>разработан сценарий маневров, позволивший в начале 2015 года четырьмя включениями двигателя перевести аппарат на орбиту, которая обеспечит его вход в атмосферу в 2029 году.</a:t>
            </a:r>
          </a:p>
          <a:p>
            <a:r>
              <a:rPr lang="ru-RU" sz="2400" dirty="0" smtClean="0"/>
              <a:t>При этом на борту остаётся достаточно рабочего тела, чтобы продолжить активную работу аппарата вплоть до 2021 года.</a:t>
            </a:r>
            <a:endParaRPr lang="ru-R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Удаление отработавших , но живых аппаратов из ОКП на гелиоцентрическую орбиту</a:t>
            </a:r>
            <a:endParaRPr lang="ru-RU" sz="3200" b="1" dirty="0"/>
          </a:p>
        </p:txBody>
      </p:sp>
      <p:sp>
        <p:nvSpPr>
          <p:cNvPr id="3" name="Содержимое 2"/>
          <p:cNvSpPr>
            <a:spLocks noGrp="1"/>
          </p:cNvSpPr>
          <p:nvPr>
            <p:ph idx="1"/>
          </p:nvPr>
        </p:nvSpPr>
        <p:spPr>
          <a:xfrm>
            <a:off x="457200" y="1600200"/>
            <a:ext cx="8229600" cy="4925144"/>
          </a:xfrm>
        </p:spPr>
        <p:txBody>
          <a:bodyPr>
            <a:normAutofit lnSpcReduction="10000"/>
          </a:bodyPr>
          <a:lstStyle/>
          <a:p>
            <a:r>
              <a:rPr lang="ru-RU" sz="2400" dirty="0" smtClean="0"/>
              <a:t>Альтернативным изложенному выше методу удаления аппаратов из ОКП является их перевод на гелиоцентрическую траекторию.</a:t>
            </a:r>
          </a:p>
          <a:p>
            <a:r>
              <a:rPr lang="ru-RU" sz="2400" dirty="0" smtClean="0"/>
              <a:t>Такой способ является наиболее удобным и эффективным для аппаратов в окрестности коллинеарных солнечно-земных точек либрации, а также функционирующих на высокоэллиптической орбите.</a:t>
            </a:r>
          </a:p>
          <a:p>
            <a:r>
              <a:rPr lang="ru-RU" sz="2400" dirty="0" smtClean="0"/>
              <a:t>Метод был успешно применен для аппаратов </a:t>
            </a:r>
            <a:r>
              <a:rPr lang="en-US" sz="2400" dirty="0" smtClean="0"/>
              <a:t>ISEE-3/ICE, Hershel </a:t>
            </a:r>
            <a:r>
              <a:rPr lang="ru-RU" sz="2400" dirty="0" smtClean="0"/>
              <a:t>и </a:t>
            </a:r>
            <a:r>
              <a:rPr lang="en-US" sz="2400" dirty="0" smtClean="0"/>
              <a:t>Plank</a:t>
            </a:r>
            <a:r>
              <a:rPr lang="ru-RU" sz="2400" dirty="0" smtClean="0"/>
              <a:t> и планируется</a:t>
            </a:r>
            <a:r>
              <a:rPr lang="en-US" sz="2400" dirty="0" smtClean="0"/>
              <a:t> </a:t>
            </a:r>
            <a:r>
              <a:rPr lang="ru-RU" sz="2400" dirty="0" smtClean="0"/>
              <a:t>для </a:t>
            </a:r>
            <a:r>
              <a:rPr lang="en-US" sz="2400" dirty="0" smtClean="0"/>
              <a:t>GAIA </a:t>
            </a:r>
            <a:r>
              <a:rPr lang="ru-RU" sz="2400" dirty="0" smtClean="0"/>
              <a:t>и</a:t>
            </a:r>
            <a:r>
              <a:rPr lang="en-US" sz="2400" dirty="0" smtClean="0"/>
              <a:t> </a:t>
            </a:r>
            <a:r>
              <a:rPr lang="ru-RU" sz="2400" dirty="0" err="1" smtClean="0"/>
              <a:t>Спектр-Р</a:t>
            </a:r>
            <a:r>
              <a:rPr lang="ru-RU" sz="2400" dirty="0" smtClean="0"/>
              <a:t>. Первые четыре были выведены на орбиты в окрестности упомянутых точек либрации, последний – на высокоэллиптическую орбиту с апогеем, близким к орбите Луны. Для </a:t>
            </a:r>
            <a:r>
              <a:rPr lang="ru-RU" sz="2400" dirty="0" err="1" smtClean="0"/>
              <a:t>Спектра-Р</a:t>
            </a:r>
            <a:r>
              <a:rPr lang="ru-RU" sz="2400" dirty="0" smtClean="0"/>
              <a:t> планируется использовать гравитационный манёвр у Луны.</a:t>
            </a:r>
          </a:p>
          <a:p>
            <a:endParaRPr lang="ru-RU" sz="2400" dirty="0" smtClean="0"/>
          </a:p>
          <a:p>
            <a:endParaRPr lang="ru-RU" sz="2400" dirty="0" smtClean="0"/>
          </a:p>
          <a:p>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Траектория перевода </a:t>
            </a:r>
            <a:r>
              <a:rPr lang="en-US" sz="3200" dirty="0" smtClean="0"/>
              <a:t>ISEE-3/ICE </a:t>
            </a:r>
            <a:r>
              <a:rPr lang="ru-RU" sz="3200" dirty="0" smtClean="0"/>
              <a:t>на гелиоцентрическую орбиту к комете </a:t>
            </a:r>
            <a:r>
              <a:rPr lang="ru-RU" sz="3200" dirty="0" err="1" smtClean="0"/>
              <a:t>Джакобини-Циннера</a:t>
            </a:r>
            <a:endParaRPr lang="ru-RU" sz="3200" dirty="0"/>
          </a:p>
        </p:txBody>
      </p:sp>
      <p:pic>
        <p:nvPicPr>
          <p:cNvPr id="1026" name="Picture 2" descr="C:\Users\Э\Pictures\aHR0cDovL3d3dy5zcGFjZS5jb20vaW1hZ2VzL2kvMDAwLzAzOS80MjEvb3JpZ2luYWwvaXNlZTMtaWNlLXRyYWplY3RvcnktZGlhZ3JhbS5qcGc=.jpg"/>
          <p:cNvPicPr>
            <a:picLocks noGrp="1" noChangeAspect="1" noChangeArrowheads="1"/>
          </p:cNvPicPr>
          <p:nvPr>
            <p:ph idx="1"/>
          </p:nvPr>
        </p:nvPicPr>
        <p:blipFill>
          <a:blip r:embed="rId2" cstate="print"/>
          <a:srcRect/>
          <a:stretch>
            <a:fillRect/>
          </a:stretch>
        </p:blipFill>
        <p:spPr bwMode="auto">
          <a:xfrm>
            <a:off x="1683087" y="1600200"/>
            <a:ext cx="5777825"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Аппарат </a:t>
            </a:r>
            <a:r>
              <a:rPr lang="en-US" sz="3200" dirty="0" smtClean="0"/>
              <a:t>ISEE-3/ICE</a:t>
            </a:r>
            <a:endParaRPr lang="ru-RU" sz="3200" dirty="0"/>
          </a:p>
        </p:txBody>
      </p:sp>
      <p:pic>
        <p:nvPicPr>
          <p:cNvPr id="2050" name="Picture 2" descr="C:\Users\Э\Pictures\aHR0cDovL3d3dy5zcGFjZS5jb20vaW1hZ2VzL2kvMDAwLzAzOS80MjAvb3JpZ2luYWwvaXNlZS0zLWFydGlzdC1jb25jZXB0LmpwZw==.jpg"/>
          <p:cNvPicPr>
            <a:picLocks noGrp="1" noChangeAspect="1" noChangeArrowheads="1"/>
          </p:cNvPicPr>
          <p:nvPr>
            <p:ph idx="1"/>
          </p:nvPr>
        </p:nvPicPr>
        <p:blipFill>
          <a:blip r:embed="rId2" cstate="print"/>
          <a:srcRect/>
          <a:stretch>
            <a:fillRect/>
          </a:stretch>
        </p:blipFill>
        <p:spPr bwMode="auto">
          <a:xfrm>
            <a:off x="1568700" y="1600200"/>
            <a:ext cx="6006599" cy="45259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Операции удаления из ОКП аппаратов и ступеней на орбитах от низких до круговых с высотой ниже 20 000 км</a:t>
            </a:r>
            <a:endParaRPr lang="ru-RU" sz="3200" b="1" dirty="0"/>
          </a:p>
        </p:txBody>
      </p:sp>
      <p:sp>
        <p:nvSpPr>
          <p:cNvPr id="3" name="Содержимое 2"/>
          <p:cNvSpPr>
            <a:spLocks noGrp="1"/>
          </p:cNvSpPr>
          <p:nvPr>
            <p:ph idx="1"/>
          </p:nvPr>
        </p:nvSpPr>
        <p:spPr/>
        <p:txBody>
          <a:bodyPr>
            <a:normAutofit/>
          </a:bodyPr>
          <a:lstStyle/>
          <a:p>
            <a:r>
              <a:rPr lang="ru-RU" sz="2400" dirty="0" smtClean="0"/>
              <a:t>Для таких орбит применяются те же технологии, что и для более высоких, т.е. </a:t>
            </a:r>
            <a:r>
              <a:rPr lang="ru-RU" sz="2400" dirty="0" err="1" smtClean="0"/>
              <a:t>недовыведение</a:t>
            </a:r>
            <a:r>
              <a:rPr lang="ru-RU" sz="2400" dirty="0" smtClean="0"/>
              <a:t> ступенью и </a:t>
            </a:r>
            <a:r>
              <a:rPr lang="ru-RU" sz="2400" dirty="0" err="1" smtClean="0"/>
              <a:t>доразгон</a:t>
            </a:r>
            <a:r>
              <a:rPr lang="ru-RU" sz="2400" dirty="0" smtClean="0"/>
              <a:t> двигательной установкой аппарата.</a:t>
            </a:r>
          </a:p>
          <a:p>
            <a:r>
              <a:rPr lang="ru-RU" sz="2400" dirty="0" smtClean="0"/>
              <a:t>При этом с уменьшением высоты необходимые импульсы маневров тоже уменьшаются (вместе с уменьшением массы рабочего тела), таким образом, цена удаления отработавших аппаратов снижается.</a:t>
            </a:r>
            <a:endParaRPr lang="ru-RU"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Проблема засорения ОКП микро и </a:t>
            </a:r>
            <a:r>
              <a:rPr lang="ru-RU" sz="3200" b="1" dirty="0" err="1" smtClean="0"/>
              <a:t>наноспутниками</a:t>
            </a:r>
            <a:endParaRPr lang="ru-RU" sz="3200" b="1" dirty="0"/>
          </a:p>
        </p:txBody>
      </p:sp>
      <p:sp>
        <p:nvSpPr>
          <p:cNvPr id="3" name="Содержимое 2"/>
          <p:cNvSpPr>
            <a:spLocks noGrp="1"/>
          </p:cNvSpPr>
          <p:nvPr>
            <p:ph idx="1"/>
          </p:nvPr>
        </p:nvSpPr>
        <p:spPr/>
        <p:txBody>
          <a:bodyPr>
            <a:normAutofit fontScale="92500" lnSpcReduction="20000"/>
          </a:bodyPr>
          <a:lstStyle/>
          <a:p>
            <a:r>
              <a:rPr lang="ru-RU" sz="2400" dirty="0" smtClean="0"/>
              <a:t>Проблема порождается отсутствием, как правило, двигательных установок на таких аппаратах.</a:t>
            </a:r>
          </a:p>
          <a:p>
            <a:r>
              <a:rPr lang="ru-RU" sz="2400" dirty="0" smtClean="0"/>
              <a:t>Решение лежит в плоскости права: следует ограничить либо максимально допустимое время баллистического существования таких аппаратов (например, несколькими месяцами), либо потребовать обязательную установку двигателей с запасом рабочего тела, достаточным для перехода на траекторию входа в атмосферу, либо установить максимально допустимую высоту, обеспечивающую </a:t>
            </a:r>
            <a:r>
              <a:rPr lang="ru-RU" sz="2400" dirty="0" err="1" smtClean="0"/>
              <a:t>непревышение</a:t>
            </a:r>
            <a:r>
              <a:rPr lang="ru-RU" sz="2400" dirty="0" smtClean="0"/>
              <a:t> максимально разрешенного времени пребывания аппарата в ОКП в силу аэродинамического торможения. </a:t>
            </a:r>
          </a:p>
          <a:p>
            <a:r>
              <a:rPr lang="ru-RU" sz="2400" dirty="0" smtClean="0"/>
              <a:t>Острота проблемы порождается планами запуска сотен малых космических аппаратов, как предполагается, например, в проектах Маска. </a:t>
            </a:r>
            <a:endParaRPr lang="ru-R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Задача завершения проекта МКС</a:t>
            </a:r>
            <a:endParaRPr lang="ru-RU" sz="3200" b="1" dirty="0"/>
          </a:p>
        </p:txBody>
      </p:sp>
      <p:sp>
        <p:nvSpPr>
          <p:cNvPr id="3" name="Содержимое 2"/>
          <p:cNvSpPr>
            <a:spLocks noGrp="1"/>
          </p:cNvSpPr>
          <p:nvPr>
            <p:ph idx="1"/>
          </p:nvPr>
        </p:nvSpPr>
        <p:spPr/>
        <p:txBody>
          <a:bodyPr>
            <a:normAutofit/>
          </a:bodyPr>
          <a:lstStyle/>
          <a:p>
            <a:r>
              <a:rPr lang="ru-RU" sz="2400" dirty="0" smtClean="0"/>
              <a:t>Время завершения проекта МКС пока не определено, но оно приближается.</a:t>
            </a:r>
          </a:p>
          <a:p>
            <a:r>
              <a:rPr lang="ru-RU" sz="2400" dirty="0" smtClean="0"/>
              <a:t>Опыт соответствующих операций, необходимых для удаления станции с орбиты, полученный в проекте МИР, не может быть в полной мере воспроизведён на МКС.</a:t>
            </a:r>
          </a:p>
          <a:p>
            <a:r>
              <a:rPr lang="ru-RU" sz="2400" dirty="0" smtClean="0"/>
              <a:t>В качестве одного из вариантов может быть предложено повторное использование блоков МКС в проекте пилотируемой экспедиции </a:t>
            </a:r>
            <a:r>
              <a:rPr lang="ru-RU" sz="2400" smtClean="0"/>
              <a:t>на орбите Луны. </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Выведение на незамкнутую орбиту и </a:t>
            </a:r>
            <a:r>
              <a:rPr lang="ru-RU" sz="3200" b="1" dirty="0" err="1" smtClean="0"/>
              <a:t>доразгон</a:t>
            </a:r>
            <a:endParaRPr lang="ru-RU" sz="3200" b="1" dirty="0"/>
          </a:p>
        </p:txBody>
      </p:sp>
      <p:sp>
        <p:nvSpPr>
          <p:cNvPr id="3" name="Содержимое 2"/>
          <p:cNvSpPr>
            <a:spLocks noGrp="1"/>
          </p:cNvSpPr>
          <p:nvPr>
            <p:ph idx="1"/>
          </p:nvPr>
        </p:nvSpPr>
        <p:spPr/>
        <p:txBody>
          <a:bodyPr>
            <a:normAutofit lnSpcReduction="10000"/>
          </a:bodyPr>
          <a:lstStyle/>
          <a:p>
            <a:r>
              <a:rPr lang="ru-RU" sz="2400" dirty="0" smtClean="0"/>
              <a:t>Обычная практика применения ракет-носителей включает в сценарий запуска космического аппарата на заданную траекторию в качестве начальной фазы выведение на промежуточную орбиту.</a:t>
            </a:r>
          </a:p>
          <a:p>
            <a:r>
              <a:rPr lang="ru-RU" sz="2400" dirty="0" smtClean="0"/>
              <a:t>Как правило это низкая круговая орбита высотой около 200 км. После этого соответствующая (вторая или третья) ступень отделяется и через какое-то время входит в атмосферу.</a:t>
            </a:r>
          </a:p>
          <a:p>
            <a:r>
              <a:rPr lang="ru-RU" sz="2400" dirty="0" smtClean="0"/>
              <a:t>Но время до входа в атмосферу может быть неприемлемо большим (особенно если упомянутая орбита не является промежуточной, а целевой), а район падения (входа в атмосферу) практически непредсказуемым.</a:t>
            </a:r>
            <a:endParaRPr lang="ru-R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Крупногабаритный космический мусор ККМ на низких </a:t>
            </a:r>
            <a:r>
              <a:rPr lang="ru-RU" sz="3200" b="1" dirty="0" err="1" smtClean="0"/>
              <a:t>околокруговых</a:t>
            </a:r>
            <a:r>
              <a:rPr lang="ru-RU" sz="3200" b="1" dirty="0" smtClean="0"/>
              <a:t> орбитах </a:t>
            </a:r>
            <a:endParaRPr lang="ru-RU" sz="3200" b="1" dirty="0"/>
          </a:p>
        </p:txBody>
      </p:sp>
      <p:sp>
        <p:nvSpPr>
          <p:cNvPr id="3" name="Содержимое 2"/>
          <p:cNvSpPr>
            <a:spLocks noGrp="1"/>
          </p:cNvSpPr>
          <p:nvPr>
            <p:ph idx="1"/>
          </p:nvPr>
        </p:nvSpPr>
        <p:spPr>
          <a:xfrm>
            <a:off x="457200" y="1600200"/>
            <a:ext cx="8579296" cy="4525963"/>
          </a:xfrm>
        </p:spPr>
        <p:txBody>
          <a:bodyPr>
            <a:normAutofit fontScale="92500" lnSpcReduction="20000"/>
          </a:bodyPr>
          <a:lstStyle/>
          <a:p>
            <a:pPr>
              <a:buNone/>
            </a:pPr>
            <a:r>
              <a:rPr lang="ru-RU" dirty="0" smtClean="0"/>
              <a:t>	                                                 	 </a:t>
            </a:r>
          </a:p>
          <a:p>
            <a:pPr>
              <a:buNone/>
            </a:pPr>
            <a:r>
              <a:rPr lang="ru-RU" dirty="0" smtClean="0"/>
              <a:t>           </a:t>
            </a:r>
            <a:r>
              <a:rPr lang="en-US" dirty="0" err="1" smtClean="0"/>
              <a:t>i</a:t>
            </a:r>
            <a:r>
              <a:rPr lang="en-US" dirty="0" smtClean="0"/>
              <a:t>◦</a:t>
            </a:r>
            <a:r>
              <a:rPr lang="ru-RU" dirty="0" smtClean="0"/>
              <a:t>       полуось              </a:t>
            </a:r>
            <a:r>
              <a:rPr lang="en-US" dirty="0" smtClean="0"/>
              <a:t>e</a:t>
            </a:r>
            <a:r>
              <a:rPr lang="ru-RU" dirty="0" smtClean="0"/>
              <a:t>                    Количество</a:t>
            </a:r>
          </a:p>
          <a:p>
            <a:r>
              <a:rPr lang="ru-RU" dirty="0" smtClean="0"/>
              <a:t>1 	71 	7193-7281 	0.0002-0.0036 	23 	</a:t>
            </a:r>
          </a:p>
          <a:p>
            <a:r>
              <a:rPr lang="ru-RU" dirty="0" smtClean="0"/>
              <a:t>2 	74 	7122-7152 	0.0006-0.0092 	11 	</a:t>
            </a:r>
          </a:p>
          <a:p>
            <a:r>
              <a:rPr lang="ru-RU" dirty="0" smtClean="0"/>
              <a:t>3 	81 	7211-7262 	0.0031-0.0095 	28 	</a:t>
            </a:r>
          </a:p>
          <a:p>
            <a:r>
              <a:rPr lang="ru-RU" dirty="0" smtClean="0"/>
              <a:t>4 	83 	7318-7358 	0.0008-0.0081 	52 	</a:t>
            </a:r>
          </a:p>
          <a:p>
            <a:r>
              <a:rPr lang="ru-RU" dirty="0" smtClean="0"/>
              <a:t>5 97-100 	6973-7500 	0.0003-0.0099 	46 	</a:t>
            </a:r>
          </a:p>
          <a:p>
            <a:r>
              <a:rPr lang="ru-RU" sz="3000" dirty="0" smtClean="0"/>
              <a:t>Предлагается использовать маневрирующие аппараты для стыковки с объектами ККМ и перевода их на траекторию входа в атмосферу</a:t>
            </a:r>
            <a:endParaRPr lang="ru-RU" sz="3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Основная составляющая мусора в ОКП. Перспективы решения проблемы.</a:t>
            </a:r>
            <a:endParaRPr lang="ru-RU" sz="3200" b="1" dirty="0"/>
          </a:p>
        </p:txBody>
      </p:sp>
      <p:sp>
        <p:nvSpPr>
          <p:cNvPr id="3" name="Содержимое 2"/>
          <p:cNvSpPr>
            <a:spLocks noGrp="1"/>
          </p:cNvSpPr>
          <p:nvPr>
            <p:ph idx="1"/>
          </p:nvPr>
        </p:nvSpPr>
        <p:spPr/>
        <p:txBody>
          <a:bodyPr>
            <a:normAutofit fontScale="85000" lnSpcReduction="10000"/>
          </a:bodyPr>
          <a:lstStyle/>
          <a:p>
            <a:r>
              <a:rPr lang="ru-RU" sz="2400" dirty="0" smtClean="0"/>
              <a:t>Наибольшая часть объектов космического мусора приходится на объекты с размерами более 1 см – по оценкам их более 750 000.</a:t>
            </a:r>
          </a:p>
          <a:p>
            <a:r>
              <a:rPr lang="ru-RU" sz="2400" dirty="0" smtClean="0"/>
              <a:t>Для примерно </a:t>
            </a:r>
            <a:r>
              <a:rPr lang="en-US" sz="2400" dirty="0" smtClean="0"/>
              <a:t>23 </a:t>
            </a:r>
            <a:r>
              <a:rPr lang="ru-RU" sz="2400" dirty="0" smtClean="0"/>
              <a:t>000  (19 </a:t>
            </a:r>
            <a:r>
              <a:rPr lang="ru-RU" sz="2400" smtClean="0"/>
              <a:t>100) объектов </a:t>
            </a:r>
            <a:r>
              <a:rPr lang="ru-RU" sz="2400" dirty="0" smtClean="0"/>
              <a:t>с размерами более 10 см определены параметры орбит, которые внесены в общедоступные постоянно обновляемые каталоги.</a:t>
            </a:r>
          </a:p>
          <a:p>
            <a:r>
              <a:rPr lang="ru-RU" sz="2400" dirty="0" smtClean="0"/>
              <a:t>Предложено большое число технологий (методов) их удаления, все они слишком сложны и дороги для практической реализации.</a:t>
            </a:r>
          </a:p>
          <a:p>
            <a:r>
              <a:rPr lang="ru-RU" sz="3000" dirty="0" smtClean="0">
                <a:solidFill>
                  <a:srgbClr val="FF0000"/>
                </a:solidFill>
              </a:rPr>
              <a:t>Возможно, что наиболее перспективной технологией является использование мощных лазерных излучателей космического базирования, позволяющих создавать реактивную силу за счёт испарения материала объектов для их торможения</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smtClean="0"/>
              <a:t>Заключение</a:t>
            </a:r>
            <a:endParaRPr lang="ru-RU" sz="3200" b="1" dirty="0"/>
          </a:p>
        </p:txBody>
      </p:sp>
      <p:sp>
        <p:nvSpPr>
          <p:cNvPr id="3" name="Содержимое 2"/>
          <p:cNvSpPr>
            <a:spLocks noGrp="1"/>
          </p:cNvSpPr>
          <p:nvPr>
            <p:ph idx="1"/>
          </p:nvPr>
        </p:nvSpPr>
        <p:spPr>
          <a:xfrm>
            <a:off x="457200" y="1268760"/>
            <a:ext cx="8229600" cy="5184576"/>
          </a:xfrm>
        </p:spPr>
        <p:txBody>
          <a:bodyPr>
            <a:normAutofit fontScale="92500" lnSpcReduction="10000"/>
          </a:bodyPr>
          <a:lstStyle/>
          <a:p>
            <a:r>
              <a:rPr lang="ru-RU" sz="2400" dirty="0" smtClean="0"/>
              <a:t>Остановить  дальнейшее засорение околоземного космического пространства можно введением правовых норм, состоящих в применении технологий, предусматривающих выполнение простых технологических операций:</a:t>
            </a:r>
          </a:p>
          <a:p>
            <a:r>
              <a:rPr lang="ru-RU" sz="2400" dirty="0" err="1" smtClean="0"/>
              <a:t>Недовыведение</a:t>
            </a:r>
            <a:r>
              <a:rPr lang="ru-RU" sz="2400" dirty="0" smtClean="0"/>
              <a:t> последней ступени носителя на низкую круговую околоземную орбиту, компенсируемое </a:t>
            </a:r>
            <a:r>
              <a:rPr lang="ru-RU" sz="2400" dirty="0" err="1" smtClean="0"/>
              <a:t>доразгоном</a:t>
            </a:r>
            <a:r>
              <a:rPr lang="ru-RU" sz="2400" dirty="0" smtClean="0"/>
              <a:t> головного блока на эту орбиту с помощью его двигателя или собственного двигателя аппарата,</a:t>
            </a:r>
          </a:p>
          <a:p>
            <a:r>
              <a:rPr lang="ru-RU" sz="2400" dirty="0" err="1" smtClean="0"/>
              <a:t>Недовыведение</a:t>
            </a:r>
            <a:r>
              <a:rPr lang="ru-RU" sz="2400" dirty="0" smtClean="0"/>
              <a:t> космического аппарата на целевую орбиту, компенсируемое работой двигателя собственно аппарата,</a:t>
            </a:r>
          </a:p>
          <a:p>
            <a:r>
              <a:rPr lang="ru-RU" sz="2400" dirty="0" smtClean="0"/>
              <a:t>По окончанию эксплуатации космического аппарата перевод последнего на орбиту входа в атмосферу или на гелиоцентрическую орбиту с помощью двигателя аппарата, предпочтительно </a:t>
            </a:r>
            <a:r>
              <a:rPr lang="ru-RU" sz="2400" smtClean="0"/>
              <a:t>– </a:t>
            </a:r>
            <a:r>
              <a:rPr lang="ru-RU" sz="2400" smtClean="0"/>
              <a:t>электрореактивного,</a:t>
            </a:r>
            <a:endParaRPr lang="en-US" sz="2400" dirty="0" smtClean="0"/>
          </a:p>
          <a:p>
            <a:r>
              <a:rPr lang="ru-RU" sz="2400" dirty="0" smtClean="0"/>
              <a:t>Ограничения на применение микро и </a:t>
            </a:r>
            <a:r>
              <a:rPr lang="ru-RU" sz="2400" dirty="0" err="1" smtClean="0"/>
              <a:t>наноспутников</a:t>
            </a:r>
            <a:r>
              <a:rPr lang="ru-RU" sz="2400" dirty="0" smtClean="0"/>
              <a:t> </a:t>
            </a:r>
            <a:endParaRPr lang="ru-R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Натурное моделирование удаления фрагментов космического мусора</a:t>
            </a:r>
            <a:br>
              <a:rPr lang="ru-RU" sz="2800" dirty="0" smtClean="0"/>
            </a:br>
            <a:r>
              <a:rPr lang="ru-RU" sz="2800" dirty="0" smtClean="0"/>
              <a:t>Запуск 2</a:t>
            </a:r>
            <a:r>
              <a:rPr lang="en-US" sz="2800" dirty="0" smtClean="0"/>
              <a:t>0</a:t>
            </a:r>
            <a:r>
              <a:rPr lang="ru-RU" sz="2800" dirty="0" smtClean="0"/>
              <a:t> июня</a:t>
            </a:r>
            <a:endParaRPr lang="ru-RU" sz="2800" dirty="0"/>
          </a:p>
        </p:txBody>
      </p:sp>
      <p:sp>
        <p:nvSpPr>
          <p:cNvPr id="3" name="Содержимое 2"/>
          <p:cNvSpPr>
            <a:spLocks noGrp="1"/>
          </p:cNvSpPr>
          <p:nvPr>
            <p:ph idx="1"/>
          </p:nvPr>
        </p:nvSpPr>
        <p:spPr/>
        <p:txBody>
          <a:bodyPr/>
          <a:lstStyle/>
          <a:p>
            <a:r>
              <a:rPr lang="en-BZ" dirty="0" smtClean="0">
                <a:hlinkClick r:id="rId2"/>
              </a:rPr>
              <a:t>https://www.youtube.com/watch?v=_QUhCLTfXf0</a:t>
            </a:r>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Выведение на незамкнутую орбиту и </a:t>
            </a:r>
            <a:r>
              <a:rPr lang="ru-RU" b="1" dirty="0" err="1" smtClean="0"/>
              <a:t>доразгон</a:t>
            </a:r>
            <a:endParaRPr lang="ru-RU" dirty="0"/>
          </a:p>
        </p:txBody>
      </p:sp>
      <p:sp>
        <p:nvSpPr>
          <p:cNvPr id="3" name="Содержимое 2"/>
          <p:cNvSpPr>
            <a:spLocks noGrp="1"/>
          </p:cNvSpPr>
          <p:nvPr>
            <p:ph idx="1"/>
          </p:nvPr>
        </p:nvSpPr>
        <p:spPr/>
        <p:txBody>
          <a:bodyPr>
            <a:normAutofit lnSpcReduction="10000"/>
          </a:bodyPr>
          <a:lstStyle/>
          <a:p>
            <a:r>
              <a:rPr lang="ru-RU" sz="2400" dirty="0" smtClean="0"/>
              <a:t>Последствия такого подхода наблюдаются до сих пор: на низких околоземных орбитах движутся десятки крупногабаритных объектов, представляющих собой последние ступени ракет-носителей, запущенных на низкие околоземные орбиты много лет назад.</a:t>
            </a:r>
          </a:p>
          <a:p>
            <a:r>
              <a:rPr lang="ru-RU" sz="2400" dirty="0" smtClean="0"/>
              <a:t>Решение этой проблемы достаточно простое, оно было разработано ИКИ РАН, предложено Российской делегацией и принято на соответствующей сессии Технического подкомитета Комитета ООН по использованию космического пространства в мирных целях </a:t>
            </a:r>
            <a:r>
              <a:rPr lang="en-US" sz="2400" b="1" dirty="0" smtClean="0"/>
              <a:t>Committee</a:t>
            </a:r>
            <a:r>
              <a:rPr lang="en-US" sz="2400" dirty="0" smtClean="0"/>
              <a:t> on the </a:t>
            </a:r>
            <a:r>
              <a:rPr lang="en-US" sz="2400" b="1" dirty="0" smtClean="0"/>
              <a:t>Peaceful</a:t>
            </a:r>
            <a:r>
              <a:rPr lang="en-US" sz="2400" dirty="0" smtClean="0"/>
              <a:t> </a:t>
            </a:r>
            <a:r>
              <a:rPr lang="en-US" sz="2400" b="1" dirty="0" smtClean="0"/>
              <a:t>Uses</a:t>
            </a:r>
            <a:r>
              <a:rPr lang="en-US" sz="2400" dirty="0" smtClean="0"/>
              <a:t> of </a:t>
            </a:r>
            <a:r>
              <a:rPr lang="en-US" sz="2400" b="1" dirty="0" smtClean="0"/>
              <a:t>Outer</a:t>
            </a:r>
            <a:r>
              <a:rPr lang="en-US" sz="2400" dirty="0" smtClean="0"/>
              <a:t> </a:t>
            </a:r>
            <a:r>
              <a:rPr lang="en-US" sz="2400" b="1" dirty="0" smtClean="0"/>
              <a:t>Space</a:t>
            </a:r>
            <a:r>
              <a:rPr lang="en-US" sz="2400" dirty="0" smtClean="0"/>
              <a:t> (COPUOS</a:t>
            </a:r>
            <a:r>
              <a:rPr lang="ru-RU" sz="2400" dirty="0" smtClean="0"/>
              <a:t>)</a:t>
            </a:r>
            <a:r>
              <a:rPr lang="en-US" sz="2400" dirty="0" smtClean="0"/>
              <a:t>.</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Выведение на незамкнутую орбиту и </a:t>
            </a:r>
            <a:r>
              <a:rPr lang="ru-RU" b="1" dirty="0" err="1" smtClean="0"/>
              <a:t>доразгон</a:t>
            </a:r>
            <a:endParaRPr lang="ru-RU" dirty="0"/>
          </a:p>
        </p:txBody>
      </p:sp>
      <p:sp>
        <p:nvSpPr>
          <p:cNvPr id="3" name="Содержимое 2"/>
          <p:cNvSpPr>
            <a:spLocks noGrp="1"/>
          </p:cNvSpPr>
          <p:nvPr>
            <p:ph idx="1"/>
          </p:nvPr>
        </p:nvSpPr>
        <p:spPr/>
        <p:txBody>
          <a:bodyPr>
            <a:normAutofit lnSpcReduction="10000"/>
          </a:bodyPr>
          <a:lstStyle/>
          <a:p>
            <a:r>
              <a:rPr lang="ru-RU" sz="2400" dirty="0" smtClean="0"/>
              <a:t>Существо решения состоит в выборе промежуточной орбиты как незамкнутой, т.е. космический аппарат вместе с отделяемой от него ступенью выводится этой ступенью на орбиту, перигей которой находится ниже поверхности Земли. После чего ступень отделяется от головного блока и входит в атмосферу на первом </a:t>
            </a:r>
            <a:r>
              <a:rPr lang="ru-RU" sz="2400" dirty="0" err="1" smtClean="0"/>
              <a:t>полувитке</a:t>
            </a:r>
            <a:r>
              <a:rPr lang="ru-RU" sz="2400" dirty="0" smtClean="0"/>
              <a:t>, её фрагменты достигают поверхности в заданном районе.</a:t>
            </a:r>
          </a:p>
          <a:p>
            <a:r>
              <a:rPr lang="ru-RU" sz="2400" dirty="0" smtClean="0"/>
              <a:t>Головной блок, включающий разгонную ступень и собственно аппарат, включением двигателя этой ступени получает дополнительный импульс скорости (</a:t>
            </a:r>
            <a:r>
              <a:rPr lang="ru-RU" sz="2400" dirty="0" err="1" smtClean="0"/>
              <a:t>доразгон</a:t>
            </a:r>
            <a:r>
              <a:rPr lang="ru-RU" sz="2400" dirty="0" smtClean="0"/>
              <a:t>) и тем самым выводится на промежуточную орбиту</a:t>
            </a:r>
          </a:p>
          <a:p>
            <a:r>
              <a:rPr lang="ru-RU" sz="2400" b="1" dirty="0" smtClean="0"/>
              <a:t>Описанный сценарий является в настоящее время принятой международной правовой нормой</a:t>
            </a:r>
            <a:endParaRPr lang="ru-RU"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Разгонная ступень и целевая орбита</a:t>
            </a:r>
            <a:r>
              <a:rPr lang="ru-RU" dirty="0" smtClean="0"/>
              <a:t> </a:t>
            </a:r>
            <a:endParaRPr lang="ru-RU" dirty="0"/>
          </a:p>
        </p:txBody>
      </p:sp>
      <p:sp>
        <p:nvSpPr>
          <p:cNvPr id="3" name="Содержимое 2"/>
          <p:cNvSpPr>
            <a:spLocks noGrp="1"/>
          </p:cNvSpPr>
          <p:nvPr>
            <p:ph idx="1"/>
          </p:nvPr>
        </p:nvSpPr>
        <p:spPr/>
        <p:txBody>
          <a:bodyPr>
            <a:normAutofit/>
          </a:bodyPr>
          <a:lstStyle/>
          <a:p>
            <a:r>
              <a:rPr lang="ru-RU" sz="2400" dirty="0" smtClean="0"/>
              <a:t>Реализация сценария требует применения разгонной ступени или наличия двигательной установки в составе космического аппарата. Разгонная ступень позволяет не только решить задачу </a:t>
            </a:r>
            <a:r>
              <a:rPr lang="ru-RU" sz="2400" dirty="0" err="1" smtClean="0"/>
              <a:t>невыведения</a:t>
            </a:r>
            <a:r>
              <a:rPr lang="ru-RU" sz="2400" dirty="0" smtClean="0"/>
              <a:t> на околоземную орбиту дополнительного и нежелательного объекта, но и попутно увеличить массу полезной нагрузки. При этом не требуется специальной модификации системы выведения под эту задачу. Если целевой орбитой не является траектория, требующая применения разгонной ступени, то роль этой ступени переносится на двигательную установку аппарата, что может означать появление дополнительных требований к составу систем аппарата. </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Разгонная ступень, целевая эллиптическая орбита и предотвращение засорения ОКП</a:t>
            </a:r>
            <a:r>
              <a:rPr lang="ru-RU" sz="2800" dirty="0" smtClean="0"/>
              <a:t> </a:t>
            </a:r>
            <a:endParaRPr lang="ru-RU" sz="2800" dirty="0"/>
          </a:p>
        </p:txBody>
      </p:sp>
      <p:sp>
        <p:nvSpPr>
          <p:cNvPr id="3" name="Содержимое 2"/>
          <p:cNvSpPr>
            <a:spLocks noGrp="1"/>
          </p:cNvSpPr>
          <p:nvPr>
            <p:ph idx="1"/>
          </p:nvPr>
        </p:nvSpPr>
        <p:spPr/>
        <p:txBody>
          <a:bodyPr>
            <a:normAutofit fontScale="92500" lnSpcReduction="20000"/>
          </a:bodyPr>
          <a:lstStyle/>
          <a:p>
            <a:r>
              <a:rPr lang="ru-RU" sz="2400" dirty="0" smtClean="0"/>
              <a:t>Высокоэллиптические орбиты представляют специальный класс орбит в плане предотвращения засорения ОКП разгонными ступенями, как и отработавшими космическими аппаратами. Имеются в виду орбиты с относительно низким перигеем  и апогеем с высотой в 70000 км и более.</a:t>
            </a:r>
          </a:p>
          <a:p>
            <a:r>
              <a:rPr lang="ru-RU" sz="2400" dirty="0" smtClean="0"/>
              <a:t>Оптимальный сценарий с точки зрения выполнения требований по предотвращению засорения ОКП состоит из выведения аппарата на высокоэллиптическую орбиту с заданной высотой начального перигея с отделением после этого разгонной ступени (в районе перигея). Далее в апогее включается двигатель ступени, понижающий перигей до высоты, обеспечивающей вход ступени в атмосферу. Перигей аппарата увеличивается за счет включения его собственной двигательной установки или за счет соответствующего выбора начальных параметров орбиты, обеспечивающих рост высоты перигея за счёт естественной эволюции орбиты. </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Разгонная ступень, целевая эллиптическая орбита и предотвращение засорения ОКП</a:t>
            </a:r>
            <a:r>
              <a:rPr lang="en-US" sz="3200" b="1" dirty="0" smtClean="0"/>
              <a:t/>
            </a:r>
            <a:br>
              <a:rPr lang="en-US" sz="3200" b="1" dirty="0" smtClean="0"/>
            </a:br>
            <a:r>
              <a:rPr lang="ru-RU" sz="3200" b="1" dirty="0" smtClean="0">
                <a:solidFill>
                  <a:srgbClr val="FF0000"/>
                </a:solidFill>
              </a:rPr>
              <a:t>Целевая круговая орбита</a:t>
            </a:r>
            <a:r>
              <a:rPr lang="ru-RU" sz="3200" dirty="0" smtClean="0">
                <a:solidFill>
                  <a:srgbClr val="FF0000"/>
                </a:solidFill>
              </a:rPr>
              <a:t> </a:t>
            </a:r>
            <a:endParaRPr lang="ru-RU" sz="3200"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r>
              <a:rPr lang="ru-RU" sz="2400" dirty="0" smtClean="0"/>
              <a:t>Таким образом, высокоэллиптические орбиты не представляют трудностей для удаления последней ступени с целевой орбиты и практически для решения этой задачи не требуют дополнительного рабочего тела.</a:t>
            </a:r>
          </a:p>
          <a:p>
            <a:r>
              <a:rPr lang="ru-RU" sz="2400" dirty="0" smtClean="0">
                <a:solidFill>
                  <a:srgbClr val="FF0000"/>
                </a:solidFill>
              </a:rPr>
              <a:t>Для круговых орбит задача удаления разгонной ступени с целевой орбиты становится довольно затратной.</a:t>
            </a:r>
          </a:p>
          <a:p>
            <a:r>
              <a:rPr lang="ru-RU" sz="2400" dirty="0" smtClean="0">
                <a:solidFill>
                  <a:srgbClr val="FF0000"/>
                </a:solidFill>
              </a:rPr>
              <a:t>Это объясняется тем, что после сообщения финального разгонного импульса скорости для перевода головного блока (разгонная ступень плюс аппарат) с </a:t>
            </a:r>
            <a:r>
              <a:rPr lang="ru-RU" sz="2400" dirty="0" err="1" smtClean="0">
                <a:solidFill>
                  <a:srgbClr val="FF0000"/>
                </a:solidFill>
              </a:rPr>
              <a:t>геопереходной</a:t>
            </a:r>
            <a:r>
              <a:rPr lang="ru-RU" sz="2400" dirty="0" smtClean="0">
                <a:solidFill>
                  <a:srgbClr val="FF0000"/>
                </a:solidFill>
              </a:rPr>
              <a:t> эллиптической орбиты на геостационарную и отделения аппарата ступени нужно сообщить примерно такой же тормозной импульс для перевода последней на траекторию входа в атмосферу </a:t>
            </a:r>
            <a:r>
              <a:rPr lang="ru-RU" sz="4000" dirty="0" smtClean="0">
                <a:solidFill>
                  <a:srgbClr val="FF0000"/>
                </a:solidFill>
              </a:rPr>
              <a:t>(около 1.5 км/с)</a:t>
            </a:r>
            <a:endParaRPr lang="ru-RU" sz="4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Разгонная ступень, целевая эллиптическая орбита и предотвращение засорения ОКП</a:t>
            </a:r>
            <a:r>
              <a:rPr lang="ru-RU" sz="3200" dirty="0" smtClean="0"/>
              <a:t> </a:t>
            </a:r>
            <a:endParaRPr lang="ru-RU" sz="3200" dirty="0"/>
          </a:p>
        </p:txBody>
      </p:sp>
      <p:sp>
        <p:nvSpPr>
          <p:cNvPr id="3" name="Содержимое 2"/>
          <p:cNvSpPr>
            <a:spLocks noGrp="1"/>
          </p:cNvSpPr>
          <p:nvPr>
            <p:ph idx="1"/>
          </p:nvPr>
        </p:nvSpPr>
        <p:spPr/>
        <p:txBody>
          <a:bodyPr>
            <a:normAutofit/>
          </a:bodyPr>
          <a:lstStyle/>
          <a:p>
            <a:r>
              <a:rPr lang="ru-RU" sz="2400" dirty="0" smtClean="0"/>
              <a:t>Вариантом решения проблемы, применяемым на практике, является использование разгонной ступени лишь для частичного выведения космического аппарата на геостационарную орбиту. Например, разгонная ступень выводит аппарат </a:t>
            </a:r>
            <a:r>
              <a:rPr lang="ru-RU" sz="2400" dirty="0" smtClean="0">
                <a:solidFill>
                  <a:srgbClr val="FF0000"/>
                </a:solidFill>
              </a:rPr>
              <a:t>на </a:t>
            </a:r>
            <a:r>
              <a:rPr lang="ru-RU" sz="2400" dirty="0" err="1" smtClean="0">
                <a:solidFill>
                  <a:srgbClr val="FF0000"/>
                </a:solidFill>
              </a:rPr>
              <a:t>геопереходную</a:t>
            </a:r>
            <a:r>
              <a:rPr lang="ru-RU" sz="2400" dirty="0" smtClean="0">
                <a:solidFill>
                  <a:srgbClr val="FF0000"/>
                </a:solidFill>
              </a:rPr>
              <a:t> </a:t>
            </a:r>
            <a:r>
              <a:rPr lang="ru-RU" sz="2400" dirty="0" smtClean="0"/>
              <a:t>орбиту с неполным ее поворотом до плоскости экватора, а завершение выведения реализуется за счёт двигательной установки самого аппарата. После отделения аппарата разгонная ступень за счет сообщения небольшого тормозного импульса (порядка десятков метров в секунду) переводится на траекторию входа в атмосферу. </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2330</Words>
  <Application>Microsoft Office PowerPoint</Application>
  <PresentationFormat>Экран (4:3)</PresentationFormat>
  <Paragraphs>121</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Технологии и правовые нормы предотвращения засорения ОКП  </vt:lpstr>
      <vt:lpstr>Составляющие космического мусора</vt:lpstr>
      <vt:lpstr>Выведение на незамкнутую орбиту и доразгон</vt:lpstr>
      <vt:lpstr>Выведение на незамкнутую орбиту и доразгон</vt:lpstr>
      <vt:lpstr>Выведение на незамкнутую орбиту и доразгон</vt:lpstr>
      <vt:lpstr>Разгонная ступень и целевая орбита </vt:lpstr>
      <vt:lpstr>Разгонная ступень, целевая эллиптическая орбита и предотвращение засорения ОКП </vt:lpstr>
      <vt:lpstr>Разгонная ступень, целевая эллиптическая орбита и предотвращение засорения ОКП Целевая круговая орбита </vt:lpstr>
      <vt:lpstr>Разгонная ступень, целевая эллиптическая орбита и предотвращение засорения ОКП </vt:lpstr>
      <vt:lpstr>Геостационарные спутники</vt:lpstr>
      <vt:lpstr>Технология удаления из ОКП последней ступени при запуске на геостационарную орбиту</vt:lpstr>
      <vt:lpstr>Технология удаления из ОКП последней ступени при запуске на геостационарную орбиту</vt:lpstr>
      <vt:lpstr>Спутники Маска для Интернета на низких орбитах. Предлагаемая идея</vt:lpstr>
      <vt:lpstr>Круговые орбиты</vt:lpstr>
      <vt:lpstr>Технология удаления из ОКП последней ступени при запуске на орбиты ГЛОНАСС, GPS, Galileo,Beidou и другие круговые орбиты навигационных аппаратов высотой около 20 000 км</vt:lpstr>
      <vt:lpstr>Цена технологии «доразгона» («недовыведения») при запуске космических аппаратов на целевые орбиты с высоким перигеем (включая круговые)</vt:lpstr>
      <vt:lpstr>Удаление из околоземного космического пространства отработавших космических аппаратов </vt:lpstr>
      <vt:lpstr>Удаление из околоземного космического пространства отработавших космических аппаратов </vt:lpstr>
      <vt:lpstr>Удаление из околоземного космического пространства отработавших космических аппаратов </vt:lpstr>
      <vt:lpstr>Удаление из ОКП аппарата ИНТЕГРАЛ</vt:lpstr>
      <vt:lpstr>ИНТЕГРАЛ</vt:lpstr>
      <vt:lpstr>Эволюция высоты перигея ИНТЕГРАЛа без коррекции орбиты</vt:lpstr>
      <vt:lpstr>Оптимизация удаления ИНТЕГРАЛа из ОКП</vt:lpstr>
      <vt:lpstr>Удаление отработавших , но живых аппаратов из ОКП на гелиоцентрическую орбиту</vt:lpstr>
      <vt:lpstr>Траектория перевода ISEE-3/ICE на гелиоцентрическую орбиту к комете Джакобини-Циннера</vt:lpstr>
      <vt:lpstr>Аппарат ISEE-3/ICE</vt:lpstr>
      <vt:lpstr>Операции удаления из ОКП аппаратов и ступеней на орбитах от низких до круговых с высотой ниже 20 000 км</vt:lpstr>
      <vt:lpstr>Проблема засорения ОКП микро и наноспутниками</vt:lpstr>
      <vt:lpstr>Задача завершения проекта МКС</vt:lpstr>
      <vt:lpstr>Крупногабаритный космический мусор ККМ на низких околокруговых орбитах </vt:lpstr>
      <vt:lpstr>Основная составляющая мусора в ОКП. Перспективы решения проблемы.</vt:lpstr>
      <vt:lpstr>Заключение</vt:lpstr>
      <vt:lpstr>Натурное моделирование удаления фрагментов космического мусора Запуск 20 июня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Технологии и правовые нормы предотвращения засорения ОКП Докладчик: Ведущиий научн. сотр. ИКИ РАН д.ф.м.н. Эйсмонт Натан Андреевич  (Институт космических исследований РАН) </dc:title>
  <dc:creator>Э</dc:creator>
  <cp:lastModifiedBy>Э</cp:lastModifiedBy>
  <cp:revision>109</cp:revision>
  <dcterms:created xsi:type="dcterms:W3CDTF">2018-05-03T08:50:35Z</dcterms:created>
  <dcterms:modified xsi:type="dcterms:W3CDTF">2018-06-27T10:06:31Z</dcterms:modified>
</cp:coreProperties>
</file>