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477" r:id="rId3"/>
    <p:sldId id="485" r:id="rId4"/>
    <p:sldId id="486" r:id="rId5"/>
    <p:sldId id="487" r:id="rId6"/>
    <p:sldId id="488" r:id="rId7"/>
    <p:sldId id="489" r:id="rId8"/>
    <p:sldId id="490" r:id="rId9"/>
    <p:sldId id="491" r:id="rId10"/>
    <p:sldId id="265" r:id="rId11"/>
    <p:sldId id="430" r:id="rId12"/>
    <p:sldId id="429" r:id="rId13"/>
    <p:sldId id="432" r:id="rId14"/>
    <p:sldId id="433" r:id="rId15"/>
    <p:sldId id="434" r:id="rId16"/>
    <p:sldId id="435" r:id="rId17"/>
    <p:sldId id="436" r:id="rId18"/>
    <p:sldId id="437" r:id="rId19"/>
    <p:sldId id="438" r:id="rId20"/>
    <p:sldId id="439" r:id="rId21"/>
    <p:sldId id="493" r:id="rId22"/>
    <p:sldId id="441" r:id="rId23"/>
    <p:sldId id="442" r:id="rId24"/>
    <p:sldId id="445" r:id="rId25"/>
    <p:sldId id="447" r:id="rId26"/>
    <p:sldId id="459" r:id="rId27"/>
    <p:sldId id="458" r:id="rId28"/>
    <p:sldId id="492" r:id="rId29"/>
    <p:sldId id="449" r:id="rId30"/>
    <p:sldId id="450" r:id="rId31"/>
    <p:sldId id="452" r:id="rId32"/>
    <p:sldId id="454" r:id="rId33"/>
    <p:sldId id="455" r:id="rId34"/>
    <p:sldId id="456" r:id="rId35"/>
    <p:sldId id="457" r:id="rId36"/>
    <p:sldId id="464" r:id="rId37"/>
    <p:sldId id="465" r:id="rId38"/>
    <p:sldId id="466" r:id="rId39"/>
    <p:sldId id="470" r:id="rId40"/>
    <p:sldId id="474" r:id="rId41"/>
    <p:sldId id="475" r:id="rId42"/>
    <p:sldId id="471" r:id="rId43"/>
    <p:sldId id="476" r:id="rId44"/>
    <p:sldId id="467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18" autoAdjust="0"/>
  </p:normalViewPr>
  <p:slideViewPr>
    <p:cSldViewPr>
      <p:cViewPr>
        <p:scale>
          <a:sx n="65" d="100"/>
          <a:sy n="65" d="100"/>
        </p:scale>
        <p:origin x="-153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28F35-63CA-4402-A4E5-9EBAD6E282EB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18137-6D04-462B-A39B-1D9408205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62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374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374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3743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3743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374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374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374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374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8137-6D04-462B-A39B-1D94082057D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gif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gi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.gi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.gif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11" Type="http://schemas.openxmlformats.org/officeDocument/2006/relationships/image" Target="../media/image52.wmf"/><Relationship Id="rId5" Type="http://schemas.openxmlformats.org/officeDocument/2006/relationships/image" Target="../media/image46.jpe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4.gif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2.wmf"/><Relationship Id="rId4" Type="http://schemas.openxmlformats.org/officeDocument/2006/relationships/image" Target="../media/image57.png"/><Relationship Id="rId9" Type="http://schemas.openxmlformats.org/officeDocument/2006/relationships/image" Target="../media/image5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6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4.gif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11" Type="http://schemas.openxmlformats.org/officeDocument/2006/relationships/image" Target="../media/image52.wmf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6.jpeg"/><Relationship Id="rId9" Type="http://schemas.openxmlformats.org/officeDocument/2006/relationships/image" Target="../media/image6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8" y="2132856"/>
            <a:ext cx="9001000" cy="1368151"/>
          </a:xfrm>
        </p:spPr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применении лазеров для предотвращения возможных столкновений с объектами КМ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5" name="Picture 11" descr="http://www.iapras.ru/images/new/v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42005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iapras.ru/images/new/s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25857"/>
            <a:ext cx="42005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35496" y="1268760"/>
            <a:ext cx="9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5496" y="1340768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851920" y="6381328"/>
            <a:ext cx="153766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88640"/>
            <a:ext cx="34563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Совета РАН по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356992"/>
            <a:ext cx="70238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удаления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КМ </a:t>
            </a:r>
          </a:p>
          <a:p>
            <a:pPr algn="ctr"/>
            <a:endPara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Мухин И.Б., Кузнецов И.И., Палашов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О.В.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upload.wikimedia.org/wikipedia/commons/thumb/2/2d/Ras-logo.svg/120px-Ras-logo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014" y="260648"/>
            <a:ext cx="1740482" cy="87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08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548680"/>
            <a:ext cx="3403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</a:t>
            </a:r>
            <a:endParaRPr lang="ru-RU" sz="2800" dirty="0"/>
          </a:p>
        </p:txBody>
      </p:sp>
      <p:sp>
        <p:nvSpPr>
          <p:cNvPr id="10" name="Штриховая стрелка вправо 9"/>
          <p:cNvSpPr/>
          <p:nvPr/>
        </p:nvSpPr>
        <p:spPr>
          <a:xfrm rot="19015646">
            <a:off x="3458531" y="990120"/>
            <a:ext cx="429742" cy="4848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496" y="1490594"/>
            <a:ext cx="36379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Развитие </a:t>
            </a:r>
            <a:r>
              <a:rPr lang="ru-RU" dirty="0"/>
              <a:t>лазерных </a:t>
            </a:r>
            <a:r>
              <a:rPr lang="ru-RU" dirty="0" smtClean="0"/>
              <a:t>технологий </a:t>
            </a:r>
            <a:r>
              <a:rPr lang="ru-RU" dirty="0"/>
              <a:t>достигло такого уровня, что </a:t>
            </a:r>
            <a:r>
              <a:rPr lang="ru-RU" dirty="0">
                <a:solidFill>
                  <a:srgbClr val="C00000"/>
                </a:solidFill>
              </a:rPr>
              <a:t>становится возможным создание </a:t>
            </a:r>
            <a:r>
              <a:rPr lang="ru-RU" dirty="0"/>
              <a:t>высокомощных высокоэффективных </a:t>
            </a:r>
            <a:r>
              <a:rPr lang="ru-RU" dirty="0">
                <a:solidFill>
                  <a:srgbClr val="C00000"/>
                </a:solidFill>
              </a:rPr>
              <a:t>компактных </a:t>
            </a:r>
            <a:r>
              <a:rPr lang="ru-RU" dirty="0"/>
              <a:t>лазеров и размещение в космическом пространстве</a:t>
            </a:r>
          </a:p>
        </p:txBody>
      </p:sp>
    </p:spTree>
    <p:extLst>
      <p:ext uri="{BB962C8B-B14F-4D97-AF65-F5344CB8AC3E}">
        <p14:creationId xmlns:p14="http://schemas.microsoft.com/office/powerpoint/2010/main" val="14458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673402" y="1484784"/>
            <a:ext cx="54351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- Значительное </a:t>
            </a:r>
            <a:r>
              <a:rPr lang="ru-RU" dirty="0" smtClean="0">
                <a:solidFill>
                  <a:srgbClr val="C00000"/>
                </a:solidFill>
              </a:rPr>
              <a:t>уменьшение расстояния </a:t>
            </a:r>
            <a:r>
              <a:rPr lang="ru-RU" dirty="0"/>
              <a:t>до объектов КМ, что существенно </a:t>
            </a:r>
            <a:r>
              <a:rPr lang="ru-RU" dirty="0">
                <a:solidFill>
                  <a:srgbClr val="C00000"/>
                </a:solidFill>
              </a:rPr>
              <a:t>снижает требования к точности </a:t>
            </a:r>
            <a:r>
              <a:rPr lang="ru-RU" dirty="0"/>
              <a:t>обнаружения и сопровождения </a:t>
            </a:r>
            <a:r>
              <a:rPr lang="ru-RU" dirty="0" smtClean="0"/>
              <a:t>цели и наведения;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</a:rPr>
              <a:t>- Отсутствие оптических </a:t>
            </a:r>
            <a:r>
              <a:rPr lang="ru-RU" dirty="0">
                <a:solidFill>
                  <a:srgbClr val="C00000"/>
                </a:solidFill>
              </a:rPr>
              <a:t>искажений </a:t>
            </a:r>
            <a:r>
              <a:rPr lang="ru-RU" dirty="0"/>
              <a:t>излучения </a:t>
            </a:r>
            <a:r>
              <a:rPr lang="ru-RU" dirty="0" smtClean="0"/>
              <a:t>(нет атмосферы);</a:t>
            </a:r>
          </a:p>
          <a:p>
            <a:pPr algn="r"/>
            <a:r>
              <a:rPr lang="ru-RU" dirty="0" smtClean="0"/>
              <a:t>- </a:t>
            </a:r>
            <a:r>
              <a:rPr lang="ru-RU" dirty="0" smtClean="0">
                <a:solidFill>
                  <a:srgbClr val="C00000"/>
                </a:solidFill>
              </a:rPr>
              <a:t>Возможность </a:t>
            </a:r>
            <a:r>
              <a:rPr lang="ru-RU" dirty="0">
                <a:solidFill>
                  <a:srgbClr val="C00000"/>
                </a:solidFill>
              </a:rPr>
              <a:t>использования </a:t>
            </a:r>
            <a:r>
              <a:rPr lang="ru-RU" dirty="0" smtClean="0">
                <a:solidFill>
                  <a:srgbClr val="C00000"/>
                </a:solidFill>
              </a:rPr>
              <a:t>излучения </a:t>
            </a:r>
            <a:r>
              <a:rPr lang="ru-RU" dirty="0">
                <a:solidFill>
                  <a:srgbClr val="C00000"/>
                </a:solidFill>
              </a:rPr>
              <a:t>предельно короткой длительности </a:t>
            </a:r>
            <a:r>
              <a:rPr lang="ru-RU" dirty="0"/>
              <a:t>(вплоть до фемтосекундного диапазона), </a:t>
            </a:r>
            <a:r>
              <a:rPr lang="ru-RU" dirty="0">
                <a:solidFill>
                  <a:srgbClr val="C00000"/>
                </a:solidFill>
              </a:rPr>
              <a:t>что позволяет значительно уменьшать энергию в импульсе</a:t>
            </a:r>
            <a:r>
              <a:rPr lang="ru-RU" dirty="0"/>
              <a:t>, сохраняя пиковую мощность излучения (необходимую для </a:t>
            </a:r>
            <a:r>
              <a:rPr lang="ru-RU" dirty="0" smtClean="0"/>
              <a:t>абляции).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548680"/>
            <a:ext cx="3403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</a:t>
            </a:r>
            <a:endParaRPr lang="ru-RU" sz="2800" dirty="0"/>
          </a:p>
        </p:txBody>
      </p:sp>
      <p:sp>
        <p:nvSpPr>
          <p:cNvPr id="10" name="Штриховая стрелка вправо 9"/>
          <p:cNvSpPr/>
          <p:nvPr/>
        </p:nvSpPr>
        <p:spPr>
          <a:xfrm rot="19015646">
            <a:off x="3458531" y="990120"/>
            <a:ext cx="429742" cy="4848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496" y="1490594"/>
            <a:ext cx="36379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Развитие </a:t>
            </a:r>
            <a:r>
              <a:rPr lang="ru-RU" dirty="0"/>
              <a:t>лазерных </a:t>
            </a:r>
            <a:r>
              <a:rPr lang="ru-RU" dirty="0" smtClean="0"/>
              <a:t>технологий </a:t>
            </a:r>
            <a:r>
              <a:rPr lang="ru-RU" dirty="0"/>
              <a:t>достигло такого уровня, что становится возможным создание высокомощных высокоэффективных компактных лазеров и размещение в космическом пространстве</a:t>
            </a:r>
          </a:p>
        </p:txBody>
      </p:sp>
      <p:sp>
        <p:nvSpPr>
          <p:cNvPr id="18" name="Штриховая стрелка вправо 17"/>
          <p:cNvSpPr/>
          <p:nvPr/>
        </p:nvSpPr>
        <p:spPr>
          <a:xfrm rot="2781770">
            <a:off x="5287380" y="1068247"/>
            <a:ext cx="449495" cy="4848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8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673402" y="1484784"/>
            <a:ext cx="54351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- Значительное уменьшение расстояния </a:t>
            </a:r>
            <a:r>
              <a:rPr lang="ru-RU" dirty="0"/>
              <a:t>до объектов КМ, что существенно снижает требования к точности обнаружения и сопровождения </a:t>
            </a:r>
            <a:r>
              <a:rPr lang="ru-RU" dirty="0" smtClean="0"/>
              <a:t>цели и наведения;</a:t>
            </a:r>
          </a:p>
          <a:p>
            <a:pPr algn="r"/>
            <a:r>
              <a:rPr lang="ru-RU" dirty="0" smtClean="0"/>
              <a:t>- Отсутствие оптических </a:t>
            </a:r>
            <a:r>
              <a:rPr lang="ru-RU" dirty="0"/>
              <a:t>искажений излучения </a:t>
            </a:r>
            <a:r>
              <a:rPr lang="ru-RU" dirty="0" smtClean="0"/>
              <a:t>(нет атмосферы);</a:t>
            </a:r>
          </a:p>
          <a:p>
            <a:pPr algn="r"/>
            <a:r>
              <a:rPr lang="ru-RU" dirty="0" smtClean="0"/>
              <a:t>- Возможность </a:t>
            </a:r>
            <a:r>
              <a:rPr lang="ru-RU" dirty="0"/>
              <a:t>использования </a:t>
            </a:r>
            <a:r>
              <a:rPr lang="ru-RU" dirty="0" smtClean="0"/>
              <a:t>излучения </a:t>
            </a:r>
            <a:r>
              <a:rPr lang="ru-RU" dirty="0"/>
              <a:t>предельно короткой длительности (вплоть до фемтосекундного диапазона), что позволяет значительно уменьшать энергию в импульсе, сохраняя пиковую мощность излучения (необходимую для </a:t>
            </a:r>
            <a:r>
              <a:rPr lang="ru-RU" dirty="0" smtClean="0"/>
              <a:t>абляции).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548680"/>
            <a:ext cx="3403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</a:t>
            </a:r>
            <a:endParaRPr lang="ru-RU" sz="2800" dirty="0"/>
          </a:p>
        </p:txBody>
      </p:sp>
      <p:sp>
        <p:nvSpPr>
          <p:cNvPr id="10" name="Штриховая стрелка вправо 9"/>
          <p:cNvSpPr/>
          <p:nvPr/>
        </p:nvSpPr>
        <p:spPr>
          <a:xfrm rot="19015646">
            <a:off x="3458531" y="990120"/>
            <a:ext cx="429742" cy="4848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496" y="1490594"/>
            <a:ext cx="36379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Развитие </a:t>
            </a:r>
            <a:r>
              <a:rPr lang="ru-RU" dirty="0"/>
              <a:t>лазерных </a:t>
            </a:r>
            <a:r>
              <a:rPr lang="ru-RU" dirty="0" smtClean="0"/>
              <a:t>технологий </a:t>
            </a:r>
            <a:r>
              <a:rPr lang="ru-RU" dirty="0"/>
              <a:t>достигло такого уровня, что становится возможным создание высокомощных высокоэффективных компактных лазеров и размещение в космическом пространстве</a:t>
            </a:r>
          </a:p>
        </p:txBody>
      </p:sp>
      <p:sp>
        <p:nvSpPr>
          <p:cNvPr id="18" name="Штриховая стрелка вправо 17"/>
          <p:cNvSpPr/>
          <p:nvPr/>
        </p:nvSpPr>
        <p:spPr>
          <a:xfrm rot="2781770">
            <a:off x="5287380" y="1068247"/>
            <a:ext cx="449495" cy="4848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6228601"/>
            <a:ext cx="903649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b="1" i="1" dirty="0"/>
              <a:t>T. Ebisuzaki, et.al., Demonstration designs for the remediation of space debris from the International Space Station, Acta Astronautica, 112 (2015) </a:t>
            </a:r>
            <a:r>
              <a:rPr lang="en-US" sz="1600" b="1" i="1" dirty="0" smtClean="0"/>
              <a:t>102–113</a:t>
            </a:r>
            <a:r>
              <a:rPr lang="ru-RU" sz="1600" b="1" i="1" dirty="0" smtClean="0"/>
              <a:t>.</a:t>
            </a:r>
            <a:endParaRPr lang="ru-RU" sz="16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5517232"/>
            <a:ext cx="4616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действующих проекта: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5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5496" y="6228601"/>
            <a:ext cx="903649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b="1" i="1" dirty="0"/>
              <a:t>T. Ebisuzaki, et.al., Demonstration designs for the remediation of space debris from the International Space Station, Acta Astronautica, 112 (2015) </a:t>
            </a:r>
            <a:r>
              <a:rPr lang="en-US" sz="1600" b="1" i="1" dirty="0" smtClean="0"/>
              <a:t>102–113</a:t>
            </a:r>
            <a:r>
              <a:rPr lang="ru-RU" sz="1600" b="1" i="1" dirty="0" smtClean="0"/>
              <a:t>.</a:t>
            </a:r>
            <a:endParaRPr lang="ru-RU" sz="16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5517232"/>
            <a:ext cx="4616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действующих проекта: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496" y="1340768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– с </a:t>
            </a:r>
            <a:r>
              <a:rPr lang="ru-RU" dirty="0"/>
              <a:t>ее орбит (~400 км) </a:t>
            </a:r>
            <a:r>
              <a:rPr lang="ru-RU" dirty="0">
                <a:solidFill>
                  <a:srgbClr val="C00000"/>
                </a:solidFill>
              </a:rPr>
              <a:t>предлагается начать борьбу </a:t>
            </a:r>
            <a:r>
              <a:rPr lang="ru-RU" dirty="0"/>
              <a:t>с КМ </a:t>
            </a:r>
          </a:p>
        </p:txBody>
      </p:sp>
      <p:sp>
        <p:nvSpPr>
          <p:cNvPr id="15" name="Штриховая стрелка вправо 14"/>
          <p:cNvSpPr/>
          <p:nvPr/>
        </p:nvSpPr>
        <p:spPr>
          <a:xfrm rot="16200000">
            <a:off x="963852" y="4680048"/>
            <a:ext cx="1114780" cy="4848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692696"/>
            <a:ext cx="11784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МКС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" descr="ISS insignia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52" y="2060848"/>
            <a:ext cx="1618900" cy="200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5496" y="6228601"/>
            <a:ext cx="903649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b="1" i="1" dirty="0"/>
              <a:t>T. Ebisuzaki, et.al., Demonstration designs for the remediation of space debris from the International Space Station, Acta Astronautica, 112 (2015) </a:t>
            </a:r>
            <a:r>
              <a:rPr lang="en-US" sz="1600" b="1" i="1" dirty="0" smtClean="0"/>
              <a:t>102–113</a:t>
            </a:r>
            <a:r>
              <a:rPr lang="ru-RU" sz="1600" b="1" i="1" dirty="0" smtClean="0"/>
              <a:t>.</a:t>
            </a:r>
            <a:endParaRPr lang="ru-RU" sz="16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5517232"/>
            <a:ext cx="4616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действующих проекта: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496" y="1340768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– с </a:t>
            </a:r>
            <a:r>
              <a:rPr lang="ru-RU" dirty="0"/>
              <a:t>ее орбит (~400 км) предлагается начать борьбу с КМ </a:t>
            </a:r>
          </a:p>
        </p:txBody>
      </p:sp>
      <p:sp>
        <p:nvSpPr>
          <p:cNvPr id="15" name="Штриховая стрелка вправо 14"/>
          <p:cNvSpPr/>
          <p:nvPr/>
        </p:nvSpPr>
        <p:spPr>
          <a:xfrm rot="16200000">
            <a:off x="963852" y="4680048"/>
            <a:ext cx="1114780" cy="4848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692696"/>
            <a:ext cx="11784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МКС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" descr="ISS insignia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52" y="2060848"/>
            <a:ext cx="1618900" cy="200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17" y="1124744"/>
            <a:ext cx="49434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9" t="36458" r="3954" b="38542"/>
          <a:stretch>
            <a:fillRect/>
          </a:stretch>
        </p:blipFill>
        <p:spPr bwMode="auto">
          <a:xfrm>
            <a:off x="7548516" y="747401"/>
            <a:ext cx="1415972" cy="8093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010772" y="704890"/>
            <a:ext cx="15135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Лазер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50091" y="3212976"/>
            <a:ext cx="3494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Лазер для мощных </a:t>
            </a:r>
            <a:r>
              <a:rPr lang="ru-RU" dirty="0"/>
              <a:t>ускорителей следующего поколения</a:t>
            </a:r>
          </a:p>
        </p:txBody>
      </p:sp>
      <p:sp>
        <p:nvSpPr>
          <p:cNvPr id="24" name="Штриховая стрелка вправо 23"/>
          <p:cNvSpPr/>
          <p:nvPr/>
        </p:nvSpPr>
        <p:spPr>
          <a:xfrm rot="18570849">
            <a:off x="1675980" y="4618508"/>
            <a:ext cx="1114780" cy="4848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8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5496" y="6228601"/>
            <a:ext cx="903649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b="1" i="1" dirty="0"/>
              <a:t>T. Ebisuzaki, et.al., Demonstration designs for the remediation of space debris from the International Space Station, Acta Astronautica, 112 (2015) </a:t>
            </a:r>
            <a:r>
              <a:rPr lang="en-US" sz="1600" b="1" i="1" dirty="0" smtClean="0"/>
              <a:t>102–113</a:t>
            </a:r>
            <a:r>
              <a:rPr lang="ru-RU" sz="1600" b="1" i="1" dirty="0" smtClean="0"/>
              <a:t>.</a:t>
            </a:r>
            <a:endParaRPr lang="ru-RU" sz="16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5517232"/>
            <a:ext cx="4616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действующих проекта: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496" y="1340768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– с </a:t>
            </a:r>
            <a:r>
              <a:rPr lang="ru-RU" dirty="0"/>
              <a:t>ее орбит (~400 км) предлагается начать борьбу с КМ </a:t>
            </a:r>
          </a:p>
        </p:txBody>
      </p:sp>
      <p:sp>
        <p:nvSpPr>
          <p:cNvPr id="15" name="Штриховая стрелка вправо 14"/>
          <p:cNvSpPr/>
          <p:nvPr/>
        </p:nvSpPr>
        <p:spPr>
          <a:xfrm rot="16200000">
            <a:off x="963852" y="4680048"/>
            <a:ext cx="1114780" cy="4848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692696"/>
            <a:ext cx="11784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МКС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" descr="ISS insignia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52" y="2060848"/>
            <a:ext cx="1618900" cy="200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17" y="1124744"/>
            <a:ext cx="49434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9" t="36458" r="3954" b="38542"/>
          <a:stretch>
            <a:fillRect/>
          </a:stretch>
        </p:blipFill>
        <p:spPr bwMode="auto">
          <a:xfrm>
            <a:off x="7548516" y="747401"/>
            <a:ext cx="1415972" cy="8093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010772" y="704890"/>
            <a:ext cx="15135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Лазер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50091" y="3212976"/>
            <a:ext cx="3494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Лазер для мощных </a:t>
            </a:r>
            <a:r>
              <a:rPr lang="ru-RU" dirty="0"/>
              <a:t>ускорителей следующего поколения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40" y="3028890"/>
            <a:ext cx="2589464" cy="313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860032" y="4233862"/>
            <a:ext cx="15376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Радар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24178" y="3100898"/>
            <a:ext cx="1284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JEM-EUSO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950091" y="4881934"/>
            <a:ext cx="34681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Телескоп </a:t>
            </a:r>
            <a:r>
              <a:rPr lang="ru-RU" dirty="0"/>
              <a:t>для </a:t>
            </a:r>
            <a:r>
              <a:rPr lang="ru-RU" dirty="0" smtClean="0"/>
              <a:t>изучения </a:t>
            </a:r>
            <a:r>
              <a:rPr lang="ru-RU" dirty="0"/>
              <a:t>воздействия на атмосферу космических лучей</a:t>
            </a:r>
          </a:p>
        </p:txBody>
      </p:sp>
      <p:sp>
        <p:nvSpPr>
          <p:cNvPr id="24" name="Штриховая стрелка вправо 23"/>
          <p:cNvSpPr/>
          <p:nvPr/>
        </p:nvSpPr>
        <p:spPr>
          <a:xfrm rot="18570849">
            <a:off x="1675980" y="4618508"/>
            <a:ext cx="1114780" cy="4848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триховая стрелка вправо 24"/>
          <p:cNvSpPr/>
          <p:nvPr/>
        </p:nvSpPr>
        <p:spPr>
          <a:xfrm rot="21044839">
            <a:off x="2371483" y="4945872"/>
            <a:ext cx="1114780" cy="4848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04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5496" y="6228601"/>
            <a:ext cx="903649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b="1" i="1" dirty="0"/>
              <a:t>T. Ebisuzaki, et.al., Demonstration designs for the remediation of space debris from the International Space Station, Acta Astronautica, 112 (2015) </a:t>
            </a:r>
            <a:r>
              <a:rPr lang="en-US" sz="1600" b="1" i="1" dirty="0" smtClean="0"/>
              <a:t>102–113</a:t>
            </a:r>
            <a:r>
              <a:rPr lang="ru-RU" sz="1600" b="1" i="1" dirty="0" smtClean="0"/>
              <a:t>.</a:t>
            </a:r>
            <a:endParaRPr lang="ru-RU" sz="1600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496" y="1340768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– с </a:t>
            </a:r>
            <a:r>
              <a:rPr lang="ru-RU" dirty="0"/>
              <a:t>ее орбит (~400 км) предлагается начать борьбу с КМ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692696"/>
            <a:ext cx="11784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МКС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" descr="ISS insignia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52" y="2060848"/>
            <a:ext cx="1618900" cy="200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17" y="1124744"/>
            <a:ext cx="49434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9" t="36458" r="3954" b="38542"/>
          <a:stretch>
            <a:fillRect/>
          </a:stretch>
        </p:blipFill>
        <p:spPr bwMode="auto">
          <a:xfrm>
            <a:off x="7548516" y="747401"/>
            <a:ext cx="1415972" cy="8093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010772" y="704890"/>
            <a:ext cx="15135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Лазер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50091" y="3212976"/>
            <a:ext cx="3494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Лазер для мощных </a:t>
            </a:r>
            <a:r>
              <a:rPr lang="ru-RU" dirty="0"/>
              <a:t>ускорителей следующего поколения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40" y="3028890"/>
            <a:ext cx="2589464" cy="313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860032" y="4233862"/>
            <a:ext cx="15376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Радар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24178" y="3100898"/>
            <a:ext cx="1284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JEM-EUSO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950091" y="4881934"/>
            <a:ext cx="34681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Телескоп </a:t>
            </a:r>
            <a:r>
              <a:rPr lang="ru-RU" dirty="0"/>
              <a:t>для </a:t>
            </a:r>
            <a:r>
              <a:rPr lang="ru-RU" dirty="0" smtClean="0"/>
              <a:t>изучения </a:t>
            </a:r>
            <a:r>
              <a:rPr lang="ru-RU" dirty="0"/>
              <a:t>воздействия на атмосферу космических лучей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5496" y="5517232"/>
            <a:ext cx="4616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действующих проекта: </a:t>
            </a:r>
          </a:p>
        </p:txBody>
      </p:sp>
      <p:sp>
        <p:nvSpPr>
          <p:cNvPr id="25" name="Штриховая стрелка вправо 24"/>
          <p:cNvSpPr/>
          <p:nvPr/>
        </p:nvSpPr>
        <p:spPr>
          <a:xfrm rot="16200000">
            <a:off x="963852" y="4680048"/>
            <a:ext cx="1114780" cy="4848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триховая стрелка вправо 26"/>
          <p:cNvSpPr/>
          <p:nvPr/>
        </p:nvSpPr>
        <p:spPr>
          <a:xfrm rot="18570849">
            <a:off x="1675980" y="4618508"/>
            <a:ext cx="1114780" cy="4848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Штриховая стрелка вправо 27"/>
          <p:cNvSpPr/>
          <p:nvPr/>
        </p:nvSpPr>
        <p:spPr>
          <a:xfrm rot="21044839">
            <a:off x="2371483" y="4945872"/>
            <a:ext cx="1114780" cy="4848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358619" y="2204864"/>
            <a:ext cx="4517637" cy="2123658"/>
          </a:xfrm>
          <a:prstGeom prst="rect">
            <a:avLst/>
          </a:prstGeom>
          <a:solidFill>
            <a:srgbClr val="FFFF00"/>
          </a:solidFill>
          <a:effectLst>
            <a:outerShdw blurRad="190500" dist="50800" dir="30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altLang="ru-RU" sz="2400" b="1" dirty="0" smtClean="0"/>
              <a:t>аиболее </a:t>
            </a:r>
            <a:r>
              <a:rPr lang="ru-RU" altLang="ru-RU" sz="2400" b="1" dirty="0"/>
              <a:t>опасные </a:t>
            </a:r>
            <a:r>
              <a:rPr lang="ru-RU" altLang="ru-RU" sz="2400" b="1" dirty="0" smtClean="0"/>
              <a:t>объекты КМ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1-10 см </a:t>
            </a:r>
            <a:r>
              <a:rPr lang="ru-RU" altLang="ru-RU" sz="2400" b="1" dirty="0" smtClean="0"/>
              <a:t>(</a:t>
            </a:r>
            <a:r>
              <a:rPr lang="ru-RU" altLang="ru-RU" sz="2400" b="1" dirty="0"/>
              <a:t>трудно регистрируемы и высокая поражающая способность)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4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" y="1124744"/>
            <a:ext cx="908623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http://www.iki.rssi.ru/conf/2017/top_zak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783753"/>
            <a:ext cx="8856984" cy="10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Space Research Institu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517232"/>
            <a:ext cx="101917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79512" y="3956863"/>
            <a:ext cx="8784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3-4 октября 2017 года ИКИ РАН </a:t>
            </a:r>
            <a:r>
              <a:rPr lang="ru-RU" dirty="0" smtClean="0"/>
              <a:t>проводило </a:t>
            </a:r>
            <a:r>
              <a:rPr lang="ru-RU" dirty="0"/>
              <a:t>международный форум </a:t>
            </a:r>
            <a:r>
              <a:rPr lang="ru-RU" b="1" dirty="0"/>
              <a:t>«Спутник: 60 лет по дороге открытий»</a:t>
            </a:r>
            <a:r>
              <a:rPr lang="ru-RU" dirty="0"/>
              <a:t>. Конференция посвящена анализу того, что изменилось в нашем понимании Земли, Солнечной системы, других звёзд, галактик и всей Вселенной за шестьдесят лет космической эры.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548680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Форум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«Спутник: 60 лет по дороге открытий»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7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403648" y="548680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Форум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«Спутник: 60 лет по дороге открытий»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7" y="1556792"/>
            <a:ext cx="877917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95536" y="1124744"/>
            <a:ext cx="8424936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/>
            <a:r>
              <a:rPr lang="en-US" sz="1600" b="1" dirty="0"/>
              <a:t>D. Strickland and G. </a:t>
            </a:r>
            <a:r>
              <a:rPr lang="en-US" sz="1600" b="1" dirty="0" smtClean="0"/>
              <a:t>Mourou</a:t>
            </a:r>
            <a:r>
              <a:rPr lang="ru-RU" sz="1600" b="1" dirty="0" smtClean="0"/>
              <a:t>,</a:t>
            </a:r>
            <a:r>
              <a:rPr lang="en-US" sz="1600" b="1" dirty="0"/>
              <a:t> Compression of amplified chirped optical </a:t>
            </a:r>
            <a:r>
              <a:rPr lang="en-US" sz="1600" b="1" dirty="0" smtClean="0"/>
              <a:t>pulses</a:t>
            </a:r>
            <a:r>
              <a:rPr lang="en-US" sz="1600" b="1" dirty="0"/>
              <a:t> </a:t>
            </a:r>
            <a:r>
              <a:rPr lang="en-US" sz="1600" b="1" dirty="0" smtClean="0"/>
              <a:t>//</a:t>
            </a:r>
            <a:r>
              <a:rPr lang="ru-RU" sz="1600" b="1" dirty="0" smtClean="0"/>
              <a:t> </a:t>
            </a:r>
            <a:r>
              <a:rPr lang="en-US" sz="1600" b="1" dirty="0" err="1" smtClean="0"/>
              <a:t>Opt.Com</a:t>
            </a:r>
            <a:r>
              <a:rPr lang="en-US" sz="1600" b="1" dirty="0" smtClean="0"/>
              <a:t>.</a:t>
            </a:r>
            <a:r>
              <a:rPr lang="en-US" sz="1600" b="1" dirty="0"/>
              <a:t> </a:t>
            </a:r>
            <a:r>
              <a:rPr lang="en-US" sz="1600" b="1" dirty="0" smtClean="0"/>
              <a:t>1985</a:t>
            </a:r>
            <a:endParaRPr lang="ru-RU" sz="1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96336" y="2124145"/>
            <a:ext cx="13681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/>
              <a:t>Chirped</a:t>
            </a:r>
            <a:r>
              <a:rPr lang="ru-RU" sz="1600" b="1" dirty="0"/>
              <a:t> </a:t>
            </a:r>
            <a:r>
              <a:rPr lang="ru-RU" sz="1600" b="1" dirty="0" err="1"/>
              <a:t>pulse</a:t>
            </a:r>
            <a:r>
              <a:rPr lang="ru-RU" sz="1600" b="1" dirty="0"/>
              <a:t> </a:t>
            </a:r>
            <a:r>
              <a:rPr lang="ru-RU" sz="1600" b="1" dirty="0" err="1"/>
              <a:t>amplification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1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403648" y="548680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Форум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«Спутник: 60 лет по дороге открытий»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3" y="1209674"/>
            <a:ext cx="9043251" cy="459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63" y="1124744"/>
            <a:ext cx="4927333" cy="33032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539552" y="528787"/>
            <a:ext cx="7992888" cy="595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Разные способы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удаления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Активные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Пассивные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83527" y="2348880"/>
            <a:ext cx="5152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>устанавливаются </a:t>
            </a:r>
            <a:r>
              <a:rPr lang="ru-RU" dirty="0">
                <a:solidFill>
                  <a:srgbClr val="C00000"/>
                </a:solidFill>
              </a:rPr>
              <a:t>на </a:t>
            </a:r>
            <a:r>
              <a:rPr lang="ru-RU" dirty="0" smtClean="0">
                <a:solidFill>
                  <a:srgbClr val="C00000"/>
                </a:solidFill>
              </a:rPr>
              <a:t>КА </a:t>
            </a:r>
            <a:r>
              <a:rPr lang="ru-RU" dirty="0" smtClean="0"/>
              <a:t>и </a:t>
            </a:r>
            <a:r>
              <a:rPr lang="ru-RU" dirty="0"/>
              <a:t>по окончании срока </a:t>
            </a:r>
            <a:r>
              <a:rPr lang="ru-RU" dirty="0" smtClean="0"/>
              <a:t> работы обеспечивают </a:t>
            </a:r>
            <a:r>
              <a:rPr lang="ru-RU" dirty="0"/>
              <a:t>увод с </a:t>
            </a:r>
            <a:r>
              <a:rPr lang="ru-RU" dirty="0" smtClean="0"/>
              <a:t>орбиты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68044" y="1772816"/>
            <a:ext cx="4068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Системы, предотвращающие </a:t>
            </a:r>
            <a:r>
              <a:rPr lang="ru-RU" b="1" dirty="0" smtClean="0"/>
              <a:t>образование </a:t>
            </a:r>
            <a:r>
              <a:rPr lang="ru-RU" b="1" dirty="0"/>
              <a:t>мусора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496" y="3009726"/>
            <a:ext cx="90768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Принцип </a:t>
            </a:r>
            <a:r>
              <a:rPr lang="ru-RU" b="1" dirty="0" smtClean="0">
                <a:solidFill>
                  <a:srgbClr val="C00000"/>
                </a:solidFill>
              </a:rPr>
              <a:t>действия: </a:t>
            </a:r>
            <a:r>
              <a:rPr lang="ru-RU" dirty="0" smtClean="0"/>
              <a:t>увеличение </a:t>
            </a:r>
            <a:r>
              <a:rPr lang="ru-RU" dirty="0"/>
              <a:t>силы аэродинамического сопротивления за счет создания большей площади путем развертывания тормозных конструкций. </a:t>
            </a:r>
            <a:r>
              <a:rPr lang="ru-RU" dirty="0" smtClean="0"/>
              <a:t>Эффективное торможение </a:t>
            </a:r>
            <a:r>
              <a:rPr lang="ru-RU" dirty="0"/>
              <a:t>атмосферой </a:t>
            </a:r>
            <a:r>
              <a:rPr lang="ru-RU" dirty="0" smtClean="0"/>
              <a:t>может осуществляться  </a:t>
            </a:r>
            <a:r>
              <a:rPr lang="ru-RU" dirty="0"/>
              <a:t>на орбитах высотой до 800 </a:t>
            </a:r>
            <a:r>
              <a:rPr lang="ru-RU" dirty="0" smtClean="0"/>
              <a:t>км.</a:t>
            </a:r>
            <a:endParaRPr lang="ru-RU" dirty="0"/>
          </a:p>
        </p:txBody>
      </p:sp>
      <p:pic>
        <p:nvPicPr>
          <p:cNvPr id="12" name="Picture 2" descr="http://naukatehnika.com/files/journal/articles_from_journal/spaceb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5496" y="6439991"/>
            <a:ext cx="398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Шарообразное тормозное устройство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2899197">
            <a:off x="5104899" y="1310948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7913940">
            <a:off x="3103375" y="1310529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http://naukatehnika.com/files/journal/articles_from_journal/spaceb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74446"/>
            <a:ext cx="2448272" cy="165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naukatehnika.com/files/journal/articles_from_journal/spaceb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2304549" cy="178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427984" y="6444044"/>
            <a:ext cx="3802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Мембранное тормозное устройство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403648" y="548680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Форум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«Спутник: 60 лет по дороге открытий»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243929"/>
            <a:ext cx="8640961" cy="478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63" y="1124744"/>
            <a:ext cx="4927333" cy="33032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8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280581"/>
            <a:ext cx="9036496" cy="452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403648" y="548680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Форум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«Спутник: 60 лет по дороге открытий»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63" y="1124744"/>
            <a:ext cx="4927333" cy="33032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0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403648" y="548680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XCAN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9073008" cy="478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3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24419"/>
            <a:ext cx="9001000" cy="60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9073008" cy="478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08606"/>
            <a:ext cx="3024336" cy="43047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43833"/>
            <a:ext cx="5976664" cy="146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7" y="2780928"/>
            <a:ext cx="622081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403648" y="548680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XCAN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0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24419"/>
            <a:ext cx="9001000" cy="60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196752"/>
            <a:ext cx="9036496" cy="284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2976"/>
            <a:ext cx="3384376" cy="283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462" y="5426769"/>
            <a:ext cx="1552978" cy="138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21088"/>
            <a:ext cx="5328592" cy="215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6453336"/>
            <a:ext cx="4500500" cy="32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28"/>
          <p:cNvSpPr>
            <a:spLocks noChangeArrowheads="1"/>
          </p:cNvSpPr>
          <p:nvPr/>
        </p:nvSpPr>
        <p:spPr bwMode="auto">
          <a:xfrm>
            <a:off x="4573067" y="4653136"/>
            <a:ext cx="935037" cy="1189038"/>
          </a:xfrm>
          <a:prstGeom prst="rightArrow">
            <a:avLst>
              <a:gd name="adj1" fmla="val 50000"/>
              <a:gd name="adj2" fmla="val 40694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" name="Прямоугольник 16"/>
          <p:cNvSpPr/>
          <p:nvPr/>
        </p:nvSpPr>
        <p:spPr>
          <a:xfrm>
            <a:off x="1403648" y="548680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XCAN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3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24419"/>
            <a:ext cx="9001000" cy="60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03648" y="548680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XCAN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 descr="http://francis.naukas.com/files/2013/03/dibujo20130328-principle-of-a-coherent-amplifier-netwo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313637" cy="293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93" y="4149080"/>
            <a:ext cx="8910203" cy="259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5" y="2996952"/>
            <a:ext cx="4105275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212247" y="5373216"/>
            <a:ext cx="1864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</a:t>
            </a:r>
          </a:p>
          <a:p>
            <a:pPr algn="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10 000 каналов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4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76350"/>
            <a:ext cx="696912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7475289" y="1700808"/>
            <a:ext cx="1273175" cy="877887"/>
            <a:chOff x="2544" y="3264"/>
            <a:chExt cx="1152" cy="864"/>
          </a:xfrm>
        </p:grpSpPr>
        <p:pic>
          <p:nvPicPr>
            <p:cNvPr id="18" name="Picture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3" t="12599" r="18988" b="11810"/>
            <a:stretch>
              <a:fillRect/>
            </a:stretch>
          </p:blipFill>
          <p:spPr bwMode="auto">
            <a:xfrm>
              <a:off x="2832" y="355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3" t="12599" r="18988" b="11810"/>
            <a:stretch>
              <a:fillRect/>
            </a:stretch>
          </p:blipFill>
          <p:spPr bwMode="auto">
            <a:xfrm>
              <a:off x="2832" y="384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3" t="12599" r="18988" b="11810"/>
            <a:stretch>
              <a:fillRect/>
            </a:stretch>
          </p:blipFill>
          <p:spPr bwMode="auto">
            <a:xfrm>
              <a:off x="3120" y="355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3" t="12599" r="18988" b="11810"/>
            <a:stretch>
              <a:fillRect/>
            </a:stretch>
          </p:blipFill>
          <p:spPr bwMode="auto">
            <a:xfrm>
              <a:off x="3120" y="384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3" t="12599" r="18988" b="11810"/>
            <a:stretch>
              <a:fillRect/>
            </a:stretch>
          </p:blipFill>
          <p:spPr bwMode="auto">
            <a:xfrm>
              <a:off x="3408" y="369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3" t="12599" r="18988" b="11810"/>
            <a:stretch>
              <a:fillRect/>
            </a:stretch>
          </p:blipFill>
          <p:spPr bwMode="auto">
            <a:xfrm>
              <a:off x="2544" y="369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3" t="12599" r="18988" b="11810"/>
            <a:stretch>
              <a:fillRect/>
            </a:stretch>
          </p:blipFill>
          <p:spPr bwMode="auto">
            <a:xfrm>
              <a:off x="2832" y="326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3" t="12599" r="18988" b="11810"/>
            <a:stretch>
              <a:fillRect/>
            </a:stretch>
          </p:blipFill>
          <p:spPr bwMode="auto">
            <a:xfrm>
              <a:off x="3120" y="326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3" t="12599" r="18988" b="11810"/>
            <a:stretch>
              <a:fillRect/>
            </a:stretch>
          </p:blipFill>
          <p:spPr bwMode="auto">
            <a:xfrm>
              <a:off x="3408" y="340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3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3" t="12599" r="18988" b="11810"/>
            <a:stretch>
              <a:fillRect/>
            </a:stretch>
          </p:blipFill>
          <p:spPr bwMode="auto">
            <a:xfrm>
              <a:off x="2544" y="340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Прямоугольник 27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03648" y="548680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XCAN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 descr="http://francis.naukas.com/files/2013/03/dibujo20130328-principle-of-a-coherent-amplifier-netwo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313637" cy="293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93" y="4149080"/>
            <a:ext cx="8910203" cy="259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5" y="2996952"/>
            <a:ext cx="4105275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212247" y="5373216"/>
            <a:ext cx="1864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</a:t>
            </a:r>
          </a:p>
          <a:p>
            <a:pPr algn="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10 000 каналов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AutoShape 42"/>
          <p:cNvSpPr>
            <a:spLocks noChangeArrowheads="1"/>
          </p:cNvSpPr>
          <p:nvPr/>
        </p:nvSpPr>
        <p:spPr bwMode="auto">
          <a:xfrm rot="16935536" flipV="1">
            <a:off x="6693686" y="2710201"/>
            <a:ext cx="465137" cy="4714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50 w 21600"/>
              <a:gd name="T13" fmla="*/ 2925 h 21600"/>
              <a:gd name="T14" fmla="*/ 18225 w 21600"/>
              <a:gd name="T15" fmla="*/ 922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76350"/>
            <a:ext cx="696912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6518597" y="908720"/>
            <a:ext cx="25178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 </a:t>
            </a: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ИПФ РАН</a:t>
            </a:r>
            <a:endParaRPr lang="ru-RU" alt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5" name="Oval 40"/>
          <p:cNvSpPr>
            <a:spLocks noChangeArrowheads="1"/>
          </p:cNvSpPr>
          <p:nvPr/>
        </p:nvSpPr>
        <p:spPr bwMode="auto">
          <a:xfrm>
            <a:off x="6660232" y="2492896"/>
            <a:ext cx="1944216" cy="165618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6" name="Oval 41"/>
          <p:cNvSpPr>
            <a:spLocks noChangeArrowheads="1"/>
          </p:cNvSpPr>
          <p:nvPr/>
        </p:nvSpPr>
        <p:spPr bwMode="auto">
          <a:xfrm rot="914391">
            <a:off x="6100409" y="2100949"/>
            <a:ext cx="975239" cy="1689991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 flipH="1">
            <a:off x="4968043" y="2132856"/>
            <a:ext cx="1952532" cy="1188132"/>
          </a:xfrm>
          <a:prstGeom prst="line">
            <a:avLst/>
          </a:prstGeom>
          <a:noFill/>
          <a:ln w="889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46"/>
          <p:cNvSpPr>
            <a:spLocks noChangeShapeType="1"/>
          </p:cNvSpPr>
          <p:nvPr/>
        </p:nvSpPr>
        <p:spPr bwMode="auto">
          <a:xfrm>
            <a:off x="4968044" y="1772816"/>
            <a:ext cx="1836204" cy="2016224"/>
          </a:xfrm>
          <a:prstGeom prst="line">
            <a:avLst/>
          </a:prstGeom>
          <a:noFill/>
          <a:ln w="889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6832029" y="1340768"/>
            <a:ext cx="22764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</a:rPr>
              <a:t>АЭ новой геометрии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45" y="1693119"/>
            <a:ext cx="2064472" cy="87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42"/>
          <p:cNvSpPr>
            <a:spLocks noChangeArrowheads="1"/>
          </p:cNvSpPr>
          <p:nvPr/>
        </p:nvSpPr>
        <p:spPr bwMode="auto">
          <a:xfrm rot="16935536" flipV="1">
            <a:off x="6854878" y="2265980"/>
            <a:ext cx="838036" cy="106734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50 w 21600"/>
              <a:gd name="T13" fmla="*/ 2925 h 21600"/>
              <a:gd name="T14" fmla="*/ 18225 w 21600"/>
              <a:gd name="T15" fmla="*/ 922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24419"/>
            <a:ext cx="9001000" cy="60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03648" y="548680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ingle-crystal fiber / «Тонкий стержень»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0886" y="880227"/>
            <a:ext cx="4995170" cy="60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Гибрид волокна и стержня: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80728"/>
            <a:ext cx="3312368" cy="325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5796136" y="2996952"/>
            <a:ext cx="1251050" cy="144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1600" dirty="0" smtClean="0"/>
          </a:p>
          <a:p>
            <a:pPr eaLnBrk="1" hangingPunct="1">
              <a:spcBef>
                <a:spcPct val="50000"/>
              </a:spcBef>
            </a:pPr>
            <a:endParaRPr lang="ru-RU" altLang="ru-RU" sz="1600" dirty="0"/>
          </a:p>
          <a:p>
            <a:pPr eaLnBrk="1" hangingPunct="1">
              <a:spcBef>
                <a:spcPct val="50000"/>
              </a:spcBef>
            </a:pPr>
            <a:endParaRPr lang="ru-RU" altLang="ru-RU" sz="1600" dirty="0" smtClean="0"/>
          </a:p>
          <a:p>
            <a:pPr eaLnBrk="1" hangingPunct="1">
              <a:spcBef>
                <a:spcPct val="50000"/>
              </a:spcBef>
            </a:pPr>
            <a:endParaRPr lang="ru-RU" altLang="ru-RU" sz="1600" dirty="0" smtClean="0"/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55466" y="1469102"/>
            <a:ext cx="5355506" cy="1815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/>
              <a:t>Свободное распространение лазерного пучка</a:t>
            </a:r>
            <a:endParaRPr lang="en-US" altLang="ru-RU" sz="1600" b="1" dirty="0"/>
          </a:p>
          <a:p>
            <a:pPr eaLnBrk="1" hangingPunct="1">
              <a:spcBef>
                <a:spcPct val="50000"/>
              </a:spcBef>
            </a:pPr>
            <a:r>
              <a:rPr lang="ru-RU" altLang="ru-RU" sz="1600" b="1" dirty="0"/>
              <a:t>Волноводное распространение пучка накачки</a:t>
            </a:r>
            <a:endParaRPr lang="en-US" altLang="ru-RU" sz="1600" b="1" dirty="0"/>
          </a:p>
          <a:p>
            <a:pPr eaLnBrk="1" hangingPunct="1">
              <a:spcBef>
                <a:spcPct val="50000"/>
              </a:spcBef>
            </a:pPr>
            <a:r>
              <a:rPr lang="en-US" altLang="ru-RU" sz="1600" dirty="0"/>
              <a:t>Yb:YAG </a:t>
            </a:r>
            <a:r>
              <a:rPr lang="ru-RU" altLang="ru-RU" sz="1600" dirty="0"/>
              <a:t>или</a:t>
            </a:r>
            <a:r>
              <a:rPr lang="en-US" altLang="ru-RU" sz="1600" dirty="0"/>
              <a:t> </a:t>
            </a:r>
            <a:r>
              <a:rPr lang="en-US" altLang="ru-RU" sz="1600" dirty="0" err="1"/>
              <a:t>Nd:YAG</a:t>
            </a:r>
            <a:r>
              <a:rPr lang="en-US" altLang="ru-RU" sz="1600" dirty="0"/>
              <a:t> </a:t>
            </a:r>
            <a:r>
              <a:rPr lang="ru-RU" altLang="ru-RU" sz="1600" dirty="0"/>
              <a:t>кристаллические </a:t>
            </a:r>
            <a:r>
              <a:rPr lang="ru-RU" altLang="ru-RU" sz="1600" dirty="0" smtClean="0"/>
              <a:t>волокна</a:t>
            </a:r>
            <a:endParaRPr lang="el-GR" altLang="ru-RU" sz="1600" dirty="0"/>
          </a:p>
          <a:p>
            <a:pPr eaLnBrk="1" hangingPunct="1">
              <a:spcBef>
                <a:spcPct val="50000"/>
              </a:spcBef>
            </a:pPr>
            <a:r>
              <a:rPr lang="en-US" altLang="ru-RU" sz="1600" dirty="0"/>
              <a:t>~1% </a:t>
            </a:r>
            <a:r>
              <a:rPr lang="ru-RU" altLang="ru-RU" sz="1600" dirty="0"/>
              <a:t>легирование</a:t>
            </a:r>
            <a:endParaRPr lang="en-US" altLang="ru-RU" sz="1600" dirty="0"/>
          </a:p>
          <a:p>
            <a:pPr eaLnBrk="1" hangingPunct="1">
              <a:spcBef>
                <a:spcPct val="50000"/>
              </a:spcBef>
            </a:pPr>
            <a:r>
              <a:rPr lang="en-US" altLang="ru-RU" sz="1600" dirty="0"/>
              <a:t>1 mm </a:t>
            </a:r>
            <a:r>
              <a:rPr lang="ru-RU" altLang="ru-RU" sz="1600" dirty="0"/>
              <a:t>диаметр и</a:t>
            </a:r>
            <a:r>
              <a:rPr lang="en-US" altLang="ru-RU" sz="1600" dirty="0"/>
              <a:t> </a:t>
            </a:r>
            <a:r>
              <a:rPr lang="ru-RU" altLang="ru-RU" sz="1600" dirty="0"/>
              <a:t>до </a:t>
            </a:r>
            <a:r>
              <a:rPr lang="en-US" altLang="ru-RU" sz="1600" dirty="0"/>
              <a:t>4</a:t>
            </a:r>
            <a:r>
              <a:rPr lang="ru-RU" altLang="ru-RU" sz="1600" dirty="0"/>
              <a:t>0</a:t>
            </a:r>
            <a:r>
              <a:rPr lang="en-US" altLang="ru-RU" sz="1600" dirty="0"/>
              <a:t> mm </a:t>
            </a:r>
            <a:r>
              <a:rPr lang="ru-RU" altLang="ru-RU" sz="1600" dirty="0"/>
              <a:t>длина</a:t>
            </a:r>
          </a:p>
        </p:txBody>
      </p:sp>
    </p:spTree>
    <p:extLst>
      <p:ext uri="{BB962C8B-B14F-4D97-AF65-F5344CB8AC3E}">
        <p14:creationId xmlns:p14="http://schemas.microsoft.com/office/powerpoint/2010/main" val="289675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24419"/>
            <a:ext cx="9001000" cy="60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03648" y="548680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ingle-crystal fiber / «Тонкий стержень»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0886" y="880227"/>
            <a:ext cx="4995170" cy="60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Гибрид волокна и стержня: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80728"/>
            <a:ext cx="3312368" cy="325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55466" y="1469102"/>
            <a:ext cx="5355506" cy="1815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/>
              <a:t>Свободное распространение лазерного пучка</a:t>
            </a:r>
            <a:endParaRPr lang="en-US" altLang="ru-RU" sz="1600" b="1" dirty="0"/>
          </a:p>
          <a:p>
            <a:pPr eaLnBrk="1" hangingPunct="1">
              <a:spcBef>
                <a:spcPct val="50000"/>
              </a:spcBef>
            </a:pPr>
            <a:r>
              <a:rPr lang="ru-RU" altLang="ru-RU" sz="1600" b="1" dirty="0"/>
              <a:t>Волноводное распространение пучка накачки</a:t>
            </a:r>
            <a:endParaRPr lang="en-US" altLang="ru-RU" sz="1600" b="1" dirty="0"/>
          </a:p>
          <a:p>
            <a:pPr eaLnBrk="1" hangingPunct="1">
              <a:spcBef>
                <a:spcPct val="50000"/>
              </a:spcBef>
            </a:pPr>
            <a:r>
              <a:rPr lang="en-US" altLang="ru-RU" sz="1600" dirty="0"/>
              <a:t>Yb:YAG </a:t>
            </a:r>
            <a:r>
              <a:rPr lang="ru-RU" altLang="ru-RU" sz="1600" dirty="0"/>
              <a:t>или</a:t>
            </a:r>
            <a:r>
              <a:rPr lang="en-US" altLang="ru-RU" sz="1600" dirty="0"/>
              <a:t> </a:t>
            </a:r>
            <a:r>
              <a:rPr lang="en-US" altLang="ru-RU" sz="1600" dirty="0" err="1"/>
              <a:t>Nd:YAG</a:t>
            </a:r>
            <a:r>
              <a:rPr lang="en-US" altLang="ru-RU" sz="1600" dirty="0"/>
              <a:t> </a:t>
            </a:r>
            <a:r>
              <a:rPr lang="ru-RU" altLang="ru-RU" sz="1600" dirty="0"/>
              <a:t>кристаллические </a:t>
            </a:r>
            <a:r>
              <a:rPr lang="ru-RU" altLang="ru-RU" sz="1600" dirty="0" smtClean="0"/>
              <a:t>волокна</a:t>
            </a:r>
            <a:endParaRPr lang="el-GR" altLang="ru-RU" sz="1600" dirty="0"/>
          </a:p>
          <a:p>
            <a:pPr eaLnBrk="1" hangingPunct="1">
              <a:spcBef>
                <a:spcPct val="50000"/>
              </a:spcBef>
            </a:pPr>
            <a:r>
              <a:rPr lang="en-US" altLang="ru-RU" sz="1600" dirty="0"/>
              <a:t>~1% </a:t>
            </a:r>
            <a:r>
              <a:rPr lang="ru-RU" altLang="ru-RU" sz="1600" dirty="0"/>
              <a:t>легирование</a:t>
            </a:r>
            <a:endParaRPr lang="en-US" altLang="ru-RU" sz="1600" dirty="0"/>
          </a:p>
          <a:p>
            <a:pPr eaLnBrk="1" hangingPunct="1">
              <a:spcBef>
                <a:spcPct val="50000"/>
              </a:spcBef>
            </a:pPr>
            <a:r>
              <a:rPr lang="en-US" altLang="ru-RU" sz="1600" dirty="0"/>
              <a:t>1 mm </a:t>
            </a:r>
            <a:r>
              <a:rPr lang="ru-RU" altLang="ru-RU" sz="1600" dirty="0"/>
              <a:t>диаметр и</a:t>
            </a:r>
            <a:r>
              <a:rPr lang="en-US" altLang="ru-RU" sz="1600" dirty="0"/>
              <a:t> </a:t>
            </a:r>
            <a:r>
              <a:rPr lang="ru-RU" altLang="ru-RU" sz="1600" dirty="0"/>
              <a:t>до </a:t>
            </a:r>
            <a:r>
              <a:rPr lang="en-US" altLang="ru-RU" sz="1600" dirty="0"/>
              <a:t>4</a:t>
            </a:r>
            <a:r>
              <a:rPr lang="ru-RU" altLang="ru-RU" sz="1600" dirty="0"/>
              <a:t>0</a:t>
            </a:r>
            <a:r>
              <a:rPr lang="en-US" altLang="ru-RU" sz="1600" dirty="0"/>
              <a:t> mm </a:t>
            </a:r>
            <a:r>
              <a:rPr lang="ru-RU" altLang="ru-RU" sz="1600" dirty="0"/>
              <a:t>длина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5796136" y="2996952"/>
            <a:ext cx="1251050" cy="144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1600" dirty="0" smtClean="0"/>
          </a:p>
          <a:p>
            <a:pPr eaLnBrk="1" hangingPunct="1">
              <a:spcBef>
                <a:spcPct val="50000"/>
              </a:spcBef>
            </a:pPr>
            <a:endParaRPr lang="ru-RU" altLang="ru-RU" sz="1600" dirty="0"/>
          </a:p>
          <a:p>
            <a:pPr eaLnBrk="1" hangingPunct="1">
              <a:spcBef>
                <a:spcPct val="50000"/>
              </a:spcBef>
            </a:pPr>
            <a:endParaRPr lang="ru-RU" altLang="ru-RU" sz="1600" dirty="0" smtClean="0"/>
          </a:p>
          <a:p>
            <a:pPr eaLnBrk="1" hangingPunct="1">
              <a:spcBef>
                <a:spcPct val="50000"/>
              </a:spcBef>
            </a:pPr>
            <a:endParaRPr lang="ru-RU" altLang="ru-RU" sz="1600" dirty="0" smtClean="0"/>
          </a:p>
        </p:txBody>
      </p:sp>
      <p:pic>
        <p:nvPicPr>
          <p:cNvPr id="12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4320673"/>
            <a:ext cx="2592289" cy="126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5605244"/>
            <a:ext cx="2592859" cy="120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00" y="4077072"/>
            <a:ext cx="2138206" cy="80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72008" y="3573016"/>
            <a:ext cx="608416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Новая идея: «конусный тонкий стержень»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12549" y="4112493"/>
            <a:ext cx="4243427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ru-RU" altLang="ru-RU" sz="1600" b="1" dirty="0"/>
              <a:t>Основной недостаток цилиндра – неравномерное распределение инверсии вдоль АЭ</a:t>
            </a:r>
            <a:r>
              <a:rPr lang="ru-RU" altLang="ru-RU" sz="1600" dirty="0"/>
              <a:t>. </a:t>
            </a:r>
            <a:endParaRPr lang="ru-RU" altLang="ru-RU" sz="1600" dirty="0" smtClean="0"/>
          </a:p>
          <a:p>
            <a:pPr eaLnBrk="1" hangingPunct="1">
              <a:spcBef>
                <a:spcPct val="50000"/>
              </a:spcBef>
              <a:buNone/>
            </a:pPr>
            <a:r>
              <a:rPr lang="ru-RU" altLang="ru-RU" sz="1600" dirty="0" smtClean="0"/>
              <a:t>Конусный АЭ </a:t>
            </a:r>
            <a:r>
              <a:rPr lang="ru-RU" altLang="ru-RU" sz="1600" dirty="0"/>
              <a:t>обеспечивает масштабирование прямо в активном </a:t>
            </a:r>
            <a:r>
              <a:rPr lang="ru-RU" altLang="ru-RU" sz="1600" dirty="0" smtClean="0"/>
              <a:t>элементе</a:t>
            </a:r>
            <a:endParaRPr lang="en-US" altLang="ru-RU" sz="1600" dirty="0"/>
          </a:p>
        </p:txBody>
      </p:sp>
      <p:pic>
        <p:nvPicPr>
          <p:cNvPr id="22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6" y="5437379"/>
            <a:ext cx="1925960" cy="87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5496" y="6021288"/>
            <a:ext cx="46086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dirty="0"/>
              <a:t>Большее усиление при одинаковой накачке</a:t>
            </a:r>
            <a:endParaRPr lang="en-US" altLang="ru-RU" sz="1600" dirty="0"/>
          </a:p>
          <a:p>
            <a:pPr eaLnBrk="1" hangingPunct="1">
              <a:spcBef>
                <a:spcPct val="50000"/>
              </a:spcBef>
            </a:pPr>
            <a:r>
              <a:rPr lang="ru-RU" altLang="ru-RU" sz="1600" dirty="0"/>
              <a:t>Лучшая эффективность охлаждения</a:t>
            </a:r>
          </a:p>
        </p:txBody>
      </p:sp>
      <p:pic>
        <p:nvPicPr>
          <p:cNvPr id="24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544" y="4898356"/>
            <a:ext cx="1822361" cy="42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Группа 7"/>
          <p:cNvGrpSpPr>
            <a:grpSpLocks/>
          </p:cNvGrpSpPr>
          <p:nvPr/>
        </p:nvGrpSpPr>
        <p:grpSpPr bwMode="auto">
          <a:xfrm>
            <a:off x="4572000" y="6341153"/>
            <a:ext cx="1902333" cy="341312"/>
            <a:chOff x="2634446" y="2799978"/>
            <a:chExt cx="2592832" cy="606001"/>
          </a:xfrm>
        </p:grpSpPr>
        <p:pic>
          <p:nvPicPr>
            <p:cNvPr id="26" name="Рисунок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4446" y="2799978"/>
              <a:ext cx="2592832" cy="606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3004170" y="3064010"/>
              <a:ext cx="1980327" cy="9066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445000"/>
            <a:ext cx="609598" cy="428349"/>
          </a:xfrm>
          <a:prstGeom prst="rect">
            <a:avLst/>
          </a:prstGeom>
          <a:solidFill>
            <a:schemeClr val="bg1"/>
          </a:solidFill>
          <a:ln w="19050" cmpd="dbl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8546812" y="5645213"/>
            <a:ext cx="110836" cy="285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44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03648" y="548680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на орбитальный лазер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5725541" y="1124744"/>
            <a:ext cx="3382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C00000"/>
                </a:solidFill>
              </a:rPr>
              <a:t>Необходимая суммарная энергия </a:t>
            </a:r>
            <a:r>
              <a:rPr lang="ru-RU" altLang="ru-RU" sz="1600" dirty="0"/>
              <a:t>излучения зависит от массы и высоты орбиты объекта (для </a:t>
            </a:r>
            <a:r>
              <a:rPr lang="ru-RU" altLang="ru-RU" sz="1600" b="1" dirty="0"/>
              <a:t>1…10 см </a:t>
            </a:r>
            <a:r>
              <a:rPr lang="ru-RU" altLang="ru-RU" sz="1600" dirty="0"/>
              <a:t>на высоте </a:t>
            </a:r>
            <a:r>
              <a:rPr lang="en-US" altLang="ru-RU" sz="1600" b="1" dirty="0"/>
              <a:t>~</a:t>
            </a:r>
            <a:r>
              <a:rPr lang="ru-RU" altLang="ru-RU" sz="1600" b="1" dirty="0"/>
              <a:t>400 км </a:t>
            </a:r>
            <a:r>
              <a:rPr lang="ru-RU" altLang="ru-RU" sz="1600" dirty="0"/>
              <a:t>составляет </a:t>
            </a:r>
            <a:r>
              <a:rPr lang="en-US" altLang="ru-RU" sz="1600" b="1" dirty="0"/>
              <a:t>~</a:t>
            </a:r>
            <a:r>
              <a:rPr lang="ru-RU" altLang="ru-RU" sz="1600" b="1" dirty="0"/>
              <a:t>100 кДж</a:t>
            </a:r>
            <a:r>
              <a:rPr lang="ru-RU" altLang="ru-RU" sz="1600" dirty="0"/>
              <a:t>)</a:t>
            </a:r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42188" r="22501" b="28906"/>
          <a:stretch>
            <a:fillRect/>
          </a:stretch>
        </p:blipFill>
        <p:spPr bwMode="auto">
          <a:xfrm>
            <a:off x="373291" y="3125911"/>
            <a:ext cx="8303165" cy="368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28"/>
          <p:cNvSpPr>
            <a:spLocks noChangeArrowheads="1"/>
          </p:cNvSpPr>
          <p:nvPr/>
        </p:nvSpPr>
        <p:spPr bwMode="auto">
          <a:xfrm rot="5400000" flipH="1">
            <a:off x="6338689" y="2531392"/>
            <a:ext cx="1038225" cy="1189037"/>
          </a:xfrm>
          <a:prstGeom prst="rightArrow">
            <a:avLst>
              <a:gd name="adj1" fmla="val 50000"/>
              <a:gd name="adj2" fmla="val 40657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auto">
          <a:xfrm rot="5400000" flipH="1">
            <a:off x="2013744" y="2706017"/>
            <a:ext cx="688975" cy="1189037"/>
          </a:xfrm>
          <a:prstGeom prst="rightArrow">
            <a:avLst>
              <a:gd name="adj1" fmla="val 50000"/>
              <a:gd name="adj2" fmla="val 40694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" name="Овал 15"/>
          <p:cNvSpPr/>
          <p:nvPr/>
        </p:nvSpPr>
        <p:spPr>
          <a:xfrm>
            <a:off x="5765298" y="4221088"/>
            <a:ext cx="287338" cy="7516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851462" y="4969928"/>
            <a:ext cx="829022" cy="404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19" name="Прямоугольник 2"/>
          <p:cNvSpPr>
            <a:spLocks noChangeArrowheads="1"/>
          </p:cNvSpPr>
          <p:nvPr/>
        </p:nvSpPr>
        <p:spPr bwMode="auto">
          <a:xfrm>
            <a:off x="107950" y="1108844"/>
            <a:ext cx="48958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Плотность энергии и длительность импульса д.б. достаточны </a:t>
            </a:r>
            <a:r>
              <a:rPr lang="ru-RU" altLang="ru-RU" sz="1600" dirty="0">
                <a:solidFill>
                  <a:srgbClr val="C00000"/>
                </a:solidFill>
              </a:rPr>
              <a:t>для абляции мишени </a:t>
            </a:r>
            <a:r>
              <a:rPr lang="ru-RU" altLang="ru-RU" sz="1600" dirty="0"/>
              <a:t>(что обеспечивает необходимое изменение импульса объекта; минимальная плотность энергии импульса, необходимая для абляции </a:t>
            </a:r>
            <a:r>
              <a:rPr lang="ru-RU" altLang="ru-RU" sz="1600" dirty="0">
                <a:solidFill>
                  <a:srgbClr val="C00000"/>
                </a:solidFill>
              </a:rPr>
              <a:t>алюминия</a:t>
            </a:r>
            <a:r>
              <a:rPr lang="ru-RU" altLang="ru-RU" sz="1600" dirty="0"/>
              <a:t> </a:t>
            </a:r>
            <a:r>
              <a:rPr lang="en-US" altLang="ru-RU" sz="1600" b="1" dirty="0"/>
              <a:t>~</a:t>
            </a:r>
            <a:r>
              <a:rPr lang="ru-RU" altLang="ru-RU" sz="1600" b="1" dirty="0"/>
              <a:t>1 Дж/см2 </a:t>
            </a:r>
            <a:r>
              <a:rPr lang="ru-RU" altLang="ru-RU" sz="1600" dirty="0"/>
              <a:t>и не зависит от длительности импульса, если он </a:t>
            </a:r>
            <a:r>
              <a:rPr lang="en-US" altLang="ru-RU" sz="1600" b="1" dirty="0"/>
              <a:t>&lt;</a:t>
            </a:r>
            <a:r>
              <a:rPr lang="ru-RU" altLang="ru-RU" sz="1600" b="1" dirty="0"/>
              <a:t> 100 пс</a:t>
            </a:r>
            <a:r>
              <a:rPr lang="ru-RU" altLang="ru-RU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941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539552" y="528787"/>
            <a:ext cx="7992888" cy="595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Разные способы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удаления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Активные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Пассивные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83527" y="2348880"/>
            <a:ext cx="5152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устанавливаются </a:t>
            </a:r>
            <a:r>
              <a:rPr lang="ru-RU" dirty="0"/>
              <a:t>на </a:t>
            </a:r>
            <a:r>
              <a:rPr lang="ru-RU" dirty="0" smtClean="0"/>
              <a:t>КА и </a:t>
            </a:r>
            <a:r>
              <a:rPr lang="ru-RU" dirty="0"/>
              <a:t>по окончании срока </a:t>
            </a:r>
            <a:r>
              <a:rPr lang="ru-RU" dirty="0" smtClean="0"/>
              <a:t> работы обеспечивают </a:t>
            </a:r>
            <a:r>
              <a:rPr lang="ru-RU" dirty="0"/>
              <a:t>увод с </a:t>
            </a:r>
            <a:r>
              <a:rPr lang="ru-RU" dirty="0" smtClean="0"/>
              <a:t>орбиты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68044" y="1772816"/>
            <a:ext cx="4068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Системы, предотвращающие </a:t>
            </a:r>
            <a:r>
              <a:rPr lang="ru-RU" b="1" dirty="0" smtClean="0"/>
              <a:t>образование </a:t>
            </a:r>
            <a:r>
              <a:rPr lang="ru-RU" b="1" dirty="0"/>
              <a:t>мусора</a:t>
            </a:r>
          </a:p>
        </p:txBody>
      </p:sp>
      <p:sp>
        <p:nvSpPr>
          <p:cNvPr id="9" name="Стрелка вправо 8"/>
          <p:cNvSpPr/>
          <p:nvPr/>
        </p:nvSpPr>
        <p:spPr>
          <a:xfrm rot="2899197">
            <a:off x="5104899" y="1310948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7913940">
            <a:off x="3103375" y="1310529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7175" y="1772816"/>
            <a:ext cx="49588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Удаляют </a:t>
            </a:r>
            <a:r>
              <a:rPr lang="ru-RU" b="1" dirty="0"/>
              <a:t>объект КМ с орбиты</a:t>
            </a:r>
            <a:r>
              <a:rPr lang="ru-RU" dirty="0"/>
              <a:t>, либо на более низкую орбиту (для сгорания в атмосфере), либо на орбиту </a:t>
            </a:r>
            <a:r>
              <a:rPr lang="ru-RU" dirty="0" smtClean="0"/>
              <a:t>захоронения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496" y="3009726"/>
            <a:ext cx="90768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Принцип </a:t>
            </a:r>
            <a:r>
              <a:rPr lang="ru-RU" b="1" dirty="0" smtClean="0">
                <a:solidFill>
                  <a:srgbClr val="C00000"/>
                </a:solidFill>
              </a:rPr>
              <a:t>действия: </a:t>
            </a:r>
            <a:r>
              <a:rPr lang="ru-RU" dirty="0" smtClean="0"/>
              <a:t>увеличение </a:t>
            </a:r>
            <a:r>
              <a:rPr lang="ru-RU" dirty="0"/>
              <a:t>силы аэродинамического сопротивления за счет создания большей площади путем развертывания тормозных конструкций. </a:t>
            </a:r>
            <a:r>
              <a:rPr lang="ru-RU" dirty="0" smtClean="0"/>
              <a:t>Эффективное торможение </a:t>
            </a:r>
            <a:r>
              <a:rPr lang="ru-RU" dirty="0"/>
              <a:t>атмосферой </a:t>
            </a:r>
            <a:r>
              <a:rPr lang="ru-RU" dirty="0" smtClean="0"/>
              <a:t>может осуществляться  </a:t>
            </a:r>
            <a:r>
              <a:rPr lang="ru-RU" dirty="0"/>
              <a:t>на орбитах высотой до 800 </a:t>
            </a:r>
            <a:r>
              <a:rPr lang="ru-RU" dirty="0" smtClean="0"/>
              <a:t>км.</a:t>
            </a:r>
            <a:endParaRPr lang="ru-RU" dirty="0"/>
          </a:p>
        </p:txBody>
      </p:sp>
      <p:pic>
        <p:nvPicPr>
          <p:cNvPr id="14" name="Picture 2" descr="http://naukatehnika.com/files/journal/articles_from_journal/spaceb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5496" y="6439991"/>
            <a:ext cx="398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Шарообразное тормозное устройство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8" name="Picture 4" descr="http://naukatehnika.com/files/journal/articles_from_journal/spaceb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74446"/>
            <a:ext cx="2448272" cy="165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naukatehnika.com/files/journal/articles_from_journal/spaceb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2304549" cy="178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427984" y="6444044"/>
            <a:ext cx="3802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Мембранное тормозное устройство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3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24419"/>
            <a:ext cx="9001000" cy="60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03648" y="548680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на орбитальный лазер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5725541" y="1124744"/>
            <a:ext cx="3382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Необходимая суммарная энергия излучения зависит от массы и высоты орбиты объекта (для </a:t>
            </a:r>
            <a:r>
              <a:rPr lang="ru-RU" altLang="ru-RU" sz="1600" b="1" dirty="0"/>
              <a:t>1…10 см </a:t>
            </a:r>
            <a:r>
              <a:rPr lang="ru-RU" altLang="ru-RU" sz="1600" dirty="0"/>
              <a:t>на высоте </a:t>
            </a:r>
            <a:r>
              <a:rPr lang="en-US" altLang="ru-RU" sz="1600" b="1" dirty="0"/>
              <a:t>~</a:t>
            </a:r>
            <a:r>
              <a:rPr lang="ru-RU" altLang="ru-RU" sz="1600" b="1" dirty="0"/>
              <a:t>400 км </a:t>
            </a:r>
            <a:r>
              <a:rPr lang="ru-RU" altLang="ru-RU" sz="1600" dirty="0"/>
              <a:t>составляет </a:t>
            </a:r>
            <a:r>
              <a:rPr lang="en-US" altLang="ru-RU" sz="1600" b="1" dirty="0"/>
              <a:t>~</a:t>
            </a:r>
            <a:r>
              <a:rPr lang="ru-RU" altLang="ru-RU" sz="1600" b="1" dirty="0"/>
              <a:t>100 кДж</a:t>
            </a:r>
            <a:r>
              <a:rPr lang="ru-RU" altLang="ru-RU" sz="1600" dirty="0"/>
              <a:t>)</a:t>
            </a:r>
          </a:p>
        </p:txBody>
      </p:sp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107950" y="1108844"/>
            <a:ext cx="48958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Плотность энергии и длительность импульса д.б. достаточны для абляции мишени (что обеспечивает необходимое изменение импульса объекта; минимальная плотность энергии импульса, необходимая для абляции алюминия </a:t>
            </a:r>
            <a:r>
              <a:rPr lang="en-US" altLang="ru-RU" sz="1600" b="1" dirty="0"/>
              <a:t>~</a:t>
            </a:r>
            <a:r>
              <a:rPr lang="ru-RU" altLang="ru-RU" sz="1600" b="1" dirty="0"/>
              <a:t>1 Дж/см2 </a:t>
            </a:r>
            <a:r>
              <a:rPr lang="ru-RU" altLang="ru-RU" sz="1600" dirty="0"/>
              <a:t>и не зависит от длительности импульса, если он </a:t>
            </a:r>
            <a:r>
              <a:rPr lang="en-US" altLang="ru-RU" sz="1600" b="1" dirty="0"/>
              <a:t>&lt;</a:t>
            </a:r>
            <a:r>
              <a:rPr lang="ru-RU" altLang="ru-RU" sz="1600" b="1" dirty="0"/>
              <a:t> 100 пс</a:t>
            </a:r>
            <a:r>
              <a:rPr lang="ru-RU" altLang="ru-RU" sz="1600" dirty="0"/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925" y="4757390"/>
            <a:ext cx="4033838" cy="831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качестве луча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altLang="ru-RU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=2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для фокусировки в 1 см</a:t>
            </a:r>
            <a:r>
              <a:rPr lang="ru-RU" alt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расстояние д.б. не более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10 км</a:t>
            </a:r>
          </a:p>
        </p:txBody>
      </p:sp>
      <p:sp>
        <p:nvSpPr>
          <p:cNvPr id="14" name="AutoShape 28"/>
          <p:cNvSpPr>
            <a:spLocks noChangeArrowheads="1"/>
          </p:cNvSpPr>
          <p:nvPr/>
        </p:nvSpPr>
        <p:spPr bwMode="auto">
          <a:xfrm rot="5400000">
            <a:off x="1617663" y="3605386"/>
            <a:ext cx="906462" cy="1189038"/>
          </a:xfrm>
          <a:prstGeom prst="rightArrow">
            <a:avLst>
              <a:gd name="adj1" fmla="val 50000"/>
              <a:gd name="adj2" fmla="val 40694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" name="Прямоугольник 11"/>
          <p:cNvSpPr>
            <a:spLocks noChangeArrowheads="1"/>
          </p:cNvSpPr>
          <p:nvPr/>
        </p:nvSpPr>
        <p:spPr bwMode="auto">
          <a:xfrm>
            <a:off x="107950" y="3132832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на </a:t>
            </a:r>
            <a:r>
              <a:rPr lang="ru-RU" altLang="ru-RU" sz="1600" b="1" dirty="0"/>
              <a:t>МКС</a:t>
            </a:r>
            <a:r>
              <a:rPr lang="ru-RU" altLang="ru-RU" sz="1600" dirty="0"/>
              <a:t> м.б. установлен телескоп с зеркалом </a:t>
            </a:r>
            <a:r>
              <a:rPr lang="ru-RU" altLang="ru-RU" sz="1600" dirty="0">
                <a:solidFill>
                  <a:srgbClr val="C00000"/>
                </a:solidFill>
              </a:rPr>
              <a:t>диаметром </a:t>
            </a:r>
            <a:r>
              <a:rPr lang="ru-RU" altLang="ru-RU" sz="1600" b="1" dirty="0">
                <a:solidFill>
                  <a:srgbClr val="C00000"/>
                </a:solidFill>
              </a:rPr>
              <a:t>2.5 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1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24419"/>
            <a:ext cx="9001000" cy="60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03648" y="548680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на орбитальный лазер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5725541" y="1124744"/>
            <a:ext cx="3382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Необходимая суммарная энергия излучения зависит от массы и высоты орбиты объекта (для </a:t>
            </a:r>
            <a:r>
              <a:rPr lang="ru-RU" altLang="ru-RU" sz="1600" b="1" dirty="0"/>
              <a:t>1…10 см </a:t>
            </a:r>
            <a:r>
              <a:rPr lang="ru-RU" altLang="ru-RU" sz="1600" dirty="0"/>
              <a:t>на высоте </a:t>
            </a:r>
            <a:r>
              <a:rPr lang="en-US" altLang="ru-RU" sz="1600" b="1" dirty="0"/>
              <a:t>~</a:t>
            </a:r>
            <a:r>
              <a:rPr lang="ru-RU" altLang="ru-RU" sz="1600" b="1" dirty="0"/>
              <a:t>400 км </a:t>
            </a:r>
            <a:r>
              <a:rPr lang="ru-RU" altLang="ru-RU" sz="1600" dirty="0"/>
              <a:t>составляет </a:t>
            </a:r>
            <a:r>
              <a:rPr lang="en-US" altLang="ru-RU" sz="1600" b="1" dirty="0"/>
              <a:t>~</a:t>
            </a:r>
            <a:r>
              <a:rPr lang="ru-RU" altLang="ru-RU" sz="1600" b="1" dirty="0"/>
              <a:t>100 кДж</a:t>
            </a:r>
            <a:r>
              <a:rPr lang="ru-RU" altLang="ru-RU" sz="1600" dirty="0"/>
              <a:t>)</a:t>
            </a:r>
          </a:p>
        </p:txBody>
      </p:sp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107950" y="1108844"/>
            <a:ext cx="48958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Плотность энергии и длительность импульса д.б. достаточны для абляции мишени (что обеспечивает необходимое изменение импульса объекта; минимальная плотность энергии импульса, необходимая для абляции алюминия </a:t>
            </a:r>
            <a:r>
              <a:rPr lang="en-US" altLang="ru-RU" sz="1600" b="1" dirty="0"/>
              <a:t>~</a:t>
            </a:r>
            <a:r>
              <a:rPr lang="ru-RU" altLang="ru-RU" sz="1600" b="1" dirty="0"/>
              <a:t>1 Дж/см2 </a:t>
            </a:r>
            <a:r>
              <a:rPr lang="ru-RU" altLang="ru-RU" sz="1600" dirty="0"/>
              <a:t>и не зависит от длительности импульса, если он </a:t>
            </a:r>
            <a:r>
              <a:rPr lang="en-US" altLang="ru-RU" sz="1600" b="1" dirty="0"/>
              <a:t>&lt;</a:t>
            </a:r>
            <a:r>
              <a:rPr lang="ru-RU" altLang="ru-RU" sz="1600" b="1" dirty="0"/>
              <a:t> 100 пс</a:t>
            </a:r>
            <a:r>
              <a:rPr lang="ru-RU" altLang="ru-RU" sz="1600" dirty="0"/>
              <a:t>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4925" y="4757390"/>
            <a:ext cx="4033838" cy="831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качестве луча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altLang="ru-RU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=2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для фокусировки в 1 см</a:t>
            </a:r>
            <a:r>
              <a:rPr lang="ru-RU" alt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расстояние д.б. не более </a:t>
            </a:r>
            <a:r>
              <a:rPr lang="en-US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10 км</a:t>
            </a:r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auto">
          <a:xfrm rot="5400000">
            <a:off x="1617663" y="3605386"/>
            <a:ext cx="906462" cy="1189038"/>
          </a:xfrm>
          <a:prstGeom prst="rightArrow">
            <a:avLst>
              <a:gd name="adj1" fmla="val 50000"/>
              <a:gd name="adj2" fmla="val 40694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" name="Прямоугольник 8"/>
          <p:cNvSpPr>
            <a:spLocks noChangeArrowheads="1"/>
          </p:cNvSpPr>
          <p:nvPr/>
        </p:nvSpPr>
        <p:spPr bwMode="auto">
          <a:xfrm>
            <a:off x="5149279" y="4812918"/>
            <a:ext cx="39592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Для объектов мусора необходимо </a:t>
            </a:r>
            <a:r>
              <a:rPr lang="ru-RU" altLang="ru-RU" sz="1600" dirty="0">
                <a:solidFill>
                  <a:srgbClr val="C00000"/>
                </a:solidFill>
              </a:rPr>
              <a:t>произвести облучение в течение </a:t>
            </a:r>
            <a:r>
              <a:rPr lang="ru-RU" altLang="ru-RU" sz="1600" b="1" dirty="0"/>
              <a:t>~ </a:t>
            </a:r>
            <a:r>
              <a:rPr lang="en-US" altLang="ru-RU" sz="1600" b="1" dirty="0"/>
              <a:t>10 c </a:t>
            </a:r>
            <a:r>
              <a:rPr lang="en-US" altLang="ru-RU" sz="1600" dirty="0"/>
              <a:t>(</a:t>
            </a:r>
            <a:r>
              <a:rPr lang="ru-RU" altLang="ru-RU" sz="1600" dirty="0"/>
              <a:t>к быстро передвигающимся объектам можно применить подход поэтапной сбивки с орбиты)</a:t>
            </a:r>
          </a:p>
        </p:txBody>
      </p:sp>
      <p:sp>
        <p:nvSpPr>
          <p:cNvPr id="23" name="AutoShape 28"/>
          <p:cNvSpPr>
            <a:spLocks noChangeArrowheads="1"/>
          </p:cNvSpPr>
          <p:nvPr/>
        </p:nvSpPr>
        <p:spPr bwMode="auto">
          <a:xfrm rot="5400000">
            <a:off x="6477001" y="3749402"/>
            <a:ext cx="906462" cy="1189037"/>
          </a:xfrm>
          <a:prstGeom prst="rightArrow">
            <a:avLst>
              <a:gd name="adj1" fmla="val 50000"/>
              <a:gd name="adj2" fmla="val 40694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4" name="AutoShape 28"/>
          <p:cNvSpPr>
            <a:spLocks noChangeArrowheads="1"/>
          </p:cNvSpPr>
          <p:nvPr/>
        </p:nvSpPr>
        <p:spPr bwMode="auto">
          <a:xfrm>
            <a:off x="4213027" y="4616226"/>
            <a:ext cx="935037" cy="1189038"/>
          </a:xfrm>
          <a:prstGeom prst="rightArrow">
            <a:avLst>
              <a:gd name="adj1" fmla="val 50000"/>
              <a:gd name="adj2" fmla="val 40694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" name="Прямоугольник 11"/>
          <p:cNvSpPr>
            <a:spLocks noChangeArrowheads="1"/>
          </p:cNvSpPr>
          <p:nvPr/>
        </p:nvSpPr>
        <p:spPr bwMode="auto">
          <a:xfrm>
            <a:off x="107950" y="3132832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на </a:t>
            </a:r>
            <a:r>
              <a:rPr lang="ru-RU" altLang="ru-RU" sz="1600" b="1" dirty="0"/>
              <a:t>МКС</a:t>
            </a:r>
            <a:r>
              <a:rPr lang="ru-RU" altLang="ru-RU" sz="1600" dirty="0"/>
              <a:t> м.б. установлен телескоп с зеркалом диаметром </a:t>
            </a:r>
            <a:r>
              <a:rPr lang="ru-RU" altLang="ru-RU" sz="1600" b="1" dirty="0"/>
              <a:t>2.5 м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27" name="Прямоугольник 5"/>
          <p:cNvSpPr>
            <a:spLocks noChangeArrowheads="1"/>
          </p:cNvSpPr>
          <p:nvPr/>
        </p:nvSpPr>
        <p:spPr bwMode="auto">
          <a:xfrm>
            <a:off x="5076825" y="2538660"/>
            <a:ext cx="40322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/>
              <a:t>Выбираем </a:t>
            </a:r>
            <a:r>
              <a:rPr lang="ru-RU" altLang="ru-RU" sz="1600" dirty="0"/>
              <a:t>объекты, находящиеся </a:t>
            </a:r>
            <a:r>
              <a:rPr lang="ru-RU" altLang="ru-RU" sz="1600" dirty="0" smtClean="0">
                <a:solidFill>
                  <a:srgbClr val="C00000"/>
                </a:solidFill>
              </a:rPr>
              <a:t>вблизи МКС </a:t>
            </a:r>
            <a:r>
              <a:rPr lang="ru-RU" altLang="ru-RU" sz="1600" dirty="0" smtClean="0"/>
              <a:t>с </a:t>
            </a:r>
            <a:r>
              <a:rPr lang="ru-RU" altLang="ru-RU" sz="1600" dirty="0"/>
              <a:t>близкими скоростями. Будем считать, что их скорость относительно МКС составляет не более </a:t>
            </a:r>
            <a:r>
              <a:rPr lang="en-US" altLang="ru-RU" sz="1600" b="1" dirty="0"/>
              <a:t>~</a:t>
            </a:r>
            <a:r>
              <a:rPr lang="ru-RU" altLang="ru-RU" sz="1600" b="1" dirty="0"/>
              <a:t> 1 км/с</a:t>
            </a:r>
            <a:r>
              <a:rPr lang="en-US" altLang="ru-RU" sz="1600" b="1" dirty="0"/>
              <a:t> </a:t>
            </a:r>
            <a:r>
              <a:rPr lang="en-US" altLang="ru-RU" sz="1600" dirty="0"/>
              <a:t>(~</a:t>
            </a:r>
            <a:r>
              <a:rPr lang="ru-RU" altLang="ru-RU" sz="1600" dirty="0">
                <a:solidFill>
                  <a:srgbClr val="C00000"/>
                </a:solidFill>
              </a:rPr>
              <a:t>10%</a:t>
            </a:r>
            <a:r>
              <a:rPr lang="en-US" altLang="ru-RU" sz="1600" dirty="0">
                <a:solidFill>
                  <a:srgbClr val="C00000"/>
                </a:solidFill>
              </a:rPr>
              <a:t> </a:t>
            </a:r>
            <a:r>
              <a:rPr lang="ru-RU" altLang="ru-RU" sz="1600" dirty="0">
                <a:solidFill>
                  <a:srgbClr val="C00000"/>
                </a:solidFill>
              </a:rPr>
              <a:t>скорости МКС</a:t>
            </a:r>
            <a:r>
              <a:rPr lang="en-US" altLang="ru-RU" sz="1600" dirty="0"/>
              <a:t>)</a:t>
            </a: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191650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24419"/>
            <a:ext cx="9001000" cy="60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03648" y="548680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на орбитальный лазер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5725541" y="1124744"/>
            <a:ext cx="3382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Необходимая суммарная энергия излучения зависит от массы и высоты орбиты объекта (для </a:t>
            </a:r>
            <a:r>
              <a:rPr lang="ru-RU" altLang="ru-RU" sz="1600" b="1" dirty="0"/>
              <a:t>1…10 см </a:t>
            </a:r>
            <a:r>
              <a:rPr lang="ru-RU" altLang="ru-RU" sz="1600" dirty="0"/>
              <a:t>на высоте </a:t>
            </a:r>
            <a:r>
              <a:rPr lang="en-US" altLang="ru-RU" sz="1600" b="1" dirty="0"/>
              <a:t>~</a:t>
            </a:r>
            <a:r>
              <a:rPr lang="ru-RU" altLang="ru-RU" sz="1600" b="1" dirty="0"/>
              <a:t>400 км </a:t>
            </a:r>
            <a:r>
              <a:rPr lang="ru-RU" altLang="ru-RU" sz="1600" dirty="0"/>
              <a:t>составляет </a:t>
            </a:r>
            <a:r>
              <a:rPr lang="en-US" altLang="ru-RU" sz="1600" b="1" dirty="0"/>
              <a:t>~</a:t>
            </a:r>
            <a:r>
              <a:rPr lang="ru-RU" altLang="ru-RU" sz="1600" b="1" dirty="0"/>
              <a:t>100 кДж</a:t>
            </a:r>
            <a:r>
              <a:rPr lang="ru-RU" altLang="ru-RU" sz="1600" dirty="0"/>
              <a:t>)</a:t>
            </a:r>
          </a:p>
        </p:txBody>
      </p:sp>
      <p:sp>
        <p:nvSpPr>
          <p:cNvPr id="21" name="Прямоугольник 2"/>
          <p:cNvSpPr>
            <a:spLocks noChangeArrowheads="1"/>
          </p:cNvSpPr>
          <p:nvPr/>
        </p:nvSpPr>
        <p:spPr bwMode="auto">
          <a:xfrm>
            <a:off x="107950" y="1108844"/>
            <a:ext cx="48958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Плотность энергии и длительность импульса д.б. достаточны для абляции мишени (что обеспечивает необходимое изменение импульса объекта; минимальная плотность энергии импульса, необходимая для абляции алюминия </a:t>
            </a:r>
            <a:r>
              <a:rPr lang="en-US" altLang="ru-RU" sz="1600" b="1" dirty="0"/>
              <a:t>~</a:t>
            </a:r>
            <a:r>
              <a:rPr lang="ru-RU" altLang="ru-RU" sz="1600" b="1" dirty="0"/>
              <a:t>1 Дж/см2 </a:t>
            </a:r>
            <a:r>
              <a:rPr lang="ru-RU" altLang="ru-RU" sz="1600" dirty="0"/>
              <a:t>и не зависит от длительности импульса, если он </a:t>
            </a:r>
            <a:r>
              <a:rPr lang="en-US" altLang="ru-RU" sz="1600" b="1" dirty="0"/>
              <a:t>&lt;</a:t>
            </a:r>
            <a:r>
              <a:rPr lang="ru-RU" altLang="ru-RU" sz="1600" b="1" dirty="0"/>
              <a:t> 100 пс</a:t>
            </a:r>
            <a:r>
              <a:rPr lang="ru-RU" altLang="ru-RU" sz="1600" dirty="0"/>
              <a:t>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925" y="4757390"/>
            <a:ext cx="4033838" cy="831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качестве луча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altLang="ru-RU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=2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для фокусировки в 1 см</a:t>
            </a:r>
            <a:r>
              <a:rPr lang="ru-RU" alt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расстояние д.б. не более </a:t>
            </a:r>
            <a:r>
              <a:rPr lang="en-US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10 км</a:t>
            </a:r>
          </a:p>
        </p:txBody>
      </p:sp>
      <p:sp>
        <p:nvSpPr>
          <p:cNvPr id="23" name="AutoShape 28"/>
          <p:cNvSpPr>
            <a:spLocks noChangeArrowheads="1"/>
          </p:cNvSpPr>
          <p:nvPr/>
        </p:nvSpPr>
        <p:spPr bwMode="auto">
          <a:xfrm rot="5400000">
            <a:off x="1617663" y="3605386"/>
            <a:ext cx="906462" cy="1189038"/>
          </a:xfrm>
          <a:prstGeom prst="rightArrow">
            <a:avLst>
              <a:gd name="adj1" fmla="val 50000"/>
              <a:gd name="adj2" fmla="val 40694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5076825" y="2538660"/>
            <a:ext cx="40322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/>
              <a:t>Выбираем </a:t>
            </a:r>
            <a:r>
              <a:rPr lang="ru-RU" altLang="ru-RU" sz="1600" dirty="0"/>
              <a:t>объекты, находящиеся </a:t>
            </a:r>
            <a:r>
              <a:rPr lang="ru-RU" altLang="ru-RU" sz="1600" dirty="0" smtClean="0"/>
              <a:t>вблизи МКС с </a:t>
            </a:r>
            <a:r>
              <a:rPr lang="ru-RU" altLang="ru-RU" sz="1600" dirty="0"/>
              <a:t>близкими скоростями. Будем считать, что их скорость относительно МКС составляет не более </a:t>
            </a:r>
            <a:r>
              <a:rPr lang="en-US" altLang="ru-RU" sz="1600" b="1" dirty="0"/>
              <a:t>~</a:t>
            </a:r>
            <a:r>
              <a:rPr lang="ru-RU" altLang="ru-RU" sz="1600" b="1" dirty="0"/>
              <a:t> 1 км/с</a:t>
            </a:r>
            <a:r>
              <a:rPr lang="en-US" altLang="ru-RU" sz="1600" b="1" dirty="0"/>
              <a:t> </a:t>
            </a:r>
            <a:r>
              <a:rPr lang="en-US" altLang="ru-RU" sz="1600" dirty="0"/>
              <a:t>(~</a:t>
            </a:r>
            <a:r>
              <a:rPr lang="ru-RU" altLang="ru-RU" sz="1600" dirty="0"/>
              <a:t>10%</a:t>
            </a:r>
            <a:r>
              <a:rPr lang="en-US" altLang="ru-RU" sz="1600" dirty="0"/>
              <a:t> </a:t>
            </a:r>
            <a:r>
              <a:rPr lang="ru-RU" altLang="ru-RU" sz="1600" dirty="0"/>
              <a:t>скорости МКС</a:t>
            </a:r>
            <a:r>
              <a:rPr lang="en-US" altLang="ru-RU" sz="1600" dirty="0"/>
              <a:t>)</a:t>
            </a:r>
            <a:endParaRPr lang="ru-RU" altLang="ru-RU" sz="1600" dirty="0"/>
          </a:p>
        </p:txBody>
      </p:sp>
      <p:sp>
        <p:nvSpPr>
          <p:cNvPr id="25" name="Прямоугольник 8"/>
          <p:cNvSpPr>
            <a:spLocks noChangeArrowheads="1"/>
          </p:cNvSpPr>
          <p:nvPr/>
        </p:nvSpPr>
        <p:spPr bwMode="auto">
          <a:xfrm>
            <a:off x="5149279" y="4812918"/>
            <a:ext cx="39592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Для объектов мусора необходимо произвести облучение в течение </a:t>
            </a:r>
            <a:r>
              <a:rPr lang="ru-RU" altLang="ru-RU" sz="1600" b="1" dirty="0"/>
              <a:t>~ </a:t>
            </a:r>
            <a:r>
              <a:rPr lang="en-US" altLang="ru-RU" sz="1600" b="1" dirty="0"/>
              <a:t>10 c </a:t>
            </a:r>
            <a:r>
              <a:rPr lang="en-US" altLang="ru-RU" sz="1600" dirty="0"/>
              <a:t>(</a:t>
            </a:r>
            <a:r>
              <a:rPr lang="ru-RU" altLang="ru-RU" sz="1600" dirty="0"/>
              <a:t>к быстро передвигающимся объектам можно применить подход поэтапной сбивки с орбиты)</a:t>
            </a:r>
          </a:p>
        </p:txBody>
      </p:sp>
      <p:sp>
        <p:nvSpPr>
          <p:cNvPr id="38" name="AutoShape 28"/>
          <p:cNvSpPr>
            <a:spLocks noChangeArrowheads="1"/>
          </p:cNvSpPr>
          <p:nvPr/>
        </p:nvSpPr>
        <p:spPr bwMode="auto">
          <a:xfrm rot="5400000">
            <a:off x="6477001" y="3749402"/>
            <a:ext cx="906462" cy="1189037"/>
          </a:xfrm>
          <a:prstGeom prst="rightArrow">
            <a:avLst>
              <a:gd name="adj1" fmla="val 50000"/>
              <a:gd name="adj2" fmla="val 40694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9" name="AutoShape 28"/>
          <p:cNvSpPr>
            <a:spLocks noChangeArrowheads="1"/>
          </p:cNvSpPr>
          <p:nvPr/>
        </p:nvSpPr>
        <p:spPr bwMode="auto">
          <a:xfrm>
            <a:off x="4213027" y="4616226"/>
            <a:ext cx="935037" cy="1189038"/>
          </a:xfrm>
          <a:prstGeom prst="rightArrow">
            <a:avLst>
              <a:gd name="adj1" fmla="val 50000"/>
              <a:gd name="adj2" fmla="val 40694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0" name="Прямоугольник 9"/>
          <p:cNvSpPr>
            <a:spLocks noChangeArrowheads="1"/>
          </p:cNvSpPr>
          <p:nvPr/>
        </p:nvSpPr>
        <p:spPr bwMode="auto">
          <a:xfrm>
            <a:off x="144463" y="5589588"/>
            <a:ext cx="45720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ТЗ на лазер: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b="1"/>
              <a:t>2 Дж, 100 пс</a:t>
            </a:r>
            <a:r>
              <a:rPr lang="ru-RU" altLang="ru-RU" sz="1600"/>
              <a:t> – лазерные импульсы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5 кГц</a:t>
            </a:r>
            <a:r>
              <a:rPr lang="ru-RU" altLang="ru-RU" sz="1600"/>
              <a:t> – частота следования (100кДж/2Дж/10с)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10 с</a:t>
            </a:r>
            <a:r>
              <a:rPr lang="ru-RU" altLang="ru-RU" sz="1600"/>
              <a:t> – минимальное время работы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323528" y="2564904"/>
            <a:ext cx="55887" cy="33120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1042989" y="2868836"/>
            <a:ext cx="1350961" cy="30080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684214" y="2448719"/>
            <a:ext cx="7560194" cy="37885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757238" y="5340350"/>
            <a:ext cx="7919218" cy="9683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11"/>
          <p:cNvSpPr>
            <a:spLocks noChangeArrowheads="1"/>
          </p:cNvSpPr>
          <p:nvPr/>
        </p:nvSpPr>
        <p:spPr bwMode="auto">
          <a:xfrm>
            <a:off x="107950" y="3132832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на </a:t>
            </a:r>
            <a:r>
              <a:rPr lang="ru-RU" altLang="ru-RU" sz="1600" b="1" dirty="0"/>
              <a:t>МКС</a:t>
            </a:r>
            <a:r>
              <a:rPr lang="ru-RU" altLang="ru-RU" sz="1600" dirty="0"/>
              <a:t> м.б. установлен телескоп с зеркалом диаметром </a:t>
            </a:r>
            <a:r>
              <a:rPr lang="ru-RU" altLang="ru-RU" sz="1600" b="1" dirty="0"/>
              <a:t>2.5 м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0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24419"/>
            <a:ext cx="9001000" cy="60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03648" y="548680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на орбитальный лазер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4463" y="5589588"/>
            <a:ext cx="45720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ТЗ на лазер: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b="1"/>
              <a:t>2 Дж, 100 пс</a:t>
            </a:r>
            <a:r>
              <a:rPr lang="ru-RU" altLang="ru-RU" sz="1600"/>
              <a:t> – лазерные импульсы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5 кГц</a:t>
            </a:r>
            <a:r>
              <a:rPr lang="ru-RU" altLang="ru-RU" sz="1600"/>
              <a:t> – частота следования (100кДж/2Дж/10с)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10 с</a:t>
            </a:r>
            <a:r>
              <a:rPr lang="ru-RU" altLang="ru-RU" sz="1600"/>
              <a:t> – минимальное время работы</a:t>
            </a:r>
          </a:p>
        </p:txBody>
      </p:sp>
      <p:sp>
        <p:nvSpPr>
          <p:cNvPr id="12" name="AutoShape 28"/>
          <p:cNvSpPr>
            <a:spLocks noChangeArrowheads="1"/>
          </p:cNvSpPr>
          <p:nvPr/>
        </p:nvSpPr>
        <p:spPr bwMode="auto">
          <a:xfrm rot="5400000" flipH="1">
            <a:off x="1925637" y="4525963"/>
            <a:ext cx="792163" cy="1189038"/>
          </a:xfrm>
          <a:prstGeom prst="rightArrow">
            <a:avLst>
              <a:gd name="adj1" fmla="val 50000"/>
              <a:gd name="adj2" fmla="val 40694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>
            <a:off x="2627313" y="5084763"/>
            <a:ext cx="19034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КПД лазера </a:t>
            </a:r>
            <a:r>
              <a:rPr lang="en-US" altLang="ru-RU" sz="1600" b="1"/>
              <a:t>~</a:t>
            </a:r>
            <a:r>
              <a:rPr lang="ru-RU" altLang="ru-RU" sz="1600" b="1"/>
              <a:t>20%</a:t>
            </a:r>
          </a:p>
        </p:txBody>
      </p:sp>
      <p:sp>
        <p:nvSpPr>
          <p:cNvPr id="14" name="Прямоугольник 46"/>
          <p:cNvSpPr>
            <a:spLocks noChangeArrowheads="1"/>
          </p:cNvSpPr>
          <p:nvPr/>
        </p:nvSpPr>
        <p:spPr bwMode="auto">
          <a:xfrm>
            <a:off x="250825" y="4078288"/>
            <a:ext cx="3867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Потребляемая лазером электрическая мощность </a:t>
            </a:r>
            <a:r>
              <a:rPr lang="en-US" altLang="ru-RU" sz="1600" b="1"/>
              <a:t>~</a:t>
            </a:r>
            <a:r>
              <a:rPr lang="ru-RU" altLang="ru-RU" sz="1600" b="1"/>
              <a:t> 50 кВт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6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24419"/>
            <a:ext cx="9001000" cy="60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03648" y="548680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на орбитальный лазер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4463" y="5589588"/>
            <a:ext cx="45720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ТЗ на лазер: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b="1"/>
              <a:t>2 Дж, 100 пс</a:t>
            </a:r>
            <a:r>
              <a:rPr lang="ru-RU" altLang="ru-RU" sz="1600"/>
              <a:t> – лазерные импульсы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5 кГц</a:t>
            </a:r>
            <a:r>
              <a:rPr lang="ru-RU" altLang="ru-RU" sz="1600"/>
              <a:t> – частота следования (100кДж/2Дж/10с)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10 с</a:t>
            </a:r>
            <a:r>
              <a:rPr lang="ru-RU" altLang="ru-RU" sz="1600"/>
              <a:t> – минимальное время работы</a:t>
            </a:r>
          </a:p>
        </p:txBody>
      </p:sp>
      <p:sp>
        <p:nvSpPr>
          <p:cNvPr id="12" name="AutoShape 28"/>
          <p:cNvSpPr>
            <a:spLocks noChangeArrowheads="1"/>
          </p:cNvSpPr>
          <p:nvPr/>
        </p:nvSpPr>
        <p:spPr bwMode="auto">
          <a:xfrm rot="5400000" flipH="1">
            <a:off x="1925637" y="4525963"/>
            <a:ext cx="792163" cy="1189038"/>
          </a:xfrm>
          <a:prstGeom prst="rightArrow">
            <a:avLst>
              <a:gd name="adj1" fmla="val 50000"/>
              <a:gd name="adj2" fmla="val 40694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>
            <a:off x="2627313" y="5084763"/>
            <a:ext cx="19034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КПД лазера </a:t>
            </a:r>
            <a:r>
              <a:rPr lang="en-US" altLang="ru-RU" sz="1600" b="1"/>
              <a:t>~</a:t>
            </a:r>
            <a:r>
              <a:rPr lang="ru-RU" altLang="ru-RU" sz="1600" b="1"/>
              <a:t>20%</a:t>
            </a:r>
          </a:p>
        </p:txBody>
      </p:sp>
      <p:sp>
        <p:nvSpPr>
          <p:cNvPr id="14" name="Прямоугольник 46"/>
          <p:cNvSpPr>
            <a:spLocks noChangeArrowheads="1"/>
          </p:cNvSpPr>
          <p:nvPr/>
        </p:nvSpPr>
        <p:spPr bwMode="auto">
          <a:xfrm>
            <a:off x="250825" y="4078288"/>
            <a:ext cx="3867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Потребляемая лазером электрическая мощность </a:t>
            </a:r>
            <a:r>
              <a:rPr lang="en-US" altLang="ru-RU" sz="1600" b="1"/>
              <a:t>~</a:t>
            </a:r>
            <a:r>
              <a:rPr lang="ru-RU" altLang="ru-RU" sz="1600" b="1"/>
              <a:t> 50 кВт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6119813" y="2308225"/>
            <a:ext cx="2808287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/>
              <a:t>Максимальная вырабатываемая электрическая мощность МКС </a:t>
            </a:r>
            <a:r>
              <a:rPr lang="en-US" altLang="ru-RU" sz="1600" b="1"/>
              <a:t>~</a:t>
            </a:r>
            <a:r>
              <a:rPr lang="ru-RU" altLang="ru-RU" sz="1600" b="1"/>
              <a:t> </a:t>
            </a:r>
            <a:r>
              <a:rPr lang="en-US" altLang="ru-RU" sz="1600" b="1"/>
              <a:t>50</a:t>
            </a:r>
            <a:r>
              <a:rPr lang="ru-RU" altLang="ru-RU" sz="1600" b="1"/>
              <a:t> кВт</a:t>
            </a:r>
            <a:endParaRPr lang="ru-RU" altLang="ru-RU" sz="1600"/>
          </a:p>
        </p:txBody>
      </p:sp>
      <p:sp>
        <p:nvSpPr>
          <p:cNvPr id="16" name="AutoShape 28"/>
          <p:cNvSpPr>
            <a:spLocks noChangeArrowheads="1"/>
          </p:cNvSpPr>
          <p:nvPr/>
        </p:nvSpPr>
        <p:spPr bwMode="auto">
          <a:xfrm flipH="1">
            <a:off x="4500563" y="2349500"/>
            <a:ext cx="1439862" cy="1079500"/>
          </a:xfrm>
          <a:prstGeom prst="rightArrow">
            <a:avLst>
              <a:gd name="adj1" fmla="val 50000"/>
              <a:gd name="adj2" fmla="val 40706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" name="Прямоугольник 6"/>
          <p:cNvSpPr>
            <a:spLocks noChangeArrowheads="1"/>
          </p:cNvSpPr>
          <p:nvPr/>
        </p:nvSpPr>
        <p:spPr bwMode="auto">
          <a:xfrm>
            <a:off x="4986338" y="3132138"/>
            <a:ext cx="1385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5% мощности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6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24419"/>
            <a:ext cx="9001000" cy="60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03648" y="548680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на орбитальный лазер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4463" y="5589588"/>
            <a:ext cx="45720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ТЗ на лазер: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b="1"/>
              <a:t>2 Дж, 100 пс</a:t>
            </a:r>
            <a:r>
              <a:rPr lang="ru-RU" altLang="ru-RU" sz="1600"/>
              <a:t> – лазерные импульсы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5 кГц</a:t>
            </a:r>
            <a:r>
              <a:rPr lang="ru-RU" altLang="ru-RU" sz="1600"/>
              <a:t> – частота следования (100кДж/2Дж/10с)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10 с</a:t>
            </a:r>
            <a:r>
              <a:rPr lang="ru-RU" altLang="ru-RU" sz="1600"/>
              <a:t> – минимальное время работы</a:t>
            </a:r>
          </a:p>
        </p:txBody>
      </p:sp>
      <p:sp>
        <p:nvSpPr>
          <p:cNvPr id="12" name="AutoShape 28"/>
          <p:cNvSpPr>
            <a:spLocks noChangeArrowheads="1"/>
          </p:cNvSpPr>
          <p:nvPr/>
        </p:nvSpPr>
        <p:spPr bwMode="auto">
          <a:xfrm rot="5400000" flipH="1">
            <a:off x="1925637" y="4525963"/>
            <a:ext cx="792163" cy="1189038"/>
          </a:xfrm>
          <a:prstGeom prst="rightArrow">
            <a:avLst>
              <a:gd name="adj1" fmla="val 50000"/>
              <a:gd name="adj2" fmla="val 40694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>
            <a:off x="2627313" y="5084763"/>
            <a:ext cx="19034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КПД лазера </a:t>
            </a:r>
            <a:r>
              <a:rPr lang="en-US" altLang="ru-RU" sz="1600" b="1"/>
              <a:t>~</a:t>
            </a:r>
            <a:r>
              <a:rPr lang="ru-RU" altLang="ru-RU" sz="1600" b="1"/>
              <a:t>20%</a:t>
            </a:r>
          </a:p>
        </p:txBody>
      </p:sp>
      <p:sp>
        <p:nvSpPr>
          <p:cNvPr id="14" name="Прямоугольник 46"/>
          <p:cNvSpPr>
            <a:spLocks noChangeArrowheads="1"/>
          </p:cNvSpPr>
          <p:nvPr/>
        </p:nvSpPr>
        <p:spPr bwMode="auto">
          <a:xfrm>
            <a:off x="250825" y="4078288"/>
            <a:ext cx="3867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Потребляемая лазером электрическая мощность </a:t>
            </a:r>
            <a:r>
              <a:rPr lang="en-US" altLang="ru-RU" sz="1600" b="1"/>
              <a:t>~</a:t>
            </a:r>
            <a:r>
              <a:rPr lang="ru-RU" altLang="ru-RU" sz="1600" b="1"/>
              <a:t> 50 кВт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6119813" y="2308225"/>
            <a:ext cx="2808287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/>
              <a:t>Максимальная вырабатываемая электрическая мощность МКС </a:t>
            </a:r>
            <a:r>
              <a:rPr lang="en-US" altLang="ru-RU" sz="1600" b="1"/>
              <a:t>~</a:t>
            </a:r>
            <a:r>
              <a:rPr lang="ru-RU" altLang="ru-RU" sz="1600" b="1"/>
              <a:t> </a:t>
            </a:r>
            <a:r>
              <a:rPr lang="en-US" altLang="ru-RU" sz="1600" b="1"/>
              <a:t>50</a:t>
            </a:r>
            <a:r>
              <a:rPr lang="ru-RU" altLang="ru-RU" sz="1600" b="1"/>
              <a:t> кВт</a:t>
            </a:r>
            <a:endParaRPr lang="ru-RU" altLang="ru-RU" sz="1600"/>
          </a:p>
        </p:txBody>
      </p:sp>
      <p:sp>
        <p:nvSpPr>
          <p:cNvPr id="16" name="AutoShape 28"/>
          <p:cNvSpPr>
            <a:spLocks noChangeArrowheads="1"/>
          </p:cNvSpPr>
          <p:nvPr/>
        </p:nvSpPr>
        <p:spPr bwMode="auto">
          <a:xfrm flipH="1">
            <a:off x="4500563" y="2349500"/>
            <a:ext cx="1439862" cy="1079500"/>
          </a:xfrm>
          <a:prstGeom prst="rightArrow">
            <a:avLst>
              <a:gd name="adj1" fmla="val 50000"/>
              <a:gd name="adj2" fmla="val 40706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" name="Прямоугольник 6"/>
          <p:cNvSpPr>
            <a:spLocks noChangeArrowheads="1"/>
          </p:cNvSpPr>
          <p:nvPr/>
        </p:nvSpPr>
        <p:spPr bwMode="auto">
          <a:xfrm>
            <a:off x="4986338" y="3132138"/>
            <a:ext cx="1385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5% мощности </a:t>
            </a:r>
          </a:p>
        </p:txBody>
      </p:sp>
      <p:sp>
        <p:nvSpPr>
          <p:cNvPr id="18" name="AutoShape 5" descr="Земля"/>
          <p:cNvSpPr>
            <a:spLocks noChangeAspect="1" noChangeArrowheads="1"/>
          </p:cNvSpPr>
          <p:nvPr/>
        </p:nvSpPr>
        <p:spPr bwMode="auto">
          <a:xfrm>
            <a:off x="4038600" y="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468313" y="2708275"/>
            <a:ext cx="3671887" cy="339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/>
              <a:t>Включение лазера через </a:t>
            </a:r>
            <a:r>
              <a:rPr lang="en-US" altLang="ru-RU" sz="1600" b="1"/>
              <a:t>~</a:t>
            </a:r>
            <a:r>
              <a:rPr lang="ru-RU" altLang="ru-RU" sz="1600" b="1"/>
              <a:t> </a:t>
            </a:r>
            <a:r>
              <a:rPr lang="en-US" altLang="ru-RU" sz="1600" b="1"/>
              <a:t>2</a:t>
            </a:r>
            <a:r>
              <a:rPr lang="ru-RU" altLang="ru-RU" sz="1600" b="1"/>
              <a:t>00 с</a:t>
            </a:r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auto">
          <a:xfrm rot="5400000" flipH="1">
            <a:off x="1925638" y="2943225"/>
            <a:ext cx="792162" cy="1189038"/>
          </a:xfrm>
          <a:prstGeom prst="rightArrow">
            <a:avLst>
              <a:gd name="adj1" fmla="val 50000"/>
              <a:gd name="adj2" fmla="val 40694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" name="Прямоугольник 1"/>
          <p:cNvSpPr>
            <a:spLocks noChangeArrowheads="1"/>
          </p:cNvSpPr>
          <p:nvPr/>
        </p:nvSpPr>
        <p:spPr bwMode="auto">
          <a:xfrm>
            <a:off x="468313" y="1989138"/>
            <a:ext cx="3649662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Минимальные габариты </a:t>
            </a:r>
            <a:r>
              <a:rPr lang="en-US" altLang="ru-RU" sz="1600"/>
              <a:t>&lt;</a:t>
            </a:r>
            <a:r>
              <a:rPr lang="ru-RU" altLang="ru-RU" sz="1600"/>
              <a:t> </a:t>
            </a:r>
            <a:r>
              <a:rPr lang="en-US" altLang="ru-RU" sz="1600"/>
              <a:t>1</a:t>
            </a:r>
            <a:r>
              <a:rPr lang="ru-RU" altLang="ru-RU" sz="1600"/>
              <a:t>…2</a:t>
            </a:r>
            <a:r>
              <a:rPr lang="en-US" altLang="ru-RU" sz="1600"/>
              <a:t> </a:t>
            </a:r>
            <a:r>
              <a:rPr lang="ru-RU" altLang="ru-RU" sz="1600"/>
              <a:t>м</a:t>
            </a:r>
            <a:r>
              <a:rPr lang="en-US" altLang="ru-RU" sz="1600"/>
              <a:t>3</a:t>
            </a:r>
            <a:endParaRPr lang="ru-RU" altLang="ru-RU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Минимальная масса </a:t>
            </a:r>
            <a:r>
              <a:rPr lang="en-US" altLang="ru-RU" sz="1600"/>
              <a:t>&lt; 300</a:t>
            </a:r>
            <a:r>
              <a:rPr lang="ru-RU" altLang="ru-RU" sz="1600"/>
              <a:t>…</a:t>
            </a:r>
            <a:r>
              <a:rPr lang="en-US" altLang="ru-RU" sz="1600"/>
              <a:t>500 </a:t>
            </a:r>
            <a:r>
              <a:rPr lang="ru-RU" altLang="ru-RU" sz="1600"/>
              <a:t>кг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5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03648" y="548680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Предварительная схема лазера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28600" y="2057226"/>
            <a:ext cx="1219200" cy="762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4938" y="2133426"/>
            <a:ext cx="140017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/>
              <a:t>волокон. ЗГ (псек)</a:t>
            </a:r>
            <a:r>
              <a:rPr lang="en-US" altLang="ru-RU" sz="1600"/>
              <a:t> </a:t>
            </a:r>
            <a:endParaRPr lang="ru-RU" altLang="ru-RU" sz="1600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V="1">
            <a:off x="1447800" y="2501726"/>
            <a:ext cx="1828056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485900" y="2298526"/>
            <a:ext cx="952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200" dirty="0"/>
              <a:t>~ </a:t>
            </a:r>
            <a:r>
              <a:rPr lang="ru-RU" altLang="ru-RU" sz="1200" dirty="0" smtClean="0"/>
              <a:t>5</a:t>
            </a:r>
            <a:r>
              <a:rPr lang="en-US" altLang="ru-RU" sz="1200" dirty="0" smtClean="0"/>
              <a:t>0 </a:t>
            </a:r>
            <a:r>
              <a:rPr lang="ru-RU" altLang="ru-RU" sz="1200" dirty="0"/>
              <a:t>мкДж</a:t>
            </a:r>
            <a:r>
              <a:rPr lang="en-US" altLang="ru-RU" sz="1200" dirty="0"/>
              <a:t>, 6</a:t>
            </a:r>
            <a:r>
              <a:rPr lang="ru-RU" altLang="ru-RU" sz="1200" dirty="0"/>
              <a:t> </a:t>
            </a:r>
            <a:r>
              <a:rPr lang="ru-RU" altLang="ru-RU" sz="1200" dirty="0" err="1"/>
              <a:t>нс</a:t>
            </a:r>
            <a:r>
              <a:rPr lang="en-US" altLang="ru-RU" sz="1200" dirty="0"/>
              <a:t>, 5 </a:t>
            </a:r>
            <a:r>
              <a:rPr lang="ru-RU" altLang="ru-RU" sz="1200" dirty="0"/>
              <a:t>кГц</a:t>
            </a:r>
            <a:endParaRPr lang="el-GR" altLang="ru-RU" sz="1200" dirty="0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572395" y="2311226"/>
            <a:ext cx="457200" cy="381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275856" y="1773064"/>
            <a:ext cx="610344" cy="1397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 rot="-5400000">
            <a:off x="2865488" y="2170732"/>
            <a:ext cx="1452562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00" dirty="0"/>
              <a:t>Делитель луча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400" dirty="0"/>
              <a:t>1→100 </a:t>
            </a:r>
            <a:endParaRPr lang="ru-RU" altLang="ru-RU" sz="1400" dirty="0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3886200" y="1844501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3886200" y="1996901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3886200" y="2819226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3886200" y="2971626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4572000" y="312402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 rot="-5400000">
            <a:off x="3599657" y="2038969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/>
              <a:t>…</a:t>
            </a:r>
            <a:endParaRPr lang="ru-RU" altLang="ru-RU" sz="1800"/>
          </a:p>
        </p:txBody>
      </p:sp>
      <p:sp>
        <p:nvSpPr>
          <p:cNvPr id="29" name="Oval 20"/>
          <p:cNvSpPr>
            <a:spLocks noChangeArrowheads="1"/>
          </p:cNvSpPr>
          <p:nvPr/>
        </p:nvSpPr>
        <p:spPr bwMode="auto">
          <a:xfrm>
            <a:off x="4889500" y="2908126"/>
            <a:ext cx="457200" cy="457200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4624388" y="2420764"/>
            <a:ext cx="1676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00" dirty="0" err="1"/>
              <a:t>Пьезоэлектр</a:t>
            </a:r>
            <a:r>
              <a:rPr lang="ru-RU" altLang="ru-RU" sz="1400" dirty="0"/>
              <a:t>. контроллер</a:t>
            </a: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5334000" y="3124026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6019800" y="2438226"/>
            <a:ext cx="1600200" cy="762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5318125" y="2895426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200" dirty="0"/>
              <a:t>~ </a:t>
            </a:r>
            <a:r>
              <a:rPr lang="en-US" altLang="ru-RU" sz="1200" dirty="0" smtClean="0"/>
              <a:t>0.</a:t>
            </a:r>
            <a:r>
              <a:rPr lang="ru-RU" altLang="ru-RU" sz="1200" dirty="0" smtClean="0"/>
              <a:t>5</a:t>
            </a:r>
            <a:r>
              <a:rPr lang="en-US" altLang="ru-RU" sz="1200" dirty="0" smtClean="0"/>
              <a:t> </a:t>
            </a:r>
            <a:r>
              <a:rPr lang="ru-RU" altLang="ru-RU" sz="1200" dirty="0"/>
              <a:t>мкДж</a:t>
            </a:r>
            <a:endParaRPr lang="el-GR" altLang="ru-RU" sz="1200" dirty="0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5924550" y="2590626"/>
            <a:ext cx="1816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00"/>
              <a:t>волокон. усилитель</a:t>
            </a:r>
            <a:r>
              <a:rPr lang="en-US" altLang="ru-RU" sz="1400"/>
              <a:t> (~10</a:t>
            </a:r>
            <a:r>
              <a:rPr lang="en-US" altLang="ru-RU" sz="1400" baseline="30000"/>
              <a:t>3</a:t>
            </a:r>
            <a:r>
              <a:rPr lang="en-US" altLang="ru-RU" sz="1400"/>
              <a:t>)</a:t>
            </a:r>
            <a:endParaRPr lang="ru-RU" altLang="ru-RU" sz="1400"/>
          </a:p>
        </p:txBody>
      </p:sp>
      <p:sp>
        <p:nvSpPr>
          <p:cNvPr id="35" name="AutoShape 26"/>
          <p:cNvSpPr>
            <a:spLocks noChangeArrowheads="1"/>
          </p:cNvSpPr>
          <p:nvPr/>
        </p:nvSpPr>
        <p:spPr bwMode="auto">
          <a:xfrm>
            <a:off x="4876800" y="2362026"/>
            <a:ext cx="2895600" cy="1143000"/>
          </a:xfrm>
          <a:prstGeom prst="wedgeRoundRectCallout">
            <a:avLst>
              <a:gd name="adj1" fmla="val -3102"/>
              <a:gd name="adj2" fmla="val -75926"/>
              <a:gd name="adj3" fmla="val 16667"/>
            </a:avLst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5508625" y="1484139"/>
            <a:ext cx="2438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400" dirty="0"/>
              <a:t>2*10*20 </a:t>
            </a:r>
            <a:r>
              <a:rPr lang="ru-RU" altLang="ru-RU" sz="1400" dirty="0" smtClean="0"/>
              <a:t>см3:</a:t>
            </a:r>
            <a:r>
              <a:rPr lang="en-US" altLang="ru-RU" sz="1400" dirty="0" smtClean="0"/>
              <a:t> </a:t>
            </a:r>
            <a:r>
              <a:rPr lang="ru-RU" altLang="ru-RU" sz="1400" dirty="0"/>
              <a:t>блок без питания (х 100 шт.)</a:t>
            </a:r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>
            <a:off x="7620000" y="3124026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Line 31"/>
          <p:cNvSpPr>
            <a:spLocks noChangeShapeType="1"/>
          </p:cNvSpPr>
          <p:nvPr/>
        </p:nvSpPr>
        <p:spPr bwMode="auto">
          <a:xfrm>
            <a:off x="8458200" y="3124026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Rectangle 33"/>
          <p:cNvSpPr>
            <a:spLocks noChangeArrowheads="1"/>
          </p:cNvSpPr>
          <p:nvPr/>
        </p:nvSpPr>
        <p:spPr bwMode="auto">
          <a:xfrm>
            <a:off x="8229600" y="3428826"/>
            <a:ext cx="457200" cy="381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7801049" y="3428826"/>
            <a:ext cx="5873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dirty="0"/>
              <a:t>ИФ</a:t>
            </a:r>
          </a:p>
        </p:txBody>
      </p:sp>
      <p:sp>
        <p:nvSpPr>
          <p:cNvPr id="41" name="Text Box 35"/>
          <p:cNvSpPr txBox="1">
            <a:spLocks noChangeArrowheads="1"/>
          </p:cNvSpPr>
          <p:nvPr/>
        </p:nvSpPr>
        <p:spPr bwMode="auto">
          <a:xfrm>
            <a:off x="7838256" y="4190826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200" dirty="0"/>
              <a:t>~ 500 </a:t>
            </a:r>
            <a:r>
              <a:rPr lang="ru-RU" altLang="ru-RU" sz="1200" dirty="0"/>
              <a:t>мкДж</a:t>
            </a:r>
            <a:endParaRPr lang="el-GR" altLang="ru-RU" sz="1200" dirty="0"/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 flipH="1" flipV="1">
            <a:off x="7740650" y="4414664"/>
            <a:ext cx="71755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3" name="Picture 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0" t="53906" r="40001" b="36719"/>
          <a:stretch>
            <a:fillRect/>
          </a:stretch>
        </p:blipFill>
        <p:spPr bwMode="auto">
          <a:xfrm>
            <a:off x="468313" y="2924001"/>
            <a:ext cx="8969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Line 64"/>
          <p:cNvSpPr>
            <a:spLocks noChangeShapeType="1"/>
          </p:cNvSpPr>
          <p:nvPr/>
        </p:nvSpPr>
        <p:spPr bwMode="auto">
          <a:xfrm flipV="1">
            <a:off x="1365250" y="3276426"/>
            <a:ext cx="3511550" cy="6350"/>
          </a:xfrm>
          <a:prstGeom prst="line">
            <a:avLst/>
          </a:prstGeom>
          <a:noFill/>
          <a:ln w="57150">
            <a:solidFill>
              <a:srgbClr val="00B05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Text Box 65"/>
          <p:cNvSpPr txBox="1">
            <a:spLocks noChangeArrowheads="1"/>
          </p:cNvSpPr>
          <p:nvPr/>
        </p:nvSpPr>
        <p:spPr bwMode="auto">
          <a:xfrm>
            <a:off x="1752600" y="2997026"/>
            <a:ext cx="16668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00B050"/>
                </a:solidFill>
              </a:rPr>
              <a:t>сигнал обратной связи</a:t>
            </a:r>
          </a:p>
        </p:txBody>
      </p:sp>
      <p:sp>
        <p:nvSpPr>
          <p:cNvPr id="46" name="AutoShape 68" descr="330px-CPA_compressor"/>
          <p:cNvSpPr>
            <a:spLocks noChangeAspect="1" noChangeArrowheads="1"/>
          </p:cNvSpPr>
          <p:nvPr/>
        </p:nvSpPr>
        <p:spPr bwMode="auto">
          <a:xfrm>
            <a:off x="4419600" y="327642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>
            <a:off x="3898900" y="3124026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Line 14"/>
          <p:cNvSpPr>
            <a:spLocks noChangeShapeType="1"/>
          </p:cNvSpPr>
          <p:nvPr/>
        </p:nvSpPr>
        <p:spPr bwMode="auto">
          <a:xfrm>
            <a:off x="3898900" y="2133426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2555776" y="2010742"/>
            <a:ext cx="6000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dirty="0"/>
              <a:t>ИФ</a:t>
            </a:r>
            <a:r>
              <a:rPr lang="en-US" altLang="ru-RU" sz="1600" dirty="0"/>
              <a:t> </a:t>
            </a:r>
            <a:endParaRPr lang="ru-RU" altLang="ru-RU" sz="16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1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03648" y="548680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Предварительная схема лазера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4089226"/>
            <a:ext cx="14478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28600" y="2057226"/>
            <a:ext cx="1219200" cy="762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4938" y="2133426"/>
            <a:ext cx="140017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/>
              <a:t>волокон. ЗГ (псек)</a:t>
            </a:r>
            <a:r>
              <a:rPr lang="en-US" altLang="ru-RU" sz="1600"/>
              <a:t> </a:t>
            </a:r>
            <a:endParaRPr lang="ru-RU" altLang="ru-RU" sz="1600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V="1">
            <a:off x="1447800" y="2501726"/>
            <a:ext cx="1828056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485900" y="2298526"/>
            <a:ext cx="952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200" dirty="0"/>
              <a:t>~ </a:t>
            </a:r>
            <a:r>
              <a:rPr lang="ru-RU" altLang="ru-RU" sz="1200" dirty="0" smtClean="0"/>
              <a:t>5</a:t>
            </a:r>
            <a:r>
              <a:rPr lang="en-US" altLang="ru-RU" sz="1200" dirty="0" smtClean="0"/>
              <a:t>0 </a:t>
            </a:r>
            <a:r>
              <a:rPr lang="ru-RU" altLang="ru-RU" sz="1200" dirty="0"/>
              <a:t>мкДж</a:t>
            </a:r>
            <a:r>
              <a:rPr lang="en-US" altLang="ru-RU" sz="1200" dirty="0"/>
              <a:t>, 6</a:t>
            </a:r>
            <a:r>
              <a:rPr lang="ru-RU" altLang="ru-RU" sz="1200" dirty="0"/>
              <a:t> </a:t>
            </a:r>
            <a:r>
              <a:rPr lang="ru-RU" altLang="ru-RU" sz="1200" dirty="0" err="1"/>
              <a:t>нс</a:t>
            </a:r>
            <a:r>
              <a:rPr lang="en-US" altLang="ru-RU" sz="1200" dirty="0"/>
              <a:t>, 5 </a:t>
            </a:r>
            <a:r>
              <a:rPr lang="ru-RU" altLang="ru-RU" sz="1200" dirty="0"/>
              <a:t>кГц</a:t>
            </a:r>
            <a:endParaRPr lang="el-GR" altLang="ru-RU" sz="1200" dirty="0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572395" y="2311226"/>
            <a:ext cx="457200" cy="381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275856" y="1773064"/>
            <a:ext cx="610344" cy="1397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 rot="-5400000">
            <a:off x="2865488" y="2170732"/>
            <a:ext cx="1452562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00" dirty="0"/>
              <a:t>Делитель луча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400" dirty="0"/>
              <a:t>1→100 </a:t>
            </a:r>
            <a:endParaRPr lang="ru-RU" altLang="ru-RU" sz="1400" dirty="0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3886200" y="1844501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3886200" y="1996901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3886200" y="2819226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3886200" y="2971626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4572000" y="312402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 rot="-5400000">
            <a:off x="3599657" y="2038969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/>
              <a:t>…</a:t>
            </a:r>
            <a:endParaRPr lang="ru-RU" altLang="ru-RU" sz="1800"/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4889500" y="2908126"/>
            <a:ext cx="457200" cy="457200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4624388" y="2420764"/>
            <a:ext cx="1676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00" dirty="0" err="1"/>
              <a:t>Пьезоэлектр</a:t>
            </a:r>
            <a:r>
              <a:rPr lang="ru-RU" altLang="ru-RU" sz="1400" dirty="0"/>
              <a:t>. контроллер</a:t>
            </a:r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5334000" y="3124026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6019800" y="2438226"/>
            <a:ext cx="1600200" cy="762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5318125" y="2895426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200" dirty="0"/>
              <a:t>~ </a:t>
            </a:r>
            <a:r>
              <a:rPr lang="en-US" altLang="ru-RU" sz="1200" dirty="0" smtClean="0"/>
              <a:t>0.</a:t>
            </a:r>
            <a:r>
              <a:rPr lang="ru-RU" altLang="ru-RU" sz="1200" dirty="0" smtClean="0"/>
              <a:t>5</a:t>
            </a:r>
            <a:r>
              <a:rPr lang="en-US" altLang="ru-RU" sz="1200" dirty="0" smtClean="0"/>
              <a:t> </a:t>
            </a:r>
            <a:r>
              <a:rPr lang="ru-RU" altLang="ru-RU" sz="1200" dirty="0"/>
              <a:t>мкДж</a:t>
            </a:r>
            <a:endParaRPr lang="el-GR" altLang="ru-RU" sz="1200" dirty="0"/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5924550" y="2590626"/>
            <a:ext cx="1816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00"/>
              <a:t>волокон. усилитель</a:t>
            </a:r>
            <a:r>
              <a:rPr lang="en-US" altLang="ru-RU" sz="1400"/>
              <a:t> (~10</a:t>
            </a:r>
            <a:r>
              <a:rPr lang="en-US" altLang="ru-RU" sz="1400" baseline="30000"/>
              <a:t>3</a:t>
            </a:r>
            <a:r>
              <a:rPr lang="en-US" altLang="ru-RU" sz="1400"/>
              <a:t>)</a:t>
            </a:r>
            <a:endParaRPr lang="ru-RU" altLang="ru-RU" sz="1400"/>
          </a:p>
        </p:txBody>
      </p:sp>
      <p:sp>
        <p:nvSpPr>
          <p:cNvPr id="31" name="AutoShape 26"/>
          <p:cNvSpPr>
            <a:spLocks noChangeArrowheads="1"/>
          </p:cNvSpPr>
          <p:nvPr/>
        </p:nvSpPr>
        <p:spPr bwMode="auto">
          <a:xfrm>
            <a:off x="4876800" y="2362026"/>
            <a:ext cx="2895600" cy="1143000"/>
          </a:xfrm>
          <a:prstGeom prst="wedgeRoundRectCallout">
            <a:avLst>
              <a:gd name="adj1" fmla="val -3102"/>
              <a:gd name="adj2" fmla="val -75926"/>
              <a:gd name="adj3" fmla="val 16667"/>
            </a:avLst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5508625" y="1484139"/>
            <a:ext cx="2438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400" dirty="0"/>
              <a:t>2*10*20 </a:t>
            </a:r>
            <a:r>
              <a:rPr lang="ru-RU" altLang="ru-RU" sz="1400" dirty="0" smtClean="0"/>
              <a:t>см3:</a:t>
            </a:r>
            <a:r>
              <a:rPr lang="en-US" altLang="ru-RU" sz="1400" dirty="0" smtClean="0"/>
              <a:t> </a:t>
            </a:r>
            <a:r>
              <a:rPr lang="ru-RU" altLang="ru-RU" sz="1400" dirty="0"/>
              <a:t>блок без питания (х 100 шт.)</a:t>
            </a:r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7620000" y="3124026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>
            <a:off x="8458200" y="3124026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8229600" y="3428826"/>
            <a:ext cx="457200" cy="381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7801049" y="3428826"/>
            <a:ext cx="5873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dirty="0"/>
              <a:t>ИФ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7838256" y="4190826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200" dirty="0"/>
              <a:t>~ 500 </a:t>
            </a:r>
            <a:r>
              <a:rPr lang="ru-RU" altLang="ru-RU" sz="1200" dirty="0"/>
              <a:t>мкДж</a:t>
            </a:r>
            <a:endParaRPr lang="el-GR" altLang="ru-RU" sz="1200" dirty="0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H="1" flipV="1">
            <a:off x="7740650" y="4414664"/>
            <a:ext cx="71755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9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4063826"/>
            <a:ext cx="1271588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5592763" y="4648026"/>
            <a:ext cx="23637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00"/>
              <a:t>Высокий коэффициент усиления</a:t>
            </a:r>
            <a:r>
              <a:rPr lang="en-US" altLang="ru-RU" sz="1400"/>
              <a:t> (~10</a:t>
            </a:r>
            <a:r>
              <a:rPr lang="en-US" altLang="ru-RU" sz="1400" baseline="30000"/>
              <a:t>2</a:t>
            </a:r>
            <a:r>
              <a:rPr lang="en-US" altLang="ru-RU" sz="1400"/>
              <a:t>)</a:t>
            </a:r>
            <a:endParaRPr lang="ru-RU" altLang="ru-RU" sz="1400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5880100" y="4419426"/>
            <a:ext cx="3048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 flipV="1">
            <a:off x="5880100" y="4203526"/>
            <a:ext cx="0" cy="228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5153025" y="3860626"/>
            <a:ext cx="2514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400"/>
              <a:t>~150 </a:t>
            </a:r>
            <a:r>
              <a:rPr lang="ru-RU" altLang="ru-RU" sz="1400"/>
              <a:t>Вт накачка</a:t>
            </a:r>
            <a:r>
              <a:rPr lang="en-US" altLang="ru-RU" sz="1400"/>
              <a:t> </a:t>
            </a:r>
            <a:endParaRPr lang="ru-RU" altLang="ru-RU" sz="1400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 flipH="1">
            <a:off x="4953000" y="4419426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4932363" y="4190826"/>
            <a:ext cx="8382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200"/>
              <a:t>~ 10 </a:t>
            </a:r>
            <a:r>
              <a:rPr lang="ru-RU" altLang="ru-RU" sz="1200"/>
              <a:t>мДж</a:t>
            </a:r>
            <a:endParaRPr lang="el-GR" altLang="ru-RU" sz="1200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3327400" y="4414664"/>
            <a:ext cx="3048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 flipV="1">
            <a:off x="3327400" y="4198764"/>
            <a:ext cx="0" cy="228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 flipH="1">
            <a:off x="2057400" y="4414664"/>
            <a:ext cx="110490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Text Box 48"/>
          <p:cNvSpPr txBox="1">
            <a:spLocks noChangeArrowheads="1"/>
          </p:cNvSpPr>
          <p:nvPr/>
        </p:nvSpPr>
        <p:spPr bwMode="auto">
          <a:xfrm>
            <a:off x="2124075" y="4190826"/>
            <a:ext cx="8382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200"/>
              <a:t>~ 40 </a:t>
            </a:r>
            <a:r>
              <a:rPr lang="ru-RU" altLang="ru-RU" sz="1200"/>
              <a:t>мДж</a:t>
            </a:r>
            <a:endParaRPr lang="el-GR" altLang="ru-RU" sz="1200"/>
          </a:p>
        </p:txBody>
      </p:sp>
      <p:sp>
        <p:nvSpPr>
          <p:cNvPr id="50" name="Text Box 49"/>
          <p:cNvSpPr txBox="1">
            <a:spLocks noChangeArrowheads="1"/>
          </p:cNvSpPr>
          <p:nvPr/>
        </p:nvSpPr>
        <p:spPr bwMode="auto">
          <a:xfrm>
            <a:off x="2778125" y="3873326"/>
            <a:ext cx="2514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400"/>
              <a:t>~300 </a:t>
            </a:r>
            <a:r>
              <a:rPr lang="ru-RU" altLang="ru-RU" sz="1400"/>
              <a:t>Вт</a:t>
            </a:r>
            <a:r>
              <a:rPr lang="en-US" altLang="ru-RU" sz="1400"/>
              <a:t> </a:t>
            </a:r>
            <a:r>
              <a:rPr lang="ru-RU" altLang="ru-RU" sz="1400"/>
              <a:t>накачка</a:t>
            </a:r>
            <a:r>
              <a:rPr lang="en-US" altLang="ru-RU" sz="1400"/>
              <a:t> </a:t>
            </a:r>
            <a:endParaRPr lang="ru-RU" altLang="ru-RU" sz="1400"/>
          </a:p>
        </p:txBody>
      </p:sp>
      <p:sp>
        <p:nvSpPr>
          <p:cNvPr id="51" name="Text Box 50"/>
          <p:cNvSpPr txBox="1">
            <a:spLocks noChangeArrowheads="1"/>
          </p:cNvSpPr>
          <p:nvPr/>
        </p:nvSpPr>
        <p:spPr bwMode="auto">
          <a:xfrm>
            <a:off x="3013075" y="4648026"/>
            <a:ext cx="24225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00"/>
              <a:t>Высокая эффективность накачки</a:t>
            </a:r>
            <a:r>
              <a:rPr lang="en-US" altLang="ru-RU" sz="1400"/>
              <a:t> (&gt;50%)</a:t>
            </a:r>
            <a:endParaRPr lang="ru-RU" altLang="ru-RU" sz="1400"/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 flipH="1">
            <a:off x="2057400" y="476708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 flipH="1">
            <a:off x="2057400" y="385268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 flipH="1">
            <a:off x="2057400" y="400508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 rot="-5400000">
            <a:off x="1808957" y="4194794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/>
              <a:t>…</a:t>
            </a:r>
            <a:endParaRPr lang="ru-RU" altLang="ru-RU" sz="1800"/>
          </a:p>
        </p:txBody>
      </p:sp>
      <p:sp>
        <p:nvSpPr>
          <p:cNvPr id="56" name="AutoShape 56"/>
          <p:cNvSpPr>
            <a:spLocks noChangeArrowheads="1"/>
          </p:cNvSpPr>
          <p:nvPr/>
        </p:nvSpPr>
        <p:spPr bwMode="auto">
          <a:xfrm>
            <a:off x="3149600" y="3886026"/>
            <a:ext cx="4591050" cy="1371600"/>
          </a:xfrm>
          <a:prstGeom prst="wedgeRoundRectCallout">
            <a:avLst>
              <a:gd name="adj1" fmla="val 38278"/>
              <a:gd name="adj2" fmla="val 67801"/>
              <a:gd name="adj3" fmla="val 16667"/>
            </a:avLst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5853113" y="5503689"/>
            <a:ext cx="2895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400"/>
              <a:t>4*4*30 c</a:t>
            </a:r>
            <a:r>
              <a:rPr lang="ru-RU" altLang="ru-RU" sz="1400"/>
              <a:t>м: оптический блок</a:t>
            </a:r>
            <a:r>
              <a:rPr lang="en-US" altLang="ru-RU" sz="1400"/>
              <a:t> + 2*10*10 c</a:t>
            </a:r>
            <a:r>
              <a:rPr lang="ru-RU" altLang="ru-RU" sz="1400"/>
              <a:t>м</a:t>
            </a:r>
            <a:r>
              <a:rPr lang="en-US" altLang="ru-RU" sz="1400"/>
              <a:t> </a:t>
            </a:r>
            <a:r>
              <a:rPr lang="ru-RU" altLang="ru-RU" sz="1400"/>
              <a:t>блок накачки</a:t>
            </a:r>
          </a:p>
        </p:txBody>
      </p:sp>
      <p:sp>
        <p:nvSpPr>
          <p:cNvPr id="58" name="AutoShape 58"/>
          <p:cNvSpPr>
            <a:spLocks/>
          </p:cNvSpPr>
          <p:nvPr/>
        </p:nvSpPr>
        <p:spPr bwMode="auto">
          <a:xfrm>
            <a:off x="1752600" y="3700289"/>
            <a:ext cx="228600" cy="16002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 flipH="1" flipV="1">
            <a:off x="839788" y="4138439"/>
            <a:ext cx="912812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" name="Rectangle 61"/>
          <p:cNvSpPr>
            <a:spLocks noChangeArrowheads="1"/>
          </p:cNvSpPr>
          <p:nvPr/>
        </p:nvSpPr>
        <p:spPr bwMode="auto">
          <a:xfrm rot="2289813">
            <a:off x="695325" y="3762201"/>
            <a:ext cx="152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61" name="Picture 6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0" t="53906" r="40001" b="36719"/>
          <a:stretch>
            <a:fillRect/>
          </a:stretch>
        </p:blipFill>
        <p:spPr bwMode="auto">
          <a:xfrm>
            <a:off x="468313" y="2924001"/>
            <a:ext cx="8969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Line 64"/>
          <p:cNvSpPr>
            <a:spLocks noChangeShapeType="1"/>
          </p:cNvSpPr>
          <p:nvPr/>
        </p:nvSpPr>
        <p:spPr bwMode="auto">
          <a:xfrm flipV="1">
            <a:off x="1365250" y="3276426"/>
            <a:ext cx="3511550" cy="6350"/>
          </a:xfrm>
          <a:prstGeom prst="line">
            <a:avLst/>
          </a:prstGeom>
          <a:noFill/>
          <a:ln w="57150">
            <a:solidFill>
              <a:srgbClr val="00B05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" name="Text Box 65"/>
          <p:cNvSpPr txBox="1">
            <a:spLocks noChangeArrowheads="1"/>
          </p:cNvSpPr>
          <p:nvPr/>
        </p:nvSpPr>
        <p:spPr bwMode="auto">
          <a:xfrm>
            <a:off x="1752600" y="2997026"/>
            <a:ext cx="16668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00B050"/>
                </a:solidFill>
              </a:rPr>
              <a:t>сигнал обратной связи</a:t>
            </a:r>
          </a:p>
        </p:txBody>
      </p:sp>
      <p:sp>
        <p:nvSpPr>
          <p:cNvPr id="64" name="Text Box 66"/>
          <p:cNvSpPr txBox="1">
            <a:spLocks noChangeArrowheads="1"/>
          </p:cNvSpPr>
          <p:nvPr/>
        </p:nvSpPr>
        <p:spPr bwMode="auto">
          <a:xfrm>
            <a:off x="755650" y="4190826"/>
            <a:ext cx="121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200"/>
              <a:t>~40 </a:t>
            </a:r>
            <a:r>
              <a:rPr lang="ru-RU" altLang="ru-RU" sz="1200"/>
              <a:t>мДж</a:t>
            </a:r>
            <a:r>
              <a:rPr lang="en-US" altLang="ru-RU" sz="1200"/>
              <a:t>*100 = 4</a:t>
            </a:r>
            <a:r>
              <a:rPr lang="ru-RU" altLang="ru-RU" sz="1200"/>
              <a:t>Дж</a:t>
            </a:r>
            <a:r>
              <a:rPr lang="en-US" altLang="ru-RU" sz="1200"/>
              <a:t>, 5 </a:t>
            </a:r>
            <a:r>
              <a:rPr lang="ru-RU" altLang="ru-RU" sz="1200"/>
              <a:t>кГц</a:t>
            </a:r>
            <a:endParaRPr lang="el-GR" altLang="ru-RU" sz="1200"/>
          </a:p>
        </p:txBody>
      </p:sp>
      <p:sp>
        <p:nvSpPr>
          <p:cNvPr id="65" name="AutoShape 68" descr="330px-CPA_compressor"/>
          <p:cNvSpPr>
            <a:spLocks noChangeAspect="1" noChangeArrowheads="1"/>
          </p:cNvSpPr>
          <p:nvPr/>
        </p:nvSpPr>
        <p:spPr bwMode="auto">
          <a:xfrm>
            <a:off x="4419600" y="327642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6" name="Line 16"/>
          <p:cNvSpPr>
            <a:spLocks noChangeShapeType="1"/>
          </p:cNvSpPr>
          <p:nvPr/>
        </p:nvSpPr>
        <p:spPr bwMode="auto">
          <a:xfrm>
            <a:off x="3898900" y="3124026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" name="Line 62"/>
          <p:cNvSpPr>
            <a:spLocks noChangeShapeType="1"/>
          </p:cNvSpPr>
          <p:nvPr/>
        </p:nvSpPr>
        <p:spPr bwMode="auto">
          <a:xfrm>
            <a:off x="839788" y="4138439"/>
            <a:ext cx="0" cy="1303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>
            <a:off x="3898900" y="2133426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" name="Text Box 9"/>
          <p:cNvSpPr txBox="1">
            <a:spLocks noChangeArrowheads="1"/>
          </p:cNvSpPr>
          <p:nvPr/>
        </p:nvSpPr>
        <p:spPr bwMode="auto">
          <a:xfrm>
            <a:off x="2555776" y="2010742"/>
            <a:ext cx="6000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dirty="0"/>
              <a:t>ИФ</a:t>
            </a:r>
            <a:r>
              <a:rPr lang="en-US" altLang="ru-RU" sz="1600" dirty="0"/>
              <a:t> </a:t>
            </a:r>
            <a:endParaRPr lang="ru-RU" altLang="ru-RU" sz="16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9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03648" y="548680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Предварительная схема лазера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0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4089226"/>
            <a:ext cx="14478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228600" y="2057226"/>
            <a:ext cx="1219200" cy="762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134938" y="2133426"/>
            <a:ext cx="140017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/>
              <a:t>волокон. ЗГ (псек)</a:t>
            </a:r>
            <a:r>
              <a:rPr lang="en-US" altLang="ru-RU" sz="1600"/>
              <a:t> </a:t>
            </a:r>
            <a:endParaRPr lang="ru-RU" altLang="ru-RU" sz="1600"/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 flipV="1">
            <a:off x="1447800" y="2501726"/>
            <a:ext cx="1828056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1485900" y="2298526"/>
            <a:ext cx="952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200" dirty="0"/>
              <a:t>~ </a:t>
            </a:r>
            <a:r>
              <a:rPr lang="ru-RU" altLang="ru-RU" sz="1200" dirty="0" smtClean="0"/>
              <a:t>5</a:t>
            </a:r>
            <a:r>
              <a:rPr lang="en-US" altLang="ru-RU" sz="1200" dirty="0" smtClean="0"/>
              <a:t>0 </a:t>
            </a:r>
            <a:r>
              <a:rPr lang="ru-RU" altLang="ru-RU" sz="1200" dirty="0"/>
              <a:t>мкДж</a:t>
            </a:r>
            <a:r>
              <a:rPr lang="en-US" altLang="ru-RU" sz="1200" dirty="0"/>
              <a:t>, 6</a:t>
            </a:r>
            <a:r>
              <a:rPr lang="ru-RU" altLang="ru-RU" sz="1200" dirty="0"/>
              <a:t> </a:t>
            </a:r>
            <a:r>
              <a:rPr lang="ru-RU" altLang="ru-RU" sz="1200" dirty="0" err="1"/>
              <a:t>нс</a:t>
            </a:r>
            <a:r>
              <a:rPr lang="en-US" altLang="ru-RU" sz="1200" dirty="0"/>
              <a:t>, 5 </a:t>
            </a:r>
            <a:r>
              <a:rPr lang="ru-RU" altLang="ru-RU" sz="1200" dirty="0"/>
              <a:t>кГц</a:t>
            </a:r>
            <a:endParaRPr lang="el-GR" altLang="ru-RU" sz="1200" dirty="0"/>
          </a:p>
        </p:txBody>
      </p:sp>
      <p:sp>
        <p:nvSpPr>
          <p:cNvPr id="75" name="Rectangle 8"/>
          <p:cNvSpPr>
            <a:spLocks noChangeArrowheads="1"/>
          </p:cNvSpPr>
          <p:nvPr/>
        </p:nvSpPr>
        <p:spPr bwMode="auto">
          <a:xfrm>
            <a:off x="2572395" y="2311226"/>
            <a:ext cx="457200" cy="381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3275856" y="1773064"/>
            <a:ext cx="610344" cy="1397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7" name="Text Box 12"/>
          <p:cNvSpPr txBox="1">
            <a:spLocks noChangeArrowheads="1"/>
          </p:cNvSpPr>
          <p:nvPr/>
        </p:nvSpPr>
        <p:spPr bwMode="auto">
          <a:xfrm rot="-5400000">
            <a:off x="2865488" y="2170732"/>
            <a:ext cx="1452562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00" dirty="0"/>
              <a:t>Делитель луча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400" dirty="0"/>
              <a:t>1→100 </a:t>
            </a:r>
            <a:endParaRPr lang="ru-RU" altLang="ru-RU" sz="1400" dirty="0"/>
          </a:p>
        </p:txBody>
      </p:sp>
      <p:sp>
        <p:nvSpPr>
          <p:cNvPr id="78" name="Line 13"/>
          <p:cNvSpPr>
            <a:spLocks noChangeShapeType="1"/>
          </p:cNvSpPr>
          <p:nvPr/>
        </p:nvSpPr>
        <p:spPr bwMode="auto">
          <a:xfrm>
            <a:off x="3886200" y="1844501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" name="Line 14"/>
          <p:cNvSpPr>
            <a:spLocks noChangeShapeType="1"/>
          </p:cNvSpPr>
          <p:nvPr/>
        </p:nvSpPr>
        <p:spPr bwMode="auto">
          <a:xfrm>
            <a:off x="3886200" y="1996901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" name="Line 15"/>
          <p:cNvSpPr>
            <a:spLocks noChangeShapeType="1"/>
          </p:cNvSpPr>
          <p:nvPr/>
        </p:nvSpPr>
        <p:spPr bwMode="auto">
          <a:xfrm>
            <a:off x="3886200" y="2819226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" name="Line 16"/>
          <p:cNvSpPr>
            <a:spLocks noChangeShapeType="1"/>
          </p:cNvSpPr>
          <p:nvPr/>
        </p:nvSpPr>
        <p:spPr bwMode="auto">
          <a:xfrm>
            <a:off x="3886200" y="2971626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" name="Line 17"/>
          <p:cNvSpPr>
            <a:spLocks noChangeShapeType="1"/>
          </p:cNvSpPr>
          <p:nvPr/>
        </p:nvSpPr>
        <p:spPr bwMode="auto">
          <a:xfrm>
            <a:off x="4572000" y="312402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" name="Text Box 18"/>
          <p:cNvSpPr txBox="1">
            <a:spLocks noChangeArrowheads="1"/>
          </p:cNvSpPr>
          <p:nvPr/>
        </p:nvSpPr>
        <p:spPr bwMode="auto">
          <a:xfrm rot="-5400000">
            <a:off x="3599657" y="2038969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/>
              <a:t>…</a:t>
            </a:r>
            <a:endParaRPr lang="ru-RU" altLang="ru-RU" sz="1800"/>
          </a:p>
        </p:txBody>
      </p:sp>
      <p:sp>
        <p:nvSpPr>
          <p:cNvPr id="84" name="Oval 20"/>
          <p:cNvSpPr>
            <a:spLocks noChangeArrowheads="1"/>
          </p:cNvSpPr>
          <p:nvPr/>
        </p:nvSpPr>
        <p:spPr bwMode="auto">
          <a:xfrm>
            <a:off x="4889500" y="2908126"/>
            <a:ext cx="457200" cy="457200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5" name="Text Box 21"/>
          <p:cNvSpPr txBox="1">
            <a:spLocks noChangeArrowheads="1"/>
          </p:cNvSpPr>
          <p:nvPr/>
        </p:nvSpPr>
        <p:spPr bwMode="auto">
          <a:xfrm>
            <a:off x="4624388" y="2420764"/>
            <a:ext cx="1676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00" dirty="0" err="1"/>
              <a:t>Пьезоэлектр</a:t>
            </a:r>
            <a:r>
              <a:rPr lang="ru-RU" altLang="ru-RU" sz="1400" dirty="0"/>
              <a:t>. контроллер</a:t>
            </a:r>
          </a:p>
        </p:txBody>
      </p:sp>
      <p:sp>
        <p:nvSpPr>
          <p:cNvPr id="86" name="Line 22"/>
          <p:cNvSpPr>
            <a:spLocks noChangeShapeType="1"/>
          </p:cNvSpPr>
          <p:nvPr/>
        </p:nvSpPr>
        <p:spPr bwMode="auto">
          <a:xfrm>
            <a:off x="5334000" y="3124026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" name="Rectangle 23"/>
          <p:cNvSpPr>
            <a:spLocks noChangeArrowheads="1"/>
          </p:cNvSpPr>
          <p:nvPr/>
        </p:nvSpPr>
        <p:spPr bwMode="auto">
          <a:xfrm>
            <a:off x="6019800" y="2438226"/>
            <a:ext cx="1600200" cy="762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8" name="Text Box 24"/>
          <p:cNvSpPr txBox="1">
            <a:spLocks noChangeArrowheads="1"/>
          </p:cNvSpPr>
          <p:nvPr/>
        </p:nvSpPr>
        <p:spPr bwMode="auto">
          <a:xfrm>
            <a:off x="5318125" y="2895426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200" dirty="0"/>
              <a:t>~ </a:t>
            </a:r>
            <a:r>
              <a:rPr lang="en-US" altLang="ru-RU" sz="1200" dirty="0" smtClean="0"/>
              <a:t>0.</a:t>
            </a:r>
            <a:r>
              <a:rPr lang="ru-RU" altLang="ru-RU" sz="1200" dirty="0" smtClean="0"/>
              <a:t>5</a:t>
            </a:r>
            <a:r>
              <a:rPr lang="en-US" altLang="ru-RU" sz="1200" dirty="0" smtClean="0"/>
              <a:t> </a:t>
            </a:r>
            <a:r>
              <a:rPr lang="ru-RU" altLang="ru-RU" sz="1200" dirty="0"/>
              <a:t>мкДж</a:t>
            </a:r>
            <a:endParaRPr lang="el-GR" altLang="ru-RU" sz="1200" dirty="0"/>
          </a:p>
        </p:txBody>
      </p:sp>
      <p:sp>
        <p:nvSpPr>
          <p:cNvPr id="89" name="Text Box 25"/>
          <p:cNvSpPr txBox="1">
            <a:spLocks noChangeArrowheads="1"/>
          </p:cNvSpPr>
          <p:nvPr/>
        </p:nvSpPr>
        <p:spPr bwMode="auto">
          <a:xfrm>
            <a:off x="5924550" y="2590626"/>
            <a:ext cx="1816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00"/>
              <a:t>волокон. усилитель</a:t>
            </a:r>
            <a:r>
              <a:rPr lang="en-US" altLang="ru-RU" sz="1400"/>
              <a:t> (~10</a:t>
            </a:r>
            <a:r>
              <a:rPr lang="en-US" altLang="ru-RU" sz="1400" baseline="30000"/>
              <a:t>3</a:t>
            </a:r>
            <a:r>
              <a:rPr lang="en-US" altLang="ru-RU" sz="1400"/>
              <a:t>)</a:t>
            </a:r>
            <a:endParaRPr lang="ru-RU" altLang="ru-RU" sz="1400"/>
          </a:p>
        </p:txBody>
      </p:sp>
      <p:sp>
        <p:nvSpPr>
          <p:cNvPr id="90" name="AutoShape 26"/>
          <p:cNvSpPr>
            <a:spLocks noChangeArrowheads="1"/>
          </p:cNvSpPr>
          <p:nvPr/>
        </p:nvSpPr>
        <p:spPr bwMode="auto">
          <a:xfrm>
            <a:off x="4876800" y="2362026"/>
            <a:ext cx="2895600" cy="1143000"/>
          </a:xfrm>
          <a:prstGeom prst="wedgeRoundRectCallout">
            <a:avLst>
              <a:gd name="adj1" fmla="val -3102"/>
              <a:gd name="adj2" fmla="val -75926"/>
              <a:gd name="adj3" fmla="val 16667"/>
            </a:avLst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1" name="Text Box 27"/>
          <p:cNvSpPr txBox="1">
            <a:spLocks noChangeArrowheads="1"/>
          </p:cNvSpPr>
          <p:nvPr/>
        </p:nvSpPr>
        <p:spPr bwMode="auto">
          <a:xfrm>
            <a:off x="5508625" y="1484139"/>
            <a:ext cx="2438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400" dirty="0"/>
              <a:t>2*10*20 </a:t>
            </a:r>
            <a:r>
              <a:rPr lang="ru-RU" altLang="ru-RU" sz="1400" dirty="0" smtClean="0"/>
              <a:t>см3:</a:t>
            </a:r>
            <a:r>
              <a:rPr lang="en-US" altLang="ru-RU" sz="1400" dirty="0" smtClean="0"/>
              <a:t> </a:t>
            </a:r>
            <a:r>
              <a:rPr lang="ru-RU" altLang="ru-RU" sz="1400" dirty="0"/>
              <a:t>блок без питания (х 100 шт.)</a:t>
            </a:r>
          </a:p>
        </p:txBody>
      </p:sp>
      <p:sp>
        <p:nvSpPr>
          <p:cNvPr id="92" name="Line 30"/>
          <p:cNvSpPr>
            <a:spLocks noChangeShapeType="1"/>
          </p:cNvSpPr>
          <p:nvPr/>
        </p:nvSpPr>
        <p:spPr bwMode="auto">
          <a:xfrm>
            <a:off x="7620000" y="3124026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" name="Line 31"/>
          <p:cNvSpPr>
            <a:spLocks noChangeShapeType="1"/>
          </p:cNvSpPr>
          <p:nvPr/>
        </p:nvSpPr>
        <p:spPr bwMode="auto">
          <a:xfrm>
            <a:off x="8458200" y="3124026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" name="Rectangle 33"/>
          <p:cNvSpPr>
            <a:spLocks noChangeArrowheads="1"/>
          </p:cNvSpPr>
          <p:nvPr/>
        </p:nvSpPr>
        <p:spPr bwMode="auto">
          <a:xfrm>
            <a:off x="8229600" y="3428826"/>
            <a:ext cx="457200" cy="381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5" name="Text Box 34"/>
          <p:cNvSpPr txBox="1">
            <a:spLocks noChangeArrowheads="1"/>
          </p:cNvSpPr>
          <p:nvPr/>
        </p:nvSpPr>
        <p:spPr bwMode="auto">
          <a:xfrm>
            <a:off x="7801049" y="3428826"/>
            <a:ext cx="5873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dirty="0"/>
              <a:t>ИФ</a:t>
            </a:r>
          </a:p>
        </p:txBody>
      </p:sp>
      <p:sp>
        <p:nvSpPr>
          <p:cNvPr id="96" name="Text Box 35"/>
          <p:cNvSpPr txBox="1">
            <a:spLocks noChangeArrowheads="1"/>
          </p:cNvSpPr>
          <p:nvPr/>
        </p:nvSpPr>
        <p:spPr bwMode="auto">
          <a:xfrm>
            <a:off x="7838256" y="4190826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200" dirty="0"/>
              <a:t>~ 500 </a:t>
            </a:r>
            <a:r>
              <a:rPr lang="ru-RU" altLang="ru-RU" sz="1200" dirty="0"/>
              <a:t>мкДж</a:t>
            </a:r>
            <a:endParaRPr lang="el-GR" altLang="ru-RU" sz="1200" dirty="0"/>
          </a:p>
        </p:txBody>
      </p:sp>
      <p:sp>
        <p:nvSpPr>
          <p:cNvPr id="97" name="Line 36"/>
          <p:cNvSpPr>
            <a:spLocks noChangeShapeType="1"/>
          </p:cNvSpPr>
          <p:nvPr/>
        </p:nvSpPr>
        <p:spPr bwMode="auto">
          <a:xfrm flipH="1" flipV="1">
            <a:off x="7740650" y="4414664"/>
            <a:ext cx="71755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8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4063826"/>
            <a:ext cx="1271588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Text Box 38"/>
          <p:cNvSpPr txBox="1">
            <a:spLocks noChangeArrowheads="1"/>
          </p:cNvSpPr>
          <p:nvPr/>
        </p:nvSpPr>
        <p:spPr bwMode="auto">
          <a:xfrm>
            <a:off x="5592763" y="4648026"/>
            <a:ext cx="23637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00"/>
              <a:t>Высокий коэффициент усиления</a:t>
            </a:r>
            <a:r>
              <a:rPr lang="en-US" altLang="ru-RU" sz="1400"/>
              <a:t> (~10</a:t>
            </a:r>
            <a:r>
              <a:rPr lang="en-US" altLang="ru-RU" sz="1400" baseline="30000"/>
              <a:t>2</a:t>
            </a:r>
            <a:r>
              <a:rPr lang="en-US" altLang="ru-RU" sz="1400"/>
              <a:t>)</a:t>
            </a:r>
            <a:endParaRPr lang="ru-RU" altLang="ru-RU" sz="1400"/>
          </a:p>
        </p:txBody>
      </p:sp>
      <p:sp>
        <p:nvSpPr>
          <p:cNvPr id="100" name="Line 39"/>
          <p:cNvSpPr>
            <a:spLocks noChangeShapeType="1"/>
          </p:cNvSpPr>
          <p:nvPr/>
        </p:nvSpPr>
        <p:spPr bwMode="auto">
          <a:xfrm>
            <a:off x="5880100" y="4419426"/>
            <a:ext cx="3048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" name="Line 40"/>
          <p:cNvSpPr>
            <a:spLocks noChangeShapeType="1"/>
          </p:cNvSpPr>
          <p:nvPr/>
        </p:nvSpPr>
        <p:spPr bwMode="auto">
          <a:xfrm flipV="1">
            <a:off x="5880100" y="4203526"/>
            <a:ext cx="0" cy="228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" name="Text Box 41"/>
          <p:cNvSpPr txBox="1">
            <a:spLocks noChangeArrowheads="1"/>
          </p:cNvSpPr>
          <p:nvPr/>
        </p:nvSpPr>
        <p:spPr bwMode="auto">
          <a:xfrm>
            <a:off x="5153025" y="3860626"/>
            <a:ext cx="2514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400"/>
              <a:t>~150 </a:t>
            </a:r>
            <a:r>
              <a:rPr lang="ru-RU" altLang="ru-RU" sz="1400"/>
              <a:t>Вт накачка</a:t>
            </a:r>
            <a:r>
              <a:rPr lang="en-US" altLang="ru-RU" sz="1400"/>
              <a:t> </a:t>
            </a:r>
            <a:endParaRPr lang="ru-RU" altLang="ru-RU" sz="1400"/>
          </a:p>
        </p:txBody>
      </p:sp>
      <p:sp>
        <p:nvSpPr>
          <p:cNvPr id="103" name="Line 42"/>
          <p:cNvSpPr>
            <a:spLocks noChangeShapeType="1"/>
          </p:cNvSpPr>
          <p:nvPr/>
        </p:nvSpPr>
        <p:spPr bwMode="auto">
          <a:xfrm flipH="1">
            <a:off x="4953000" y="4419426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" name="Text Box 43"/>
          <p:cNvSpPr txBox="1">
            <a:spLocks noChangeArrowheads="1"/>
          </p:cNvSpPr>
          <p:nvPr/>
        </p:nvSpPr>
        <p:spPr bwMode="auto">
          <a:xfrm>
            <a:off x="4932363" y="4190826"/>
            <a:ext cx="8382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200"/>
              <a:t>~ 10 </a:t>
            </a:r>
            <a:r>
              <a:rPr lang="ru-RU" altLang="ru-RU" sz="1200"/>
              <a:t>мДж</a:t>
            </a:r>
            <a:endParaRPr lang="el-GR" altLang="ru-RU" sz="1200"/>
          </a:p>
        </p:txBody>
      </p:sp>
      <p:sp>
        <p:nvSpPr>
          <p:cNvPr id="105" name="Line 45"/>
          <p:cNvSpPr>
            <a:spLocks noChangeShapeType="1"/>
          </p:cNvSpPr>
          <p:nvPr/>
        </p:nvSpPr>
        <p:spPr bwMode="auto">
          <a:xfrm>
            <a:off x="3327400" y="4414664"/>
            <a:ext cx="3048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6" name="Line 46"/>
          <p:cNvSpPr>
            <a:spLocks noChangeShapeType="1"/>
          </p:cNvSpPr>
          <p:nvPr/>
        </p:nvSpPr>
        <p:spPr bwMode="auto">
          <a:xfrm flipV="1">
            <a:off x="3327400" y="4198764"/>
            <a:ext cx="0" cy="228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7" name="Line 47"/>
          <p:cNvSpPr>
            <a:spLocks noChangeShapeType="1"/>
          </p:cNvSpPr>
          <p:nvPr/>
        </p:nvSpPr>
        <p:spPr bwMode="auto">
          <a:xfrm flipH="1">
            <a:off x="2057400" y="4414664"/>
            <a:ext cx="110490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8" name="Text Box 48"/>
          <p:cNvSpPr txBox="1">
            <a:spLocks noChangeArrowheads="1"/>
          </p:cNvSpPr>
          <p:nvPr/>
        </p:nvSpPr>
        <p:spPr bwMode="auto">
          <a:xfrm>
            <a:off x="2124075" y="4190826"/>
            <a:ext cx="8382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200"/>
              <a:t>~ 40 </a:t>
            </a:r>
            <a:r>
              <a:rPr lang="ru-RU" altLang="ru-RU" sz="1200"/>
              <a:t>мДж</a:t>
            </a:r>
            <a:endParaRPr lang="el-GR" altLang="ru-RU" sz="1200"/>
          </a:p>
        </p:txBody>
      </p:sp>
      <p:sp>
        <p:nvSpPr>
          <p:cNvPr id="109" name="Text Box 49"/>
          <p:cNvSpPr txBox="1">
            <a:spLocks noChangeArrowheads="1"/>
          </p:cNvSpPr>
          <p:nvPr/>
        </p:nvSpPr>
        <p:spPr bwMode="auto">
          <a:xfrm>
            <a:off x="2778125" y="3873326"/>
            <a:ext cx="2514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400"/>
              <a:t>~300 </a:t>
            </a:r>
            <a:r>
              <a:rPr lang="ru-RU" altLang="ru-RU" sz="1400"/>
              <a:t>Вт</a:t>
            </a:r>
            <a:r>
              <a:rPr lang="en-US" altLang="ru-RU" sz="1400"/>
              <a:t> </a:t>
            </a:r>
            <a:r>
              <a:rPr lang="ru-RU" altLang="ru-RU" sz="1400"/>
              <a:t>накачка</a:t>
            </a:r>
            <a:r>
              <a:rPr lang="en-US" altLang="ru-RU" sz="1400"/>
              <a:t> </a:t>
            </a:r>
            <a:endParaRPr lang="ru-RU" altLang="ru-RU" sz="1400"/>
          </a:p>
        </p:txBody>
      </p:sp>
      <p:sp>
        <p:nvSpPr>
          <p:cNvPr id="110" name="Text Box 50"/>
          <p:cNvSpPr txBox="1">
            <a:spLocks noChangeArrowheads="1"/>
          </p:cNvSpPr>
          <p:nvPr/>
        </p:nvSpPr>
        <p:spPr bwMode="auto">
          <a:xfrm>
            <a:off x="3013075" y="4648026"/>
            <a:ext cx="24225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00"/>
              <a:t>Высокая эффективность накачки</a:t>
            </a:r>
            <a:r>
              <a:rPr lang="en-US" altLang="ru-RU" sz="1400"/>
              <a:t> (&gt;50%)</a:t>
            </a:r>
            <a:endParaRPr lang="ru-RU" altLang="ru-RU" sz="1400"/>
          </a:p>
        </p:txBody>
      </p:sp>
      <p:sp>
        <p:nvSpPr>
          <p:cNvPr id="111" name="Line 52"/>
          <p:cNvSpPr>
            <a:spLocks noChangeShapeType="1"/>
          </p:cNvSpPr>
          <p:nvPr/>
        </p:nvSpPr>
        <p:spPr bwMode="auto">
          <a:xfrm flipH="1">
            <a:off x="2057400" y="476708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" name="Line 53"/>
          <p:cNvSpPr>
            <a:spLocks noChangeShapeType="1"/>
          </p:cNvSpPr>
          <p:nvPr/>
        </p:nvSpPr>
        <p:spPr bwMode="auto">
          <a:xfrm flipH="1">
            <a:off x="2057400" y="385268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" name="Line 54"/>
          <p:cNvSpPr>
            <a:spLocks noChangeShapeType="1"/>
          </p:cNvSpPr>
          <p:nvPr/>
        </p:nvSpPr>
        <p:spPr bwMode="auto">
          <a:xfrm flipH="1">
            <a:off x="2057400" y="400508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4" name="Text Box 55"/>
          <p:cNvSpPr txBox="1">
            <a:spLocks noChangeArrowheads="1"/>
          </p:cNvSpPr>
          <p:nvPr/>
        </p:nvSpPr>
        <p:spPr bwMode="auto">
          <a:xfrm rot="-5400000">
            <a:off x="1808957" y="4194794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/>
              <a:t>…</a:t>
            </a:r>
            <a:endParaRPr lang="ru-RU" altLang="ru-RU" sz="1800"/>
          </a:p>
        </p:txBody>
      </p:sp>
      <p:sp>
        <p:nvSpPr>
          <p:cNvPr id="115" name="AutoShape 56"/>
          <p:cNvSpPr>
            <a:spLocks noChangeArrowheads="1"/>
          </p:cNvSpPr>
          <p:nvPr/>
        </p:nvSpPr>
        <p:spPr bwMode="auto">
          <a:xfrm>
            <a:off x="3149600" y="3886026"/>
            <a:ext cx="4591050" cy="1371600"/>
          </a:xfrm>
          <a:prstGeom prst="wedgeRoundRectCallout">
            <a:avLst>
              <a:gd name="adj1" fmla="val 38278"/>
              <a:gd name="adj2" fmla="val 67801"/>
              <a:gd name="adj3" fmla="val 16667"/>
            </a:avLst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6" name="Text Box 57"/>
          <p:cNvSpPr txBox="1">
            <a:spLocks noChangeArrowheads="1"/>
          </p:cNvSpPr>
          <p:nvPr/>
        </p:nvSpPr>
        <p:spPr bwMode="auto">
          <a:xfrm>
            <a:off x="5853113" y="5503689"/>
            <a:ext cx="2895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400"/>
              <a:t>4*4*30 c</a:t>
            </a:r>
            <a:r>
              <a:rPr lang="ru-RU" altLang="ru-RU" sz="1400"/>
              <a:t>м: оптический блок</a:t>
            </a:r>
            <a:r>
              <a:rPr lang="en-US" altLang="ru-RU" sz="1400"/>
              <a:t> + 2*10*10 c</a:t>
            </a:r>
            <a:r>
              <a:rPr lang="ru-RU" altLang="ru-RU" sz="1400"/>
              <a:t>м</a:t>
            </a:r>
            <a:r>
              <a:rPr lang="en-US" altLang="ru-RU" sz="1400"/>
              <a:t> </a:t>
            </a:r>
            <a:r>
              <a:rPr lang="ru-RU" altLang="ru-RU" sz="1400"/>
              <a:t>блок накачки</a:t>
            </a:r>
          </a:p>
        </p:txBody>
      </p:sp>
      <p:sp>
        <p:nvSpPr>
          <p:cNvPr id="117" name="AutoShape 58"/>
          <p:cNvSpPr>
            <a:spLocks/>
          </p:cNvSpPr>
          <p:nvPr/>
        </p:nvSpPr>
        <p:spPr bwMode="auto">
          <a:xfrm>
            <a:off x="1752600" y="3700289"/>
            <a:ext cx="228600" cy="16002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8" name="Line 60"/>
          <p:cNvSpPr>
            <a:spLocks noChangeShapeType="1"/>
          </p:cNvSpPr>
          <p:nvPr/>
        </p:nvSpPr>
        <p:spPr bwMode="auto">
          <a:xfrm flipH="1" flipV="1">
            <a:off x="839788" y="4138439"/>
            <a:ext cx="912812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9" name="Rectangle 61"/>
          <p:cNvSpPr>
            <a:spLocks noChangeArrowheads="1"/>
          </p:cNvSpPr>
          <p:nvPr/>
        </p:nvSpPr>
        <p:spPr bwMode="auto">
          <a:xfrm rot="2289813">
            <a:off x="695325" y="3762201"/>
            <a:ext cx="152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20" name="Picture 6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0" t="53906" r="40001" b="36719"/>
          <a:stretch>
            <a:fillRect/>
          </a:stretch>
        </p:blipFill>
        <p:spPr bwMode="auto">
          <a:xfrm>
            <a:off x="468313" y="2924001"/>
            <a:ext cx="8969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Line 64"/>
          <p:cNvSpPr>
            <a:spLocks noChangeShapeType="1"/>
          </p:cNvSpPr>
          <p:nvPr/>
        </p:nvSpPr>
        <p:spPr bwMode="auto">
          <a:xfrm flipV="1">
            <a:off x="1365250" y="3276426"/>
            <a:ext cx="3511550" cy="6350"/>
          </a:xfrm>
          <a:prstGeom prst="line">
            <a:avLst/>
          </a:prstGeom>
          <a:noFill/>
          <a:ln w="57150">
            <a:solidFill>
              <a:srgbClr val="00B05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" name="Text Box 65"/>
          <p:cNvSpPr txBox="1">
            <a:spLocks noChangeArrowheads="1"/>
          </p:cNvSpPr>
          <p:nvPr/>
        </p:nvSpPr>
        <p:spPr bwMode="auto">
          <a:xfrm>
            <a:off x="1752600" y="2997026"/>
            <a:ext cx="16668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00B050"/>
                </a:solidFill>
              </a:rPr>
              <a:t>сигнал обратной связи</a:t>
            </a:r>
          </a:p>
        </p:txBody>
      </p:sp>
      <p:sp>
        <p:nvSpPr>
          <p:cNvPr id="123" name="Text Box 66"/>
          <p:cNvSpPr txBox="1">
            <a:spLocks noChangeArrowheads="1"/>
          </p:cNvSpPr>
          <p:nvPr/>
        </p:nvSpPr>
        <p:spPr bwMode="auto">
          <a:xfrm>
            <a:off x="755650" y="4190826"/>
            <a:ext cx="121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200"/>
              <a:t>~40 </a:t>
            </a:r>
            <a:r>
              <a:rPr lang="ru-RU" altLang="ru-RU" sz="1200"/>
              <a:t>мДж</a:t>
            </a:r>
            <a:r>
              <a:rPr lang="en-US" altLang="ru-RU" sz="1200"/>
              <a:t>*100 = 4</a:t>
            </a:r>
            <a:r>
              <a:rPr lang="ru-RU" altLang="ru-RU" sz="1200"/>
              <a:t>Дж</a:t>
            </a:r>
            <a:r>
              <a:rPr lang="en-US" altLang="ru-RU" sz="1200"/>
              <a:t>, 5 </a:t>
            </a:r>
            <a:r>
              <a:rPr lang="ru-RU" altLang="ru-RU" sz="1200"/>
              <a:t>кГц</a:t>
            </a:r>
            <a:endParaRPr lang="el-GR" altLang="ru-RU" sz="1200"/>
          </a:p>
        </p:txBody>
      </p:sp>
      <p:sp>
        <p:nvSpPr>
          <p:cNvPr id="124" name="AutoShape 68" descr="330px-CPA_compressor"/>
          <p:cNvSpPr>
            <a:spLocks noChangeAspect="1" noChangeArrowheads="1"/>
          </p:cNvSpPr>
          <p:nvPr/>
        </p:nvSpPr>
        <p:spPr bwMode="auto">
          <a:xfrm>
            <a:off x="4419600" y="327642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25" name="Picture 7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46503" r="53125" b="27344"/>
          <a:stretch>
            <a:fillRect/>
          </a:stretch>
        </p:blipFill>
        <p:spPr bwMode="auto">
          <a:xfrm>
            <a:off x="341313" y="5460826"/>
            <a:ext cx="22860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Line 71"/>
          <p:cNvSpPr>
            <a:spLocks noChangeShapeType="1"/>
          </p:cNvSpPr>
          <p:nvPr/>
        </p:nvSpPr>
        <p:spPr bwMode="auto">
          <a:xfrm>
            <a:off x="2925763" y="6321251"/>
            <a:ext cx="243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7" name="Text Box 72"/>
          <p:cNvSpPr txBox="1">
            <a:spLocks noChangeArrowheads="1"/>
          </p:cNvSpPr>
          <p:nvPr/>
        </p:nvSpPr>
        <p:spPr bwMode="auto">
          <a:xfrm>
            <a:off x="2916238" y="5997401"/>
            <a:ext cx="23622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400" b="1"/>
              <a:t> &gt;2.5</a:t>
            </a:r>
            <a:r>
              <a:rPr lang="ru-RU" altLang="ru-RU" sz="1400" b="1"/>
              <a:t> Дж</a:t>
            </a:r>
            <a:r>
              <a:rPr lang="en-US" altLang="ru-RU" sz="1400" b="1"/>
              <a:t>, 5 </a:t>
            </a:r>
            <a:r>
              <a:rPr lang="ru-RU" altLang="ru-RU" sz="1400" b="1"/>
              <a:t>кГц</a:t>
            </a:r>
            <a:r>
              <a:rPr lang="en-US" altLang="ru-RU" sz="1400" b="1"/>
              <a:t>, 10-100 </a:t>
            </a:r>
            <a:r>
              <a:rPr lang="ru-RU" altLang="ru-RU" sz="1400" b="1"/>
              <a:t>пс</a:t>
            </a:r>
            <a:r>
              <a:rPr lang="en-US" altLang="ru-RU" sz="1400" b="1"/>
              <a:t> </a:t>
            </a:r>
            <a:endParaRPr lang="el-GR" altLang="ru-RU" sz="1400" b="1"/>
          </a:p>
        </p:txBody>
      </p:sp>
      <p:sp>
        <p:nvSpPr>
          <p:cNvPr id="128" name="Line 16"/>
          <p:cNvSpPr>
            <a:spLocks noChangeShapeType="1"/>
          </p:cNvSpPr>
          <p:nvPr/>
        </p:nvSpPr>
        <p:spPr bwMode="auto">
          <a:xfrm>
            <a:off x="3898900" y="3124026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9" name="Line 62"/>
          <p:cNvSpPr>
            <a:spLocks noChangeShapeType="1"/>
          </p:cNvSpPr>
          <p:nvPr/>
        </p:nvSpPr>
        <p:spPr bwMode="auto">
          <a:xfrm>
            <a:off x="839788" y="4138439"/>
            <a:ext cx="0" cy="1303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" name="Line 14"/>
          <p:cNvSpPr>
            <a:spLocks noChangeShapeType="1"/>
          </p:cNvSpPr>
          <p:nvPr/>
        </p:nvSpPr>
        <p:spPr bwMode="auto">
          <a:xfrm>
            <a:off x="3898900" y="2133426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1" name="AutoShape 56"/>
          <p:cNvSpPr>
            <a:spLocks noChangeArrowheads="1"/>
          </p:cNvSpPr>
          <p:nvPr/>
        </p:nvSpPr>
        <p:spPr bwMode="auto">
          <a:xfrm>
            <a:off x="250825" y="5441776"/>
            <a:ext cx="2638425" cy="1371600"/>
          </a:xfrm>
          <a:prstGeom prst="wedgeRoundRectCallout">
            <a:avLst>
              <a:gd name="adj1" fmla="val 31037"/>
              <a:gd name="adj2" fmla="val 49889"/>
              <a:gd name="adj3" fmla="val 16667"/>
            </a:avLst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2" name="Text Box 9"/>
          <p:cNvSpPr txBox="1">
            <a:spLocks noChangeArrowheads="1"/>
          </p:cNvSpPr>
          <p:nvPr/>
        </p:nvSpPr>
        <p:spPr bwMode="auto">
          <a:xfrm>
            <a:off x="2555776" y="2010742"/>
            <a:ext cx="6000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dirty="0"/>
              <a:t>ИФ</a:t>
            </a:r>
            <a:r>
              <a:rPr lang="en-US" altLang="ru-RU" sz="1600" dirty="0"/>
              <a:t> </a:t>
            </a:r>
            <a:endParaRPr lang="ru-RU" altLang="ru-RU" sz="1600" dirty="0"/>
          </a:p>
        </p:txBody>
      </p:sp>
      <p:sp>
        <p:nvSpPr>
          <p:cNvPr id="133" name="Прямоугольник 132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Цилиндр 1"/>
          <p:cNvSpPr/>
          <p:nvPr/>
        </p:nvSpPr>
        <p:spPr>
          <a:xfrm rot="5400000">
            <a:off x="1079612" y="3897053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Цилиндр 11"/>
          <p:cNvSpPr/>
          <p:nvPr/>
        </p:nvSpPr>
        <p:spPr>
          <a:xfrm rot="5400000">
            <a:off x="1079612" y="2384883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Цилиндр 12"/>
          <p:cNvSpPr/>
          <p:nvPr/>
        </p:nvSpPr>
        <p:spPr>
          <a:xfrm rot="5400000">
            <a:off x="1079612" y="2888939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Цилиндр 13"/>
          <p:cNvSpPr/>
          <p:nvPr/>
        </p:nvSpPr>
        <p:spPr>
          <a:xfrm rot="5400000">
            <a:off x="1079612" y="3392997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16" name="Цилиндр 15"/>
          <p:cNvSpPr/>
          <p:nvPr/>
        </p:nvSpPr>
        <p:spPr>
          <a:xfrm rot="5400000">
            <a:off x="1079612" y="1880829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Цилиндр 16"/>
          <p:cNvSpPr/>
          <p:nvPr/>
        </p:nvSpPr>
        <p:spPr>
          <a:xfrm rot="5400000">
            <a:off x="1079612" y="1376773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Цилиндр 17"/>
          <p:cNvSpPr/>
          <p:nvPr/>
        </p:nvSpPr>
        <p:spPr>
          <a:xfrm rot="5400000">
            <a:off x="1079612" y="872717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2267744" y="1657828"/>
            <a:ext cx="432048" cy="3528392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" name="Группа 12"/>
          <p:cNvGrpSpPr>
            <a:grpSpLocks/>
          </p:cNvGrpSpPr>
          <p:nvPr/>
        </p:nvGrpSpPr>
        <p:grpSpPr bwMode="auto">
          <a:xfrm>
            <a:off x="2598756" y="1052736"/>
            <a:ext cx="4176440" cy="1228725"/>
            <a:chOff x="0" y="0"/>
            <a:chExt cx="3745424" cy="1322408"/>
          </a:xfrm>
        </p:grpSpPr>
        <p:sp>
          <p:nvSpPr>
            <p:cNvPr id="38" name="Стрелка вниз 37"/>
            <p:cNvSpPr/>
            <p:nvPr/>
          </p:nvSpPr>
          <p:spPr>
            <a:xfrm rot="10800000" flipV="1">
              <a:off x="3006454" y="762570"/>
              <a:ext cx="516041" cy="463122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Стрелка вниз 38"/>
            <p:cNvSpPr/>
            <p:nvPr/>
          </p:nvSpPr>
          <p:spPr>
            <a:xfrm rot="10800000" flipV="1">
              <a:off x="327170" y="654694"/>
              <a:ext cx="333362" cy="473351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Стрелка вниз 39"/>
            <p:cNvSpPr/>
            <p:nvPr/>
          </p:nvSpPr>
          <p:spPr>
            <a:xfrm rot="5400000" flipH="1">
              <a:off x="69883" y="404398"/>
              <a:ext cx="332927" cy="472693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Группа 16"/>
            <p:cNvGrpSpPr>
              <a:grpSpLocks/>
            </p:cNvGrpSpPr>
            <p:nvPr/>
          </p:nvGrpSpPr>
          <p:grpSpPr bwMode="auto">
            <a:xfrm rot="419026">
              <a:off x="193048" y="129631"/>
              <a:ext cx="409772" cy="961739"/>
              <a:chOff x="193048" y="129631"/>
              <a:chExt cx="409772" cy="961739"/>
            </a:xfrm>
          </p:grpSpPr>
          <p:sp>
            <p:nvSpPr>
              <p:cNvPr id="56" name="Цилиндр 55"/>
              <p:cNvSpPr/>
              <p:nvPr/>
            </p:nvSpPr>
            <p:spPr>
              <a:xfrm rot="12887193">
                <a:off x="450561" y="119874"/>
                <a:ext cx="147587" cy="929963"/>
              </a:xfrm>
              <a:prstGeom prst="can">
                <a:avLst>
                  <a:gd name="adj" fmla="val 107669"/>
                </a:avLst>
              </a:prstGeom>
              <a:gradFill>
                <a:gsLst>
                  <a:gs pos="11000">
                    <a:schemeClr val="accent1">
                      <a:lumMod val="48000"/>
                      <a:lumOff val="52000"/>
                    </a:schemeClr>
                  </a:gs>
                  <a:gs pos="84000">
                    <a:schemeClr val="accent1">
                      <a:lumMod val="60000"/>
                      <a:lumOff val="40000"/>
                    </a:schemeClr>
                  </a:gs>
                  <a:gs pos="42000">
                    <a:srgbClr val="FF0000"/>
                  </a:gs>
                </a:gsLst>
                <a:lin ang="0" scaled="0"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232564" y="825799"/>
                <a:ext cx="154781" cy="150019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F53034"/>
                  </a:gs>
                  <a:gs pos="0">
                    <a:srgbClr val="FF0000"/>
                  </a:gs>
                  <a:gs pos="84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Стрелка вниз 57"/>
              <p:cNvSpPr/>
              <p:nvPr/>
            </p:nvSpPr>
            <p:spPr>
              <a:xfrm rot="2026577">
                <a:off x="192917" y="879068"/>
                <a:ext cx="116625" cy="212032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2" name="Группа 17"/>
            <p:cNvGrpSpPr>
              <a:grpSpLocks/>
            </p:cNvGrpSpPr>
            <p:nvPr/>
          </p:nvGrpSpPr>
          <p:grpSpPr bwMode="auto">
            <a:xfrm>
              <a:off x="2789110" y="339437"/>
              <a:ext cx="956314" cy="505417"/>
              <a:chOff x="2789110" y="339437"/>
              <a:chExt cx="956314" cy="505417"/>
            </a:xfrm>
          </p:grpSpPr>
          <p:grpSp>
            <p:nvGrpSpPr>
              <p:cNvPr id="52" name="Группа 27"/>
              <p:cNvGrpSpPr>
                <a:grpSpLocks/>
              </p:cNvGrpSpPr>
              <p:nvPr/>
            </p:nvGrpSpPr>
            <p:grpSpPr bwMode="auto">
              <a:xfrm>
                <a:off x="2789110" y="604944"/>
                <a:ext cx="956314" cy="239910"/>
                <a:chOff x="2789110" y="604944"/>
                <a:chExt cx="956314" cy="239910"/>
              </a:xfrm>
            </p:grpSpPr>
            <p:sp>
              <p:nvSpPr>
                <p:cNvPr id="54" name="Цилиндр 53"/>
                <p:cNvSpPr/>
                <p:nvPr/>
              </p:nvSpPr>
              <p:spPr>
                <a:xfrm>
                  <a:off x="2788684" y="595177"/>
                  <a:ext cx="956740" cy="249230"/>
                </a:xfrm>
                <a:prstGeom prst="can">
                  <a:avLst>
                    <a:gd name="adj" fmla="val 50000"/>
                  </a:avLst>
                </a:prstGeom>
                <a:gradFill>
                  <a:gsLst>
                    <a:gs pos="22000">
                      <a:schemeClr val="accent1">
                        <a:lumMod val="48000"/>
                        <a:lumOff val="52000"/>
                      </a:schemeClr>
                    </a:gs>
                    <a:gs pos="7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rgbClr val="FF0000"/>
                    </a:gs>
                    <a:gs pos="42000">
                      <a:srgbClr val="FF0000"/>
                    </a:gs>
                  </a:gsLst>
                  <a:lin ang="0" scaled="0"/>
                </a:gra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Овал 54"/>
                <p:cNvSpPr/>
                <p:nvPr/>
              </p:nvSpPr>
              <p:spPr>
                <a:xfrm>
                  <a:off x="2992900" y="609707"/>
                  <a:ext cx="525693" cy="116699"/>
                </a:xfrm>
                <a:prstGeom prst="ellipse">
                  <a:avLst/>
                </a:prstGeom>
                <a:gradFill flip="none" rotWithShape="1">
                  <a:gsLst>
                    <a:gs pos="65000">
                      <a:srgbClr val="F53034"/>
                    </a:gs>
                    <a:gs pos="0">
                      <a:srgbClr val="FF0000"/>
                    </a:gs>
                    <a:gs pos="100000">
                      <a:schemeClr val="accent1">
                        <a:lumMod val="40000"/>
                        <a:lumOff val="60000"/>
                        <a:alpha val="11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53" name="Стрелка вниз 52"/>
              <p:cNvSpPr/>
              <p:nvPr/>
            </p:nvSpPr>
            <p:spPr>
              <a:xfrm rot="10800000">
                <a:off x="2930080" y="339436"/>
                <a:ext cx="648147" cy="315258"/>
              </a:xfrm>
              <a:prstGeom prst="downArrow">
                <a:avLst>
                  <a:gd name="adj1" fmla="val 50000"/>
                  <a:gd name="adj2" fmla="val 6287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3" name="Группа 18"/>
            <p:cNvGrpSpPr>
              <a:grpSpLocks/>
            </p:cNvGrpSpPr>
            <p:nvPr/>
          </p:nvGrpSpPr>
          <p:grpSpPr bwMode="auto">
            <a:xfrm>
              <a:off x="1126569" y="270288"/>
              <a:ext cx="1286541" cy="909221"/>
              <a:chOff x="1126569" y="270288"/>
              <a:chExt cx="1286541" cy="909221"/>
            </a:xfrm>
          </p:grpSpPr>
          <p:grpSp>
            <p:nvGrpSpPr>
              <p:cNvPr id="48" name="Группа 23"/>
              <p:cNvGrpSpPr>
                <a:grpSpLocks/>
              </p:cNvGrpSpPr>
              <p:nvPr/>
            </p:nvGrpSpPr>
            <p:grpSpPr bwMode="auto">
              <a:xfrm>
                <a:off x="1295901" y="270288"/>
                <a:ext cx="1117209" cy="590550"/>
                <a:chOff x="1295901" y="270288"/>
                <a:chExt cx="1117209" cy="590550"/>
              </a:xfrm>
            </p:grpSpPr>
            <p:sp>
              <p:nvSpPr>
                <p:cNvPr id="50" name="Куб 49"/>
                <p:cNvSpPr/>
                <p:nvPr/>
              </p:nvSpPr>
              <p:spPr>
                <a:xfrm>
                  <a:off x="1296294" y="270619"/>
                  <a:ext cx="1116712" cy="590527"/>
                </a:xfrm>
                <a:prstGeom prst="cube">
                  <a:avLst>
                    <a:gd name="adj" fmla="val 78677"/>
                  </a:avLst>
                </a:prstGeom>
                <a:gradFill>
                  <a:gsLst>
                    <a:gs pos="29000">
                      <a:schemeClr val="accent1">
                        <a:lumMod val="48000"/>
                        <a:lumOff val="52000"/>
                      </a:schemeClr>
                    </a:gs>
                    <a:gs pos="64000">
                      <a:schemeClr val="accent1">
                        <a:lumMod val="60000"/>
                        <a:lumOff val="40000"/>
                      </a:schemeClr>
                    </a:gs>
                    <a:gs pos="58000">
                      <a:srgbClr val="FF0000"/>
                    </a:gs>
                    <a:gs pos="39000">
                      <a:srgbClr val="FF0000"/>
                    </a:gs>
                  </a:gsLst>
                  <a:lin ang="2700000" scaled="0"/>
                </a:gra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Прямоугольник 50"/>
                <p:cNvSpPr/>
                <p:nvPr/>
              </p:nvSpPr>
              <p:spPr>
                <a:xfrm>
                  <a:off x="1296294" y="731881"/>
                  <a:ext cx="656404" cy="129265"/>
                </a:xfrm>
                <a:prstGeom prst="rect">
                  <a:avLst/>
                </a:prstGeom>
                <a:gradFill>
                  <a:gsLst>
                    <a:gs pos="67000">
                      <a:srgbClr val="F53034"/>
                    </a:gs>
                    <a:gs pos="22000">
                      <a:srgbClr val="FF0000"/>
                    </a:gs>
                    <a:gs pos="96000">
                      <a:schemeClr val="accent1">
                        <a:lumMod val="60000"/>
                        <a:lumOff val="4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49" name="Полилиния 48"/>
              <p:cNvSpPr/>
              <p:nvPr/>
            </p:nvSpPr>
            <p:spPr>
              <a:xfrm>
                <a:off x="1127033" y="774659"/>
                <a:ext cx="714200" cy="404535"/>
              </a:xfrm>
              <a:custGeom>
                <a:avLst/>
                <a:gdLst>
                  <a:gd name="connsiteX0" fmla="*/ 0 w 714375"/>
                  <a:gd name="connsiteY0" fmla="*/ 247650 h 404812"/>
                  <a:gd name="connsiteX1" fmla="*/ 138113 w 714375"/>
                  <a:gd name="connsiteY1" fmla="*/ 404812 h 404812"/>
                  <a:gd name="connsiteX2" fmla="*/ 609600 w 714375"/>
                  <a:gd name="connsiteY2" fmla="*/ 257175 h 404812"/>
                  <a:gd name="connsiteX3" fmla="*/ 481013 w 714375"/>
                  <a:gd name="connsiteY3" fmla="*/ 252412 h 404812"/>
                  <a:gd name="connsiteX4" fmla="*/ 714375 w 714375"/>
                  <a:gd name="connsiteY4" fmla="*/ 0 h 404812"/>
                  <a:gd name="connsiteX5" fmla="*/ 328613 w 714375"/>
                  <a:gd name="connsiteY5" fmla="*/ 0 h 404812"/>
                  <a:gd name="connsiteX6" fmla="*/ 80963 w 714375"/>
                  <a:gd name="connsiteY6" fmla="*/ 252412 h 404812"/>
                  <a:gd name="connsiteX7" fmla="*/ 0 w 714375"/>
                  <a:gd name="connsiteY7" fmla="*/ 247650 h 404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4375" h="404812">
                    <a:moveTo>
                      <a:pt x="0" y="247650"/>
                    </a:moveTo>
                    <a:lnTo>
                      <a:pt x="138113" y="404812"/>
                    </a:lnTo>
                    <a:lnTo>
                      <a:pt x="609600" y="257175"/>
                    </a:lnTo>
                    <a:lnTo>
                      <a:pt x="481013" y="252412"/>
                    </a:lnTo>
                    <a:lnTo>
                      <a:pt x="714375" y="0"/>
                    </a:lnTo>
                    <a:lnTo>
                      <a:pt x="328613" y="0"/>
                    </a:lnTo>
                    <a:lnTo>
                      <a:pt x="80963" y="252412"/>
                    </a:lnTo>
                    <a:lnTo>
                      <a:pt x="0" y="24765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4" name="Стрелка вниз 43"/>
            <p:cNvSpPr/>
            <p:nvPr/>
          </p:nvSpPr>
          <p:spPr>
            <a:xfrm rot="10800000">
              <a:off x="1580117" y="0"/>
              <a:ext cx="516041" cy="565418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Стрелка вниз 44"/>
            <p:cNvSpPr/>
            <p:nvPr/>
          </p:nvSpPr>
          <p:spPr>
            <a:xfrm rot="10800000" flipV="1">
              <a:off x="1580117" y="774659"/>
              <a:ext cx="516041" cy="547749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Стрелка вниз 45"/>
            <p:cNvSpPr/>
            <p:nvPr/>
          </p:nvSpPr>
          <p:spPr>
            <a:xfrm rot="16200000">
              <a:off x="587988" y="404398"/>
              <a:ext cx="332927" cy="472693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Стрелка вниз 46"/>
            <p:cNvSpPr/>
            <p:nvPr/>
          </p:nvSpPr>
          <p:spPr>
            <a:xfrm rot="10800000">
              <a:off x="327170" y="102296"/>
              <a:ext cx="333362" cy="472421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1479986" y="1033572"/>
            <a:ext cx="13638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latin typeface="Arial" charset="0"/>
              </a:rPr>
              <a:t>«тонкий стержень»</a:t>
            </a:r>
            <a:endParaRPr lang="ru-RU" altLang="ru-RU" sz="1400" b="1" dirty="0">
              <a:latin typeface="Arial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403648" y="548680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геометрии АЭ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980728"/>
            <a:ext cx="3325571" cy="1410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" name="Picture 32" descr="IMG_15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6"/>
          <a:stretch>
            <a:fillRect/>
          </a:stretch>
        </p:blipFill>
        <p:spPr bwMode="auto">
          <a:xfrm>
            <a:off x="170304" y="5280668"/>
            <a:ext cx="2169448" cy="1532708"/>
          </a:xfrm>
          <a:prstGeom prst="rect">
            <a:avLst/>
          </a:prstGeom>
          <a:noFill/>
          <a:ln w="254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19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539552" y="528787"/>
            <a:ext cx="7992888" cy="595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Разные способы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удаления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Активные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Пассивные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68044" y="1772816"/>
            <a:ext cx="4068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Системы, предотвращающие </a:t>
            </a:r>
            <a:r>
              <a:rPr lang="ru-RU" b="1" dirty="0" smtClean="0"/>
              <a:t>образование </a:t>
            </a:r>
            <a:r>
              <a:rPr lang="ru-RU" b="1" dirty="0"/>
              <a:t>мусора</a:t>
            </a:r>
          </a:p>
        </p:txBody>
      </p:sp>
      <p:sp>
        <p:nvSpPr>
          <p:cNvPr id="9" name="Стрелка вправо 8"/>
          <p:cNvSpPr/>
          <p:nvPr/>
        </p:nvSpPr>
        <p:spPr>
          <a:xfrm rot="2899197">
            <a:off x="5104899" y="1310948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7913940">
            <a:off x="3103375" y="1310529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7175" y="1772816"/>
            <a:ext cx="49588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Удаляют </a:t>
            </a:r>
            <a:r>
              <a:rPr lang="ru-RU" b="1" dirty="0"/>
              <a:t>объект КМ с орбиты</a:t>
            </a:r>
            <a:r>
              <a:rPr lang="ru-RU" dirty="0"/>
              <a:t>, либо на более низкую орбиту (для сгорания в атмосфере), либо на орбиту </a:t>
            </a:r>
            <a:r>
              <a:rPr lang="ru-RU" dirty="0" smtClean="0"/>
              <a:t>захоронения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3089005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Контактные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75856" y="2852936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Бесконтактные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2899197">
            <a:off x="3319949" y="2607092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7913940">
            <a:off x="1735223" y="2822697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1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Цилиндр 1"/>
          <p:cNvSpPr/>
          <p:nvPr/>
        </p:nvSpPr>
        <p:spPr>
          <a:xfrm rot="5400000">
            <a:off x="1079612" y="3897053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Цилиндр 11"/>
          <p:cNvSpPr/>
          <p:nvPr/>
        </p:nvSpPr>
        <p:spPr>
          <a:xfrm rot="5400000">
            <a:off x="1079612" y="2384883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Цилиндр 12"/>
          <p:cNvSpPr/>
          <p:nvPr/>
        </p:nvSpPr>
        <p:spPr>
          <a:xfrm rot="5400000">
            <a:off x="1079612" y="2888939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Цилиндр 13"/>
          <p:cNvSpPr/>
          <p:nvPr/>
        </p:nvSpPr>
        <p:spPr>
          <a:xfrm rot="5400000">
            <a:off x="1079612" y="3392997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16" name="Цилиндр 15"/>
          <p:cNvSpPr/>
          <p:nvPr/>
        </p:nvSpPr>
        <p:spPr>
          <a:xfrm rot="5400000">
            <a:off x="1079612" y="1880829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Цилиндр 16"/>
          <p:cNvSpPr/>
          <p:nvPr/>
        </p:nvSpPr>
        <p:spPr>
          <a:xfrm rot="5400000">
            <a:off x="1079612" y="1376773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Цилиндр 17"/>
          <p:cNvSpPr/>
          <p:nvPr/>
        </p:nvSpPr>
        <p:spPr>
          <a:xfrm rot="5400000">
            <a:off x="1079612" y="872717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2267744" y="1657828"/>
            <a:ext cx="432048" cy="3528392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" name="Группа 12"/>
          <p:cNvGrpSpPr>
            <a:grpSpLocks/>
          </p:cNvGrpSpPr>
          <p:nvPr/>
        </p:nvGrpSpPr>
        <p:grpSpPr bwMode="auto">
          <a:xfrm>
            <a:off x="2598756" y="1052736"/>
            <a:ext cx="4176440" cy="1228725"/>
            <a:chOff x="0" y="0"/>
            <a:chExt cx="3745424" cy="1322408"/>
          </a:xfrm>
        </p:grpSpPr>
        <p:sp>
          <p:nvSpPr>
            <p:cNvPr id="38" name="Стрелка вниз 37"/>
            <p:cNvSpPr/>
            <p:nvPr/>
          </p:nvSpPr>
          <p:spPr>
            <a:xfrm rot="10800000" flipV="1">
              <a:off x="3006454" y="762570"/>
              <a:ext cx="516041" cy="463122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Стрелка вниз 38"/>
            <p:cNvSpPr/>
            <p:nvPr/>
          </p:nvSpPr>
          <p:spPr>
            <a:xfrm rot="10800000" flipV="1">
              <a:off x="327170" y="654694"/>
              <a:ext cx="333362" cy="473351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Стрелка вниз 39"/>
            <p:cNvSpPr/>
            <p:nvPr/>
          </p:nvSpPr>
          <p:spPr>
            <a:xfrm rot="5400000" flipH="1">
              <a:off x="69883" y="404398"/>
              <a:ext cx="332927" cy="472693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Группа 16"/>
            <p:cNvGrpSpPr>
              <a:grpSpLocks/>
            </p:cNvGrpSpPr>
            <p:nvPr/>
          </p:nvGrpSpPr>
          <p:grpSpPr bwMode="auto">
            <a:xfrm rot="419026">
              <a:off x="193048" y="129631"/>
              <a:ext cx="409772" cy="961739"/>
              <a:chOff x="193048" y="129631"/>
              <a:chExt cx="409772" cy="961739"/>
            </a:xfrm>
          </p:grpSpPr>
          <p:sp>
            <p:nvSpPr>
              <p:cNvPr id="56" name="Цилиндр 55"/>
              <p:cNvSpPr/>
              <p:nvPr/>
            </p:nvSpPr>
            <p:spPr>
              <a:xfrm rot="12887193">
                <a:off x="450561" y="119874"/>
                <a:ext cx="147587" cy="929963"/>
              </a:xfrm>
              <a:prstGeom prst="can">
                <a:avLst>
                  <a:gd name="adj" fmla="val 107669"/>
                </a:avLst>
              </a:prstGeom>
              <a:gradFill>
                <a:gsLst>
                  <a:gs pos="11000">
                    <a:schemeClr val="accent1">
                      <a:lumMod val="48000"/>
                      <a:lumOff val="52000"/>
                    </a:schemeClr>
                  </a:gs>
                  <a:gs pos="84000">
                    <a:schemeClr val="accent1">
                      <a:lumMod val="60000"/>
                      <a:lumOff val="40000"/>
                    </a:schemeClr>
                  </a:gs>
                  <a:gs pos="42000">
                    <a:srgbClr val="FF0000"/>
                  </a:gs>
                </a:gsLst>
                <a:lin ang="0" scaled="0"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232564" y="825799"/>
                <a:ext cx="154781" cy="150019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F53034"/>
                  </a:gs>
                  <a:gs pos="0">
                    <a:srgbClr val="FF0000"/>
                  </a:gs>
                  <a:gs pos="84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Стрелка вниз 57"/>
              <p:cNvSpPr/>
              <p:nvPr/>
            </p:nvSpPr>
            <p:spPr>
              <a:xfrm rot="2026577">
                <a:off x="192917" y="879068"/>
                <a:ext cx="116625" cy="212032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2" name="Группа 17"/>
            <p:cNvGrpSpPr>
              <a:grpSpLocks/>
            </p:cNvGrpSpPr>
            <p:nvPr/>
          </p:nvGrpSpPr>
          <p:grpSpPr bwMode="auto">
            <a:xfrm>
              <a:off x="2789110" y="339437"/>
              <a:ext cx="956314" cy="505417"/>
              <a:chOff x="2789110" y="339437"/>
              <a:chExt cx="956314" cy="505417"/>
            </a:xfrm>
          </p:grpSpPr>
          <p:grpSp>
            <p:nvGrpSpPr>
              <p:cNvPr id="52" name="Группа 27"/>
              <p:cNvGrpSpPr>
                <a:grpSpLocks/>
              </p:cNvGrpSpPr>
              <p:nvPr/>
            </p:nvGrpSpPr>
            <p:grpSpPr bwMode="auto">
              <a:xfrm>
                <a:off x="2789110" y="604944"/>
                <a:ext cx="956314" cy="239910"/>
                <a:chOff x="2789110" y="604944"/>
                <a:chExt cx="956314" cy="239910"/>
              </a:xfrm>
            </p:grpSpPr>
            <p:sp>
              <p:nvSpPr>
                <p:cNvPr id="54" name="Цилиндр 53"/>
                <p:cNvSpPr/>
                <p:nvPr/>
              </p:nvSpPr>
              <p:spPr>
                <a:xfrm>
                  <a:off x="2788684" y="595177"/>
                  <a:ext cx="956740" cy="249230"/>
                </a:xfrm>
                <a:prstGeom prst="can">
                  <a:avLst>
                    <a:gd name="adj" fmla="val 50000"/>
                  </a:avLst>
                </a:prstGeom>
                <a:gradFill>
                  <a:gsLst>
                    <a:gs pos="22000">
                      <a:schemeClr val="accent1">
                        <a:lumMod val="48000"/>
                        <a:lumOff val="52000"/>
                      </a:schemeClr>
                    </a:gs>
                    <a:gs pos="7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rgbClr val="FF0000"/>
                    </a:gs>
                    <a:gs pos="42000">
                      <a:srgbClr val="FF0000"/>
                    </a:gs>
                  </a:gsLst>
                  <a:lin ang="0" scaled="0"/>
                </a:gra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Овал 54"/>
                <p:cNvSpPr/>
                <p:nvPr/>
              </p:nvSpPr>
              <p:spPr>
                <a:xfrm>
                  <a:off x="2992900" y="609707"/>
                  <a:ext cx="525693" cy="116699"/>
                </a:xfrm>
                <a:prstGeom prst="ellipse">
                  <a:avLst/>
                </a:prstGeom>
                <a:gradFill flip="none" rotWithShape="1">
                  <a:gsLst>
                    <a:gs pos="65000">
                      <a:srgbClr val="F53034"/>
                    </a:gs>
                    <a:gs pos="0">
                      <a:srgbClr val="FF0000"/>
                    </a:gs>
                    <a:gs pos="100000">
                      <a:schemeClr val="accent1">
                        <a:lumMod val="40000"/>
                        <a:lumOff val="60000"/>
                        <a:alpha val="11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53" name="Стрелка вниз 52"/>
              <p:cNvSpPr/>
              <p:nvPr/>
            </p:nvSpPr>
            <p:spPr>
              <a:xfrm rot="10800000">
                <a:off x="2930080" y="339436"/>
                <a:ext cx="648147" cy="315258"/>
              </a:xfrm>
              <a:prstGeom prst="downArrow">
                <a:avLst>
                  <a:gd name="adj1" fmla="val 50000"/>
                  <a:gd name="adj2" fmla="val 6287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3" name="Группа 18"/>
            <p:cNvGrpSpPr>
              <a:grpSpLocks/>
            </p:cNvGrpSpPr>
            <p:nvPr/>
          </p:nvGrpSpPr>
          <p:grpSpPr bwMode="auto">
            <a:xfrm>
              <a:off x="1126569" y="270288"/>
              <a:ext cx="1286541" cy="909221"/>
              <a:chOff x="1126569" y="270288"/>
              <a:chExt cx="1286541" cy="909221"/>
            </a:xfrm>
          </p:grpSpPr>
          <p:grpSp>
            <p:nvGrpSpPr>
              <p:cNvPr id="48" name="Группа 23"/>
              <p:cNvGrpSpPr>
                <a:grpSpLocks/>
              </p:cNvGrpSpPr>
              <p:nvPr/>
            </p:nvGrpSpPr>
            <p:grpSpPr bwMode="auto">
              <a:xfrm>
                <a:off x="1295901" y="270288"/>
                <a:ext cx="1117209" cy="590550"/>
                <a:chOff x="1295901" y="270288"/>
                <a:chExt cx="1117209" cy="590550"/>
              </a:xfrm>
            </p:grpSpPr>
            <p:sp>
              <p:nvSpPr>
                <p:cNvPr id="50" name="Куб 49"/>
                <p:cNvSpPr/>
                <p:nvPr/>
              </p:nvSpPr>
              <p:spPr>
                <a:xfrm>
                  <a:off x="1296294" y="270619"/>
                  <a:ext cx="1116712" cy="590527"/>
                </a:xfrm>
                <a:prstGeom prst="cube">
                  <a:avLst>
                    <a:gd name="adj" fmla="val 78677"/>
                  </a:avLst>
                </a:prstGeom>
                <a:gradFill>
                  <a:gsLst>
                    <a:gs pos="29000">
                      <a:schemeClr val="accent1">
                        <a:lumMod val="48000"/>
                        <a:lumOff val="52000"/>
                      </a:schemeClr>
                    </a:gs>
                    <a:gs pos="64000">
                      <a:schemeClr val="accent1">
                        <a:lumMod val="60000"/>
                        <a:lumOff val="40000"/>
                      </a:schemeClr>
                    </a:gs>
                    <a:gs pos="58000">
                      <a:srgbClr val="FF0000"/>
                    </a:gs>
                    <a:gs pos="39000">
                      <a:srgbClr val="FF0000"/>
                    </a:gs>
                  </a:gsLst>
                  <a:lin ang="2700000" scaled="0"/>
                </a:gra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Прямоугольник 50"/>
                <p:cNvSpPr/>
                <p:nvPr/>
              </p:nvSpPr>
              <p:spPr>
                <a:xfrm>
                  <a:off x="1296294" y="731881"/>
                  <a:ext cx="656404" cy="129265"/>
                </a:xfrm>
                <a:prstGeom prst="rect">
                  <a:avLst/>
                </a:prstGeom>
                <a:gradFill>
                  <a:gsLst>
                    <a:gs pos="67000">
                      <a:srgbClr val="F53034"/>
                    </a:gs>
                    <a:gs pos="22000">
                      <a:srgbClr val="FF0000"/>
                    </a:gs>
                    <a:gs pos="96000">
                      <a:schemeClr val="accent1">
                        <a:lumMod val="60000"/>
                        <a:lumOff val="4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49" name="Полилиния 48"/>
              <p:cNvSpPr/>
              <p:nvPr/>
            </p:nvSpPr>
            <p:spPr>
              <a:xfrm>
                <a:off x="1127033" y="774659"/>
                <a:ext cx="714200" cy="404535"/>
              </a:xfrm>
              <a:custGeom>
                <a:avLst/>
                <a:gdLst>
                  <a:gd name="connsiteX0" fmla="*/ 0 w 714375"/>
                  <a:gd name="connsiteY0" fmla="*/ 247650 h 404812"/>
                  <a:gd name="connsiteX1" fmla="*/ 138113 w 714375"/>
                  <a:gd name="connsiteY1" fmla="*/ 404812 h 404812"/>
                  <a:gd name="connsiteX2" fmla="*/ 609600 w 714375"/>
                  <a:gd name="connsiteY2" fmla="*/ 257175 h 404812"/>
                  <a:gd name="connsiteX3" fmla="*/ 481013 w 714375"/>
                  <a:gd name="connsiteY3" fmla="*/ 252412 h 404812"/>
                  <a:gd name="connsiteX4" fmla="*/ 714375 w 714375"/>
                  <a:gd name="connsiteY4" fmla="*/ 0 h 404812"/>
                  <a:gd name="connsiteX5" fmla="*/ 328613 w 714375"/>
                  <a:gd name="connsiteY5" fmla="*/ 0 h 404812"/>
                  <a:gd name="connsiteX6" fmla="*/ 80963 w 714375"/>
                  <a:gd name="connsiteY6" fmla="*/ 252412 h 404812"/>
                  <a:gd name="connsiteX7" fmla="*/ 0 w 714375"/>
                  <a:gd name="connsiteY7" fmla="*/ 247650 h 404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4375" h="404812">
                    <a:moveTo>
                      <a:pt x="0" y="247650"/>
                    </a:moveTo>
                    <a:lnTo>
                      <a:pt x="138113" y="404812"/>
                    </a:lnTo>
                    <a:lnTo>
                      <a:pt x="609600" y="257175"/>
                    </a:lnTo>
                    <a:lnTo>
                      <a:pt x="481013" y="252412"/>
                    </a:lnTo>
                    <a:lnTo>
                      <a:pt x="714375" y="0"/>
                    </a:lnTo>
                    <a:lnTo>
                      <a:pt x="328613" y="0"/>
                    </a:lnTo>
                    <a:lnTo>
                      <a:pt x="80963" y="252412"/>
                    </a:lnTo>
                    <a:lnTo>
                      <a:pt x="0" y="24765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4" name="Стрелка вниз 43"/>
            <p:cNvSpPr/>
            <p:nvPr/>
          </p:nvSpPr>
          <p:spPr>
            <a:xfrm rot="10800000">
              <a:off x="1580117" y="0"/>
              <a:ext cx="516041" cy="565418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Стрелка вниз 44"/>
            <p:cNvSpPr/>
            <p:nvPr/>
          </p:nvSpPr>
          <p:spPr>
            <a:xfrm rot="10800000" flipV="1">
              <a:off x="1580117" y="774659"/>
              <a:ext cx="516041" cy="547749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Стрелка вниз 45"/>
            <p:cNvSpPr/>
            <p:nvPr/>
          </p:nvSpPr>
          <p:spPr>
            <a:xfrm rot="16200000">
              <a:off x="587988" y="404398"/>
              <a:ext cx="332927" cy="472693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Стрелка вниз 46"/>
            <p:cNvSpPr/>
            <p:nvPr/>
          </p:nvSpPr>
          <p:spPr>
            <a:xfrm rot="10800000">
              <a:off x="327170" y="102296"/>
              <a:ext cx="333362" cy="472421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1479986" y="1033572"/>
            <a:ext cx="13638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latin typeface="Arial" charset="0"/>
              </a:rPr>
              <a:t>«тонкий стержень»</a:t>
            </a:r>
            <a:endParaRPr lang="ru-RU" altLang="ru-RU" sz="1400" b="1" dirty="0">
              <a:latin typeface="Arial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403648" y="548680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геометрии АЭ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30323" y="980728"/>
            <a:ext cx="1747168" cy="1410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Цилиндр 59"/>
          <p:cNvSpPr/>
          <p:nvPr/>
        </p:nvSpPr>
        <p:spPr>
          <a:xfrm rot="5400000">
            <a:off x="4103947" y="1736811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Цилиндр 61"/>
          <p:cNvSpPr/>
          <p:nvPr/>
        </p:nvSpPr>
        <p:spPr>
          <a:xfrm rot="5400000">
            <a:off x="4103947" y="1952835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Цилиндр 62"/>
          <p:cNvSpPr/>
          <p:nvPr/>
        </p:nvSpPr>
        <p:spPr>
          <a:xfrm rot="5400000">
            <a:off x="4103947" y="2168859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Цилиндр 63"/>
          <p:cNvSpPr/>
          <p:nvPr/>
        </p:nvSpPr>
        <p:spPr>
          <a:xfrm rot="5400000">
            <a:off x="4103947" y="2384883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Цилиндр 64"/>
          <p:cNvSpPr/>
          <p:nvPr/>
        </p:nvSpPr>
        <p:spPr>
          <a:xfrm rot="5400000">
            <a:off x="4103947" y="2600909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Цилиндр 65"/>
          <p:cNvSpPr/>
          <p:nvPr/>
        </p:nvSpPr>
        <p:spPr>
          <a:xfrm rot="5400000">
            <a:off x="4103947" y="2816933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Цилиндр 66"/>
          <p:cNvSpPr/>
          <p:nvPr/>
        </p:nvSpPr>
        <p:spPr>
          <a:xfrm rot="5400000">
            <a:off x="4103947" y="3032957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авая фигурная скобка 67"/>
          <p:cNvSpPr/>
          <p:nvPr/>
        </p:nvSpPr>
        <p:spPr>
          <a:xfrm flipH="1">
            <a:off x="2771800" y="2478382"/>
            <a:ext cx="432048" cy="1872207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9" t="40608" r="7565" b="18782"/>
          <a:stretch>
            <a:fillRect/>
          </a:stretch>
        </p:blipFill>
        <p:spPr bwMode="auto">
          <a:xfrm>
            <a:off x="5951187" y="2561276"/>
            <a:ext cx="3119712" cy="187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AutoShape 28"/>
          <p:cNvSpPr>
            <a:spLocks noChangeArrowheads="1"/>
          </p:cNvSpPr>
          <p:nvPr/>
        </p:nvSpPr>
        <p:spPr bwMode="auto">
          <a:xfrm>
            <a:off x="5430323" y="3069580"/>
            <a:ext cx="581837" cy="791468"/>
          </a:xfrm>
          <a:prstGeom prst="rightArrow">
            <a:avLst>
              <a:gd name="adj1" fmla="val 50000"/>
              <a:gd name="adj2" fmla="val 40706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3565438" y="1033572"/>
            <a:ext cx="9345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latin typeface="Arial" charset="0"/>
              </a:rPr>
              <a:t>«тонкий слэб»</a:t>
            </a:r>
            <a:endParaRPr lang="ru-RU" altLang="ru-RU" sz="1400" b="1" dirty="0">
              <a:latin typeface="Arial" charset="0"/>
            </a:endParaRPr>
          </a:p>
        </p:txBody>
      </p:sp>
      <p:pic>
        <p:nvPicPr>
          <p:cNvPr id="72" name="Picture 32" descr="IMG_15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6"/>
          <a:stretch>
            <a:fillRect/>
          </a:stretch>
        </p:blipFill>
        <p:spPr bwMode="auto">
          <a:xfrm>
            <a:off x="170304" y="5280668"/>
            <a:ext cx="2169448" cy="1532708"/>
          </a:xfrm>
          <a:prstGeom prst="rect">
            <a:avLst/>
          </a:prstGeom>
          <a:noFill/>
          <a:ln w="254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3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Цилиндр 1"/>
          <p:cNvSpPr/>
          <p:nvPr/>
        </p:nvSpPr>
        <p:spPr>
          <a:xfrm rot="5400000">
            <a:off x="1079612" y="3897053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Цилиндр 11"/>
          <p:cNvSpPr/>
          <p:nvPr/>
        </p:nvSpPr>
        <p:spPr>
          <a:xfrm rot="5400000">
            <a:off x="1079612" y="2384883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Цилиндр 12"/>
          <p:cNvSpPr/>
          <p:nvPr/>
        </p:nvSpPr>
        <p:spPr>
          <a:xfrm rot="5400000">
            <a:off x="1079612" y="2888939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Цилиндр 13"/>
          <p:cNvSpPr/>
          <p:nvPr/>
        </p:nvSpPr>
        <p:spPr>
          <a:xfrm rot="5400000">
            <a:off x="1079612" y="3392997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16" name="Цилиндр 15"/>
          <p:cNvSpPr/>
          <p:nvPr/>
        </p:nvSpPr>
        <p:spPr>
          <a:xfrm rot="5400000">
            <a:off x="1079612" y="1880829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Цилиндр 16"/>
          <p:cNvSpPr/>
          <p:nvPr/>
        </p:nvSpPr>
        <p:spPr>
          <a:xfrm rot="5400000">
            <a:off x="1079612" y="1376773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Цилиндр 17"/>
          <p:cNvSpPr/>
          <p:nvPr/>
        </p:nvSpPr>
        <p:spPr>
          <a:xfrm rot="5400000">
            <a:off x="1079612" y="872717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2267744" y="1657828"/>
            <a:ext cx="432048" cy="3528392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" name="Группа 12"/>
          <p:cNvGrpSpPr>
            <a:grpSpLocks/>
          </p:cNvGrpSpPr>
          <p:nvPr/>
        </p:nvGrpSpPr>
        <p:grpSpPr bwMode="auto">
          <a:xfrm>
            <a:off x="2598756" y="1052736"/>
            <a:ext cx="4176440" cy="1228725"/>
            <a:chOff x="0" y="0"/>
            <a:chExt cx="3745424" cy="1322408"/>
          </a:xfrm>
        </p:grpSpPr>
        <p:sp>
          <p:nvSpPr>
            <p:cNvPr id="38" name="Стрелка вниз 37"/>
            <p:cNvSpPr/>
            <p:nvPr/>
          </p:nvSpPr>
          <p:spPr>
            <a:xfrm rot="10800000" flipV="1">
              <a:off x="3006454" y="762570"/>
              <a:ext cx="516041" cy="463122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Стрелка вниз 38"/>
            <p:cNvSpPr/>
            <p:nvPr/>
          </p:nvSpPr>
          <p:spPr>
            <a:xfrm rot="10800000" flipV="1">
              <a:off x="327170" y="654694"/>
              <a:ext cx="333362" cy="473351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Стрелка вниз 39"/>
            <p:cNvSpPr/>
            <p:nvPr/>
          </p:nvSpPr>
          <p:spPr>
            <a:xfrm rot="5400000" flipH="1">
              <a:off x="69883" y="404398"/>
              <a:ext cx="332927" cy="472693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Группа 16"/>
            <p:cNvGrpSpPr>
              <a:grpSpLocks/>
            </p:cNvGrpSpPr>
            <p:nvPr/>
          </p:nvGrpSpPr>
          <p:grpSpPr bwMode="auto">
            <a:xfrm rot="419026">
              <a:off x="193048" y="129631"/>
              <a:ext cx="409772" cy="961739"/>
              <a:chOff x="193048" y="129631"/>
              <a:chExt cx="409772" cy="961739"/>
            </a:xfrm>
          </p:grpSpPr>
          <p:sp>
            <p:nvSpPr>
              <p:cNvPr id="56" name="Цилиндр 55"/>
              <p:cNvSpPr/>
              <p:nvPr/>
            </p:nvSpPr>
            <p:spPr>
              <a:xfrm rot="12887193">
                <a:off x="450561" y="119874"/>
                <a:ext cx="147587" cy="929963"/>
              </a:xfrm>
              <a:prstGeom prst="can">
                <a:avLst>
                  <a:gd name="adj" fmla="val 107669"/>
                </a:avLst>
              </a:prstGeom>
              <a:gradFill>
                <a:gsLst>
                  <a:gs pos="11000">
                    <a:schemeClr val="accent1">
                      <a:lumMod val="48000"/>
                      <a:lumOff val="52000"/>
                    </a:schemeClr>
                  </a:gs>
                  <a:gs pos="84000">
                    <a:schemeClr val="accent1">
                      <a:lumMod val="60000"/>
                      <a:lumOff val="40000"/>
                    </a:schemeClr>
                  </a:gs>
                  <a:gs pos="42000">
                    <a:srgbClr val="FF0000"/>
                  </a:gs>
                </a:gsLst>
                <a:lin ang="0" scaled="0"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232564" y="825799"/>
                <a:ext cx="154781" cy="150019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F53034"/>
                  </a:gs>
                  <a:gs pos="0">
                    <a:srgbClr val="FF0000"/>
                  </a:gs>
                  <a:gs pos="84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Стрелка вниз 57"/>
              <p:cNvSpPr/>
              <p:nvPr/>
            </p:nvSpPr>
            <p:spPr>
              <a:xfrm rot="2026577">
                <a:off x="192917" y="879068"/>
                <a:ext cx="116625" cy="212032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2" name="Группа 17"/>
            <p:cNvGrpSpPr>
              <a:grpSpLocks/>
            </p:cNvGrpSpPr>
            <p:nvPr/>
          </p:nvGrpSpPr>
          <p:grpSpPr bwMode="auto">
            <a:xfrm>
              <a:off x="2789110" y="339437"/>
              <a:ext cx="956314" cy="505417"/>
              <a:chOff x="2789110" y="339437"/>
              <a:chExt cx="956314" cy="505417"/>
            </a:xfrm>
          </p:grpSpPr>
          <p:grpSp>
            <p:nvGrpSpPr>
              <p:cNvPr id="52" name="Группа 27"/>
              <p:cNvGrpSpPr>
                <a:grpSpLocks/>
              </p:cNvGrpSpPr>
              <p:nvPr/>
            </p:nvGrpSpPr>
            <p:grpSpPr bwMode="auto">
              <a:xfrm>
                <a:off x="2789110" y="604944"/>
                <a:ext cx="956314" cy="239910"/>
                <a:chOff x="2789110" y="604944"/>
                <a:chExt cx="956314" cy="239910"/>
              </a:xfrm>
            </p:grpSpPr>
            <p:sp>
              <p:nvSpPr>
                <p:cNvPr id="54" name="Цилиндр 53"/>
                <p:cNvSpPr/>
                <p:nvPr/>
              </p:nvSpPr>
              <p:spPr>
                <a:xfrm>
                  <a:off x="2788684" y="595177"/>
                  <a:ext cx="956740" cy="249230"/>
                </a:xfrm>
                <a:prstGeom prst="can">
                  <a:avLst>
                    <a:gd name="adj" fmla="val 50000"/>
                  </a:avLst>
                </a:prstGeom>
                <a:gradFill>
                  <a:gsLst>
                    <a:gs pos="22000">
                      <a:schemeClr val="accent1">
                        <a:lumMod val="48000"/>
                        <a:lumOff val="52000"/>
                      </a:schemeClr>
                    </a:gs>
                    <a:gs pos="7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rgbClr val="FF0000"/>
                    </a:gs>
                    <a:gs pos="42000">
                      <a:srgbClr val="FF0000"/>
                    </a:gs>
                  </a:gsLst>
                  <a:lin ang="0" scaled="0"/>
                </a:gra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Овал 54"/>
                <p:cNvSpPr/>
                <p:nvPr/>
              </p:nvSpPr>
              <p:spPr>
                <a:xfrm>
                  <a:off x="2992900" y="609707"/>
                  <a:ext cx="525693" cy="116699"/>
                </a:xfrm>
                <a:prstGeom prst="ellipse">
                  <a:avLst/>
                </a:prstGeom>
                <a:gradFill flip="none" rotWithShape="1">
                  <a:gsLst>
                    <a:gs pos="65000">
                      <a:srgbClr val="F53034"/>
                    </a:gs>
                    <a:gs pos="0">
                      <a:srgbClr val="FF0000"/>
                    </a:gs>
                    <a:gs pos="100000">
                      <a:schemeClr val="accent1">
                        <a:lumMod val="40000"/>
                        <a:lumOff val="60000"/>
                        <a:alpha val="11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53" name="Стрелка вниз 52"/>
              <p:cNvSpPr/>
              <p:nvPr/>
            </p:nvSpPr>
            <p:spPr>
              <a:xfrm rot="10800000">
                <a:off x="2930080" y="339436"/>
                <a:ext cx="648147" cy="315258"/>
              </a:xfrm>
              <a:prstGeom prst="downArrow">
                <a:avLst>
                  <a:gd name="adj1" fmla="val 50000"/>
                  <a:gd name="adj2" fmla="val 6287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3" name="Группа 18"/>
            <p:cNvGrpSpPr>
              <a:grpSpLocks/>
            </p:cNvGrpSpPr>
            <p:nvPr/>
          </p:nvGrpSpPr>
          <p:grpSpPr bwMode="auto">
            <a:xfrm>
              <a:off x="1126569" y="270288"/>
              <a:ext cx="1286541" cy="909221"/>
              <a:chOff x="1126569" y="270288"/>
              <a:chExt cx="1286541" cy="909221"/>
            </a:xfrm>
          </p:grpSpPr>
          <p:grpSp>
            <p:nvGrpSpPr>
              <p:cNvPr id="48" name="Группа 23"/>
              <p:cNvGrpSpPr>
                <a:grpSpLocks/>
              </p:cNvGrpSpPr>
              <p:nvPr/>
            </p:nvGrpSpPr>
            <p:grpSpPr bwMode="auto">
              <a:xfrm>
                <a:off x="1295901" y="270288"/>
                <a:ext cx="1117209" cy="590550"/>
                <a:chOff x="1295901" y="270288"/>
                <a:chExt cx="1117209" cy="590550"/>
              </a:xfrm>
            </p:grpSpPr>
            <p:sp>
              <p:nvSpPr>
                <p:cNvPr id="50" name="Куб 49"/>
                <p:cNvSpPr/>
                <p:nvPr/>
              </p:nvSpPr>
              <p:spPr>
                <a:xfrm>
                  <a:off x="1296294" y="270619"/>
                  <a:ext cx="1116712" cy="590527"/>
                </a:xfrm>
                <a:prstGeom prst="cube">
                  <a:avLst>
                    <a:gd name="adj" fmla="val 78677"/>
                  </a:avLst>
                </a:prstGeom>
                <a:gradFill>
                  <a:gsLst>
                    <a:gs pos="29000">
                      <a:schemeClr val="accent1">
                        <a:lumMod val="48000"/>
                        <a:lumOff val="52000"/>
                      </a:schemeClr>
                    </a:gs>
                    <a:gs pos="64000">
                      <a:schemeClr val="accent1">
                        <a:lumMod val="60000"/>
                        <a:lumOff val="40000"/>
                      </a:schemeClr>
                    </a:gs>
                    <a:gs pos="58000">
                      <a:srgbClr val="FF0000"/>
                    </a:gs>
                    <a:gs pos="39000">
                      <a:srgbClr val="FF0000"/>
                    </a:gs>
                  </a:gsLst>
                  <a:lin ang="2700000" scaled="0"/>
                </a:gra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Прямоугольник 50"/>
                <p:cNvSpPr/>
                <p:nvPr/>
              </p:nvSpPr>
              <p:spPr>
                <a:xfrm>
                  <a:off x="1296294" y="731881"/>
                  <a:ext cx="656404" cy="129265"/>
                </a:xfrm>
                <a:prstGeom prst="rect">
                  <a:avLst/>
                </a:prstGeom>
                <a:gradFill>
                  <a:gsLst>
                    <a:gs pos="67000">
                      <a:srgbClr val="F53034"/>
                    </a:gs>
                    <a:gs pos="22000">
                      <a:srgbClr val="FF0000"/>
                    </a:gs>
                    <a:gs pos="96000">
                      <a:schemeClr val="accent1">
                        <a:lumMod val="60000"/>
                        <a:lumOff val="4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49" name="Полилиния 48"/>
              <p:cNvSpPr/>
              <p:nvPr/>
            </p:nvSpPr>
            <p:spPr>
              <a:xfrm>
                <a:off x="1127033" y="774659"/>
                <a:ext cx="714200" cy="404535"/>
              </a:xfrm>
              <a:custGeom>
                <a:avLst/>
                <a:gdLst>
                  <a:gd name="connsiteX0" fmla="*/ 0 w 714375"/>
                  <a:gd name="connsiteY0" fmla="*/ 247650 h 404812"/>
                  <a:gd name="connsiteX1" fmla="*/ 138113 w 714375"/>
                  <a:gd name="connsiteY1" fmla="*/ 404812 h 404812"/>
                  <a:gd name="connsiteX2" fmla="*/ 609600 w 714375"/>
                  <a:gd name="connsiteY2" fmla="*/ 257175 h 404812"/>
                  <a:gd name="connsiteX3" fmla="*/ 481013 w 714375"/>
                  <a:gd name="connsiteY3" fmla="*/ 252412 h 404812"/>
                  <a:gd name="connsiteX4" fmla="*/ 714375 w 714375"/>
                  <a:gd name="connsiteY4" fmla="*/ 0 h 404812"/>
                  <a:gd name="connsiteX5" fmla="*/ 328613 w 714375"/>
                  <a:gd name="connsiteY5" fmla="*/ 0 h 404812"/>
                  <a:gd name="connsiteX6" fmla="*/ 80963 w 714375"/>
                  <a:gd name="connsiteY6" fmla="*/ 252412 h 404812"/>
                  <a:gd name="connsiteX7" fmla="*/ 0 w 714375"/>
                  <a:gd name="connsiteY7" fmla="*/ 247650 h 404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4375" h="404812">
                    <a:moveTo>
                      <a:pt x="0" y="247650"/>
                    </a:moveTo>
                    <a:lnTo>
                      <a:pt x="138113" y="404812"/>
                    </a:lnTo>
                    <a:lnTo>
                      <a:pt x="609600" y="257175"/>
                    </a:lnTo>
                    <a:lnTo>
                      <a:pt x="481013" y="252412"/>
                    </a:lnTo>
                    <a:lnTo>
                      <a:pt x="714375" y="0"/>
                    </a:lnTo>
                    <a:lnTo>
                      <a:pt x="328613" y="0"/>
                    </a:lnTo>
                    <a:lnTo>
                      <a:pt x="80963" y="252412"/>
                    </a:lnTo>
                    <a:lnTo>
                      <a:pt x="0" y="24765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4" name="Стрелка вниз 43"/>
            <p:cNvSpPr/>
            <p:nvPr/>
          </p:nvSpPr>
          <p:spPr>
            <a:xfrm rot="10800000">
              <a:off x="1580117" y="0"/>
              <a:ext cx="516041" cy="565418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Стрелка вниз 44"/>
            <p:cNvSpPr/>
            <p:nvPr/>
          </p:nvSpPr>
          <p:spPr>
            <a:xfrm rot="10800000" flipV="1">
              <a:off x="1580117" y="774659"/>
              <a:ext cx="516041" cy="547749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Стрелка вниз 45"/>
            <p:cNvSpPr/>
            <p:nvPr/>
          </p:nvSpPr>
          <p:spPr>
            <a:xfrm rot="16200000">
              <a:off x="587988" y="404398"/>
              <a:ext cx="332927" cy="472693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Стрелка вниз 46"/>
            <p:cNvSpPr/>
            <p:nvPr/>
          </p:nvSpPr>
          <p:spPr>
            <a:xfrm rot="10800000">
              <a:off x="327170" y="102296"/>
              <a:ext cx="333362" cy="472421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1479986" y="1033572"/>
            <a:ext cx="13638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latin typeface="Arial" charset="0"/>
              </a:rPr>
              <a:t>«тонкий стержень»</a:t>
            </a:r>
            <a:endParaRPr lang="ru-RU" altLang="ru-RU" sz="1400" b="1" dirty="0">
              <a:latin typeface="Arial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403648" y="548680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геометрии АЭ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30323" y="980728"/>
            <a:ext cx="1747168" cy="1410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авая фигурная скобка 67"/>
          <p:cNvSpPr/>
          <p:nvPr/>
        </p:nvSpPr>
        <p:spPr>
          <a:xfrm flipH="1">
            <a:off x="2771800" y="2478382"/>
            <a:ext cx="432048" cy="1872207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9" t="40608" r="7565" b="18782"/>
          <a:stretch>
            <a:fillRect/>
          </a:stretch>
        </p:blipFill>
        <p:spPr bwMode="auto">
          <a:xfrm>
            <a:off x="5951187" y="2561276"/>
            <a:ext cx="3119712" cy="187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AutoShape 28"/>
          <p:cNvSpPr>
            <a:spLocks noChangeArrowheads="1"/>
          </p:cNvSpPr>
          <p:nvPr/>
        </p:nvSpPr>
        <p:spPr bwMode="auto">
          <a:xfrm>
            <a:off x="5430323" y="3069580"/>
            <a:ext cx="581837" cy="791468"/>
          </a:xfrm>
          <a:prstGeom prst="rightArrow">
            <a:avLst>
              <a:gd name="adj1" fmla="val 50000"/>
              <a:gd name="adj2" fmla="val 40706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3565438" y="1033572"/>
            <a:ext cx="9345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latin typeface="Arial" charset="0"/>
              </a:rPr>
              <a:t>«тонкий слэб»</a:t>
            </a:r>
            <a:endParaRPr lang="ru-RU" altLang="ru-RU" sz="1400" b="1" dirty="0">
              <a:latin typeface="Arial" charset="0"/>
            </a:endParaRPr>
          </a:p>
        </p:txBody>
      </p:sp>
      <p:sp>
        <p:nvSpPr>
          <p:cNvPr id="72" name="Скругленная прямоугольная выноска 71"/>
          <p:cNvSpPr/>
          <p:nvPr/>
        </p:nvSpPr>
        <p:spPr>
          <a:xfrm>
            <a:off x="2598756" y="4537588"/>
            <a:ext cx="5184576" cy="2232246"/>
          </a:xfrm>
          <a:prstGeom prst="wedgeRoundRectCallout">
            <a:avLst>
              <a:gd name="adj1" fmla="val 31909"/>
              <a:gd name="adj2" fmla="val -48703"/>
              <a:gd name="adj3" fmla="val 16667"/>
            </a:avLst>
          </a:prstGeom>
          <a:solidFill>
            <a:srgbClr val="FFFF00"/>
          </a:solidFill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algn="r">
              <a:defRPr/>
            </a:pPr>
            <a:endParaRPr lang="ru-RU" dirty="0">
              <a:solidFill>
                <a:srgbClr val="FF0000"/>
              </a:solidFill>
            </a:endParaRPr>
          </a:p>
          <a:p>
            <a:pPr algn="r">
              <a:defRPr/>
            </a:pP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Ведется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</a:p>
          <a:p>
            <a:pPr algn="r">
              <a:defRPr/>
            </a:pP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созданию </a:t>
            </a:r>
          </a:p>
          <a:p>
            <a:pPr algn="r">
              <a:defRPr/>
            </a:pP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высокоэффективного </a:t>
            </a:r>
          </a:p>
          <a:p>
            <a:pPr algn="r">
              <a:defRPr/>
            </a:pP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лазера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новой</a:t>
            </a:r>
          </a:p>
          <a:p>
            <a:pPr algn="r">
              <a:defRPr/>
            </a:pP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геометрии активного </a:t>
            </a:r>
          </a:p>
          <a:p>
            <a:pPr algn="r">
              <a:defRPr/>
            </a:pP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лемента «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тонкий слэб»</a:t>
            </a:r>
          </a:p>
        </p:txBody>
      </p:sp>
      <p:grpSp>
        <p:nvGrpSpPr>
          <p:cNvPr id="73" name="Group 17"/>
          <p:cNvGrpSpPr>
            <a:grpSpLocks/>
          </p:cNvGrpSpPr>
          <p:nvPr/>
        </p:nvGrpSpPr>
        <p:grpSpPr bwMode="auto">
          <a:xfrm>
            <a:off x="6876256" y="4745330"/>
            <a:ext cx="609600" cy="428352"/>
            <a:chOff x="192" y="519"/>
            <a:chExt cx="1056" cy="721"/>
          </a:xfrm>
        </p:grpSpPr>
        <p:pic>
          <p:nvPicPr>
            <p:cNvPr id="74" name="Picture 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519"/>
              <a:ext cx="1056" cy="721"/>
            </a:xfrm>
            <a:prstGeom prst="rect">
              <a:avLst/>
            </a:prstGeom>
            <a:solidFill>
              <a:schemeClr val="bg1"/>
            </a:solidFill>
            <a:ln w="1905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75" name="Rectangle 19"/>
            <p:cNvSpPr>
              <a:spLocks noChangeArrowheads="1"/>
            </p:cNvSpPr>
            <p:nvPr/>
          </p:nvSpPr>
          <p:spPr bwMode="auto">
            <a:xfrm>
              <a:off x="274" y="856"/>
              <a:ext cx="192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</p:grpSp>
      <p:pic>
        <p:nvPicPr>
          <p:cNvPr id="76" name="Picture 2" descr="D:\_ПРОЕКТЫ ГРАНТЫ\_САРОВ\6 для Сергеева 7 10 14\IMG_07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7" t="2820" r="35056" b="9015"/>
          <a:stretch>
            <a:fillRect/>
          </a:stretch>
        </p:blipFill>
        <p:spPr bwMode="auto">
          <a:xfrm>
            <a:off x="2777999" y="4707277"/>
            <a:ext cx="1145929" cy="192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3" descr="D:\_ПРОЕКТЫ ГРАНТЫ\_САРОВ\6 для Сергеева 7 10 14\слэб_p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7" t="9720" r="19543" b="9265"/>
          <a:stretch>
            <a:fillRect/>
          </a:stretch>
        </p:blipFill>
        <p:spPr bwMode="auto">
          <a:xfrm>
            <a:off x="4067944" y="4707276"/>
            <a:ext cx="1348457" cy="112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4" descr="слэб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1135" r="37187" b="42949"/>
          <a:stretch>
            <a:fillRect/>
          </a:stretch>
        </p:blipFill>
        <p:spPr bwMode="auto">
          <a:xfrm>
            <a:off x="4067943" y="6052811"/>
            <a:ext cx="1348457" cy="57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Text Box 5"/>
          <p:cNvSpPr txBox="1">
            <a:spLocks noChangeArrowheads="1"/>
          </p:cNvSpPr>
          <p:nvPr/>
        </p:nvSpPr>
        <p:spPr bwMode="auto">
          <a:xfrm>
            <a:off x="3923928" y="5796985"/>
            <a:ext cx="17414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400" b="1" dirty="0">
                <a:latin typeface="Arial" charset="0"/>
              </a:rPr>
              <a:t>Yb:YAG/Sapphire</a:t>
            </a:r>
            <a:endParaRPr lang="ru-RU" altLang="ru-RU" sz="1400" b="1" dirty="0">
              <a:latin typeface="Arial" charset="0"/>
            </a:endParaRPr>
          </a:p>
        </p:txBody>
      </p:sp>
      <p:sp>
        <p:nvSpPr>
          <p:cNvPr id="80" name="Куб 79"/>
          <p:cNvSpPr/>
          <p:nvPr/>
        </p:nvSpPr>
        <p:spPr>
          <a:xfrm>
            <a:off x="3131840" y="2636910"/>
            <a:ext cx="2160240" cy="1584180"/>
          </a:xfrm>
          <a:prstGeom prst="cube">
            <a:avLst>
              <a:gd name="adj" fmla="val 83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" name="Picture 32" descr="IMG_150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6"/>
          <a:stretch>
            <a:fillRect/>
          </a:stretch>
        </p:blipFill>
        <p:spPr bwMode="auto">
          <a:xfrm>
            <a:off x="170304" y="5280668"/>
            <a:ext cx="2169448" cy="1532708"/>
          </a:xfrm>
          <a:prstGeom prst="rect">
            <a:avLst/>
          </a:prstGeom>
          <a:noFill/>
          <a:ln w="254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70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Цилиндр 1"/>
          <p:cNvSpPr/>
          <p:nvPr/>
        </p:nvSpPr>
        <p:spPr>
          <a:xfrm rot="5400000">
            <a:off x="1079612" y="3897053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Цилиндр 11"/>
          <p:cNvSpPr/>
          <p:nvPr/>
        </p:nvSpPr>
        <p:spPr>
          <a:xfrm rot="5400000">
            <a:off x="1079612" y="2384883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Цилиндр 12"/>
          <p:cNvSpPr/>
          <p:nvPr/>
        </p:nvSpPr>
        <p:spPr>
          <a:xfrm rot="5400000">
            <a:off x="1079612" y="2888939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Цилиндр 13"/>
          <p:cNvSpPr/>
          <p:nvPr/>
        </p:nvSpPr>
        <p:spPr>
          <a:xfrm rot="5400000">
            <a:off x="1079612" y="3392997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16" name="Цилиндр 15"/>
          <p:cNvSpPr/>
          <p:nvPr/>
        </p:nvSpPr>
        <p:spPr>
          <a:xfrm rot="5400000">
            <a:off x="1079612" y="1880829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Цилиндр 16"/>
          <p:cNvSpPr/>
          <p:nvPr/>
        </p:nvSpPr>
        <p:spPr>
          <a:xfrm rot="5400000">
            <a:off x="1079612" y="1376773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Цилиндр 17"/>
          <p:cNvSpPr/>
          <p:nvPr/>
        </p:nvSpPr>
        <p:spPr>
          <a:xfrm rot="5400000">
            <a:off x="1079612" y="872717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2267744" y="1657828"/>
            <a:ext cx="432048" cy="3528392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авая фигурная скобка 26"/>
          <p:cNvSpPr/>
          <p:nvPr/>
        </p:nvSpPr>
        <p:spPr>
          <a:xfrm flipH="1">
            <a:off x="2771800" y="2478382"/>
            <a:ext cx="432048" cy="1872207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" name="Группа 12"/>
          <p:cNvGrpSpPr>
            <a:grpSpLocks/>
          </p:cNvGrpSpPr>
          <p:nvPr/>
        </p:nvGrpSpPr>
        <p:grpSpPr bwMode="auto">
          <a:xfrm>
            <a:off x="2598756" y="1052736"/>
            <a:ext cx="4176440" cy="1228725"/>
            <a:chOff x="0" y="0"/>
            <a:chExt cx="3745424" cy="1322408"/>
          </a:xfrm>
        </p:grpSpPr>
        <p:sp>
          <p:nvSpPr>
            <p:cNvPr id="38" name="Стрелка вниз 37"/>
            <p:cNvSpPr/>
            <p:nvPr/>
          </p:nvSpPr>
          <p:spPr>
            <a:xfrm rot="10800000" flipV="1">
              <a:off x="3006454" y="762570"/>
              <a:ext cx="516041" cy="463122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Стрелка вниз 38"/>
            <p:cNvSpPr/>
            <p:nvPr/>
          </p:nvSpPr>
          <p:spPr>
            <a:xfrm rot="10800000" flipV="1">
              <a:off x="327170" y="654694"/>
              <a:ext cx="333362" cy="473351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Стрелка вниз 39"/>
            <p:cNvSpPr/>
            <p:nvPr/>
          </p:nvSpPr>
          <p:spPr>
            <a:xfrm rot="5400000" flipH="1">
              <a:off x="69883" y="404398"/>
              <a:ext cx="332927" cy="472693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Группа 16"/>
            <p:cNvGrpSpPr>
              <a:grpSpLocks/>
            </p:cNvGrpSpPr>
            <p:nvPr/>
          </p:nvGrpSpPr>
          <p:grpSpPr bwMode="auto">
            <a:xfrm rot="419026">
              <a:off x="193048" y="129631"/>
              <a:ext cx="409772" cy="961739"/>
              <a:chOff x="193048" y="129631"/>
              <a:chExt cx="409772" cy="961739"/>
            </a:xfrm>
          </p:grpSpPr>
          <p:sp>
            <p:nvSpPr>
              <p:cNvPr id="56" name="Цилиндр 55"/>
              <p:cNvSpPr/>
              <p:nvPr/>
            </p:nvSpPr>
            <p:spPr>
              <a:xfrm rot="12887193">
                <a:off x="450561" y="119874"/>
                <a:ext cx="147587" cy="929963"/>
              </a:xfrm>
              <a:prstGeom prst="can">
                <a:avLst>
                  <a:gd name="adj" fmla="val 107669"/>
                </a:avLst>
              </a:prstGeom>
              <a:gradFill>
                <a:gsLst>
                  <a:gs pos="11000">
                    <a:schemeClr val="accent1">
                      <a:lumMod val="48000"/>
                      <a:lumOff val="52000"/>
                    </a:schemeClr>
                  </a:gs>
                  <a:gs pos="84000">
                    <a:schemeClr val="accent1">
                      <a:lumMod val="60000"/>
                      <a:lumOff val="40000"/>
                    </a:schemeClr>
                  </a:gs>
                  <a:gs pos="42000">
                    <a:srgbClr val="FF0000"/>
                  </a:gs>
                </a:gsLst>
                <a:lin ang="0" scaled="0"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232564" y="825799"/>
                <a:ext cx="154781" cy="150019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F53034"/>
                  </a:gs>
                  <a:gs pos="0">
                    <a:srgbClr val="FF0000"/>
                  </a:gs>
                  <a:gs pos="84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Стрелка вниз 57"/>
              <p:cNvSpPr/>
              <p:nvPr/>
            </p:nvSpPr>
            <p:spPr>
              <a:xfrm rot="2026577">
                <a:off x="192917" y="879068"/>
                <a:ext cx="116625" cy="212032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2" name="Группа 17"/>
            <p:cNvGrpSpPr>
              <a:grpSpLocks/>
            </p:cNvGrpSpPr>
            <p:nvPr/>
          </p:nvGrpSpPr>
          <p:grpSpPr bwMode="auto">
            <a:xfrm>
              <a:off x="2789110" y="339437"/>
              <a:ext cx="956314" cy="505417"/>
              <a:chOff x="2789110" y="339437"/>
              <a:chExt cx="956314" cy="505417"/>
            </a:xfrm>
          </p:grpSpPr>
          <p:grpSp>
            <p:nvGrpSpPr>
              <p:cNvPr id="52" name="Группа 27"/>
              <p:cNvGrpSpPr>
                <a:grpSpLocks/>
              </p:cNvGrpSpPr>
              <p:nvPr/>
            </p:nvGrpSpPr>
            <p:grpSpPr bwMode="auto">
              <a:xfrm>
                <a:off x="2789110" y="604944"/>
                <a:ext cx="956314" cy="239910"/>
                <a:chOff x="2789110" y="604944"/>
                <a:chExt cx="956314" cy="239910"/>
              </a:xfrm>
            </p:grpSpPr>
            <p:sp>
              <p:nvSpPr>
                <p:cNvPr id="54" name="Цилиндр 53"/>
                <p:cNvSpPr/>
                <p:nvPr/>
              </p:nvSpPr>
              <p:spPr>
                <a:xfrm>
                  <a:off x="2788684" y="595177"/>
                  <a:ext cx="956740" cy="249230"/>
                </a:xfrm>
                <a:prstGeom prst="can">
                  <a:avLst>
                    <a:gd name="adj" fmla="val 50000"/>
                  </a:avLst>
                </a:prstGeom>
                <a:gradFill>
                  <a:gsLst>
                    <a:gs pos="22000">
                      <a:schemeClr val="accent1">
                        <a:lumMod val="48000"/>
                        <a:lumOff val="52000"/>
                      </a:schemeClr>
                    </a:gs>
                    <a:gs pos="7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rgbClr val="FF0000"/>
                    </a:gs>
                    <a:gs pos="42000">
                      <a:srgbClr val="FF0000"/>
                    </a:gs>
                  </a:gsLst>
                  <a:lin ang="0" scaled="0"/>
                </a:gra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Овал 54"/>
                <p:cNvSpPr/>
                <p:nvPr/>
              </p:nvSpPr>
              <p:spPr>
                <a:xfrm>
                  <a:off x="2992900" y="609707"/>
                  <a:ext cx="525693" cy="116699"/>
                </a:xfrm>
                <a:prstGeom prst="ellipse">
                  <a:avLst/>
                </a:prstGeom>
                <a:gradFill flip="none" rotWithShape="1">
                  <a:gsLst>
                    <a:gs pos="65000">
                      <a:srgbClr val="F53034"/>
                    </a:gs>
                    <a:gs pos="0">
                      <a:srgbClr val="FF0000"/>
                    </a:gs>
                    <a:gs pos="100000">
                      <a:schemeClr val="accent1">
                        <a:lumMod val="40000"/>
                        <a:lumOff val="60000"/>
                        <a:alpha val="11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53" name="Стрелка вниз 52"/>
              <p:cNvSpPr/>
              <p:nvPr/>
            </p:nvSpPr>
            <p:spPr>
              <a:xfrm rot="10800000">
                <a:off x="2930080" y="339436"/>
                <a:ext cx="648147" cy="315258"/>
              </a:xfrm>
              <a:prstGeom prst="downArrow">
                <a:avLst>
                  <a:gd name="adj1" fmla="val 50000"/>
                  <a:gd name="adj2" fmla="val 6287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3" name="Группа 18"/>
            <p:cNvGrpSpPr>
              <a:grpSpLocks/>
            </p:cNvGrpSpPr>
            <p:nvPr/>
          </p:nvGrpSpPr>
          <p:grpSpPr bwMode="auto">
            <a:xfrm>
              <a:off x="1126569" y="270288"/>
              <a:ext cx="1286541" cy="909221"/>
              <a:chOff x="1126569" y="270288"/>
              <a:chExt cx="1286541" cy="909221"/>
            </a:xfrm>
          </p:grpSpPr>
          <p:grpSp>
            <p:nvGrpSpPr>
              <p:cNvPr id="48" name="Группа 23"/>
              <p:cNvGrpSpPr>
                <a:grpSpLocks/>
              </p:cNvGrpSpPr>
              <p:nvPr/>
            </p:nvGrpSpPr>
            <p:grpSpPr bwMode="auto">
              <a:xfrm>
                <a:off x="1295901" y="270288"/>
                <a:ext cx="1117209" cy="590550"/>
                <a:chOff x="1295901" y="270288"/>
                <a:chExt cx="1117209" cy="590550"/>
              </a:xfrm>
            </p:grpSpPr>
            <p:sp>
              <p:nvSpPr>
                <p:cNvPr id="50" name="Куб 49"/>
                <p:cNvSpPr/>
                <p:nvPr/>
              </p:nvSpPr>
              <p:spPr>
                <a:xfrm>
                  <a:off x="1296294" y="270619"/>
                  <a:ext cx="1116712" cy="590527"/>
                </a:xfrm>
                <a:prstGeom prst="cube">
                  <a:avLst>
                    <a:gd name="adj" fmla="val 78677"/>
                  </a:avLst>
                </a:prstGeom>
                <a:gradFill>
                  <a:gsLst>
                    <a:gs pos="29000">
                      <a:schemeClr val="accent1">
                        <a:lumMod val="48000"/>
                        <a:lumOff val="52000"/>
                      </a:schemeClr>
                    </a:gs>
                    <a:gs pos="64000">
                      <a:schemeClr val="accent1">
                        <a:lumMod val="60000"/>
                        <a:lumOff val="40000"/>
                      </a:schemeClr>
                    </a:gs>
                    <a:gs pos="58000">
                      <a:srgbClr val="FF0000"/>
                    </a:gs>
                    <a:gs pos="39000">
                      <a:srgbClr val="FF0000"/>
                    </a:gs>
                  </a:gsLst>
                  <a:lin ang="2700000" scaled="0"/>
                </a:gra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Прямоугольник 50"/>
                <p:cNvSpPr/>
                <p:nvPr/>
              </p:nvSpPr>
              <p:spPr>
                <a:xfrm>
                  <a:off x="1296294" y="731881"/>
                  <a:ext cx="656404" cy="129265"/>
                </a:xfrm>
                <a:prstGeom prst="rect">
                  <a:avLst/>
                </a:prstGeom>
                <a:gradFill>
                  <a:gsLst>
                    <a:gs pos="67000">
                      <a:srgbClr val="F53034"/>
                    </a:gs>
                    <a:gs pos="22000">
                      <a:srgbClr val="FF0000"/>
                    </a:gs>
                    <a:gs pos="96000">
                      <a:schemeClr val="accent1">
                        <a:lumMod val="60000"/>
                        <a:lumOff val="4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49" name="Полилиния 48"/>
              <p:cNvSpPr/>
              <p:nvPr/>
            </p:nvSpPr>
            <p:spPr>
              <a:xfrm>
                <a:off x="1127033" y="774659"/>
                <a:ext cx="714200" cy="404535"/>
              </a:xfrm>
              <a:custGeom>
                <a:avLst/>
                <a:gdLst>
                  <a:gd name="connsiteX0" fmla="*/ 0 w 714375"/>
                  <a:gd name="connsiteY0" fmla="*/ 247650 h 404812"/>
                  <a:gd name="connsiteX1" fmla="*/ 138113 w 714375"/>
                  <a:gd name="connsiteY1" fmla="*/ 404812 h 404812"/>
                  <a:gd name="connsiteX2" fmla="*/ 609600 w 714375"/>
                  <a:gd name="connsiteY2" fmla="*/ 257175 h 404812"/>
                  <a:gd name="connsiteX3" fmla="*/ 481013 w 714375"/>
                  <a:gd name="connsiteY3" fmla="*/ 252412 h 404812"/>
                  <a:gd name="connsiteX4" fmla="*/ 714375 w 714375"/>
                  <a:gd name="connsiteY4" fmla="*/ 0 h 404812"/>
                  <a:gd name="connsiteX5" fmla="*/ 328613 w 714375"/>
                  <a:gd name="connsiteY5" fmla="*/ 0 h 404812"/>
                  <a:gd name="connsiteX6" fmla="*/ 80963 w 714375"/>
                  <a:gd name="connsiteY6" fmla="*/ 252412 h 404812"/>
                  <a:gd name="connsiteX7" fmla="*/ 0 w 714375"/>
                  <a:gd name="connsiteY7" fmla="*/ 247650 h 404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4375" h="404812">
                    <a:moveTo>
                      <a:pt x="0" y="247650"/>
                    </a:moveTo>
                    <a:lnTo>
                      <a:pt x="138113" y="404812"/>
                    </a:lnTo>
                    <a:lnTo>
                      <a:pt x="609600" y="257175"/>
                    </a:lnTo>
                    <a:lnTo>
                      <a:pt x="481013" y="252412"/>
                    </a:lnTo>
                    <a:lnTo>
                      <a:pt x="714375" y="0"/>
                    </a:lnTo>
                    <a:lnTo>
                      <a:pt x="328613" y="0"/>
                    </a:lnTo>
                    <a:lnTo>
                      <a:pt x="80963" y="252412"/>
                    </a:lnTo>
                    <a:lnTo>
                      <a:pt x="0" y="24765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4" name="Стрелка вниз 43"/>
            <p:cNvSpPr/>
            <p:nvPr/>
          </p:nvSpPr>
          <p:spPr>
            <a:xfrm rot="10800000">
              <a:off x="1580117" y="0"/>
              <a:ext cx="516041" cy="565418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Стрелка вниз 44"/>
            <p:cNvSpPr/>
            <p:nvPr/>
          </p:nvSpPr>
          <p:spPr>
            <a:xfrm rot="10800000" flipV="1">
              <a:off x="1580117" y="774659"/>
              <a:ext cx="516041" cy="547749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Стрелка вниз 45"/>
            <p:cNvSpPr/>
            <p:nvPr/>
          </p:nvSpPr>
          <p:spPr>
            <a:xfrm rot="16200000">
              <a:off x="587988" y="404398"/>
              <a:ext cx="332927" cy="472693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Стрелка вниз 46"/>
            <p:cNvSpPr/>
            <p:nvPr/>
          </p:nvSpPr>
          <p:spPr>
            <a:xfrm rot="10800000">
              <a:off x="327170" y="102296"/>
              <a:ext cx="333362" cy="472421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1479986" y="1033572"/>
            <a:ext cx="13638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latin typeface="Arial" charset="0"/>
              </a:rPr>
              <a:t>«тонкий стержень»</a:t>
            </a:r>
            <a:endParaRPr lang="ru-RU" altLang="ru-RU" sz="1400" b="1" dirty="0">
              <a:latin typeface="Arial" charset="0"/>
            </a:endParaRP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3565438" y="1033572"/>
            <a:ext cx="9345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latin typeface="Arial" charset="0"/>
              </a:rPr>
              <a:t>«тонкий слэб»</a:t>
            </a:r>
            <a:endParaRPr lang="ru-RU" altLang="ru-RU" sz="1400" b="1" dirty="0">
              <a:latin typeface="Arial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403648" y="548680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геометрии АЭ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5433976" y="1033572"/>
            <a:ext cx="2522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latin typeface="Arial" charset="0"/>
              </a:rPr>
              <a:t>д</a:t>
            </a:r>
            <a:r>
              <a:rPr lang="ru-RU" altLang="ru-RU" sz="1400" b="1" dirty="0" smtClean="0">
                <a:latin typeface="Arial" charset="0"/>
              </a:rPr>
              <a:t>иск / «сэндвич»</a:t>
            </a:r>
            <a:endParaRPr lang="ru-RU" altLang="ru-RU" sz="1400" b="1" dirty="0">
              <a:latin typeface="Arial" charset="0"/>
            </a:endParaRPr>
          </a:p>
        </p:txBody>
      </p:sp>
      <p:sp>
        <p:nvSpPr>
          <p:cNvPr id="63" name="AutoShape 28"/>
          <p:cNvSpPr>
            <a:spLocks noChangeArrowheads="1"/>
          </p:cNvSpPr>
          <p:nvPr/>
        </p:nvSpPr>
        <p:spPr bwMode="auto">
          <a:xfrm>
            <a:off x="5430323" y="3069580"/>
            <a:ext cx="581837" cy="791468"/>
          </a:xfrm>
          <a:prstGeom prst="rightArrow">
            <a:avLst>
              <a:gd name="adj1" fmla="val 50000"/>
              <a:gd name="adj2" fmla="val 40706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4" name="Куб 63"/>
          <p:cNvSpPr/>
          <p:nvPr/>
        </p:nvSpPr>
        <p:spPr>
          <a:xfrm>
            <a:off x="3131840" y="2636910"/>
            <a:ext cx="2160240" cy="1584180"/>
          </a:xfrm>
          <a:prstGeom prst="cube">
            <a:avLst>
              <a:gd name="adj" fmla="val 83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Цилиндр 3"/>
          <p:cNvSpPr/>
          <p:nvPr/>
        </p:nvSpPr>
        <p:spPr>
          <a:xfrm rot="16200000">
            <a:off x="5508372" y="3198191"/>
            <a:ext cx="1584179" cy="432587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Picture 32" descr="IMG_15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6"/>
          <a:stretch>
            <a:fillRect/>
          </a:stretch>
        </p:blipFill>
        <p:spPr bwMode="auto">
          <a:xfrm>
            <a:off x="170304" y="5280668"/>
            <a:ext cx="2169448" cy="1532708"/>
          </a:xfrm>
          <a:prstGeom prst="rect">
            <a:avLst/>
          </a:prstGeom>
          <a:noFill/>
          <a:ln w="254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6" name="Picture 2" descr="D:\_ПРОЕКТЫ ГРАНТЫ\_САРОВ\6 для Сергеева 7 10 14\IMG_07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7" t="2820" r="35056" b="9015"/>
          <a:stretch>
            <a:fillRect/>
          </a:stretch>
        </p:blipFill>
        <p:spPr bwMode="auto">
          <a:xfrm>
            <a:off x="2777999" y="4707277"/>
            <a:ext cx="1145929" cy="192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" descr="D:\_ПРОЕКТЫ ГРАНТЫ\_САРОВ\6 для Сергеева 7 10 14\слэб_p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7" t="9720" r="19543" b="9265"/>
          <a:stretch>
            <a:fillRect/>
          </a:stretch>
        </p:blipFill>
        <p:spPr bwMode="auto">
          <a:xfrm>
            <a:off x="4067944" y="4707276"/>
            <a:ext cx="1348457" cy="112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4" descr="слэб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1135" r="37187" b="42949"/>
          <a:stretch>
            <a:fillRect/>
          </a:stretch>
        </p:blipFill>
        <p:spPr bwMode="auto">
          <a:xfrm>
            <a:off x="4067943" y="6052811"/>
            <a:ext cx="1348457" cy="57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 Box 5"/>
          <p:cNvSpPr txBox="1">
            <a:spLocks noChangeArrowheads="1"/>
          </p:cNvSpPr>
          <p:nvPr/>
        </p:nvSpPr>
        <p:spPr bwMode="auto">
          <a:xfrm>
            <a:off x="3923928" y="5796985"/>
            <a:ext cx="17414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400" b="1" dirty="0">
                <a:latin typeface="Arial" charset="0"/>
              </a:rPr>
              <a:t>Yb:YAG/Sapphire</a:t>
            </a:r>
            <a:endParaRPr lang="ru-RU" altLang="ru-RU" sz="1400" b="1" dirty="0">
              <a:latin typeface="Arial" charset="0"/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 rot="737158">
            <a:off x="4990716" y="2441502"/>
            <a:ext cx="576064" cy="864094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2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Цилиндр 1"/>
          <p:cNvSpPr/>
          <p:nvPr/>
        </p:nvSpPr>
        <p:spPr>
          <a:xfrm rot="5400000">
            <a:off x="1079612" y="3897053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Цилиндр 11"/>
          <p:cNvSpPr/>
          <p:nvPr/>
        </p:nvSpPr>
        <p:spPr>
          <a:xfrm rot="5400000">
            <a:off x="1079612" y="2384883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Цилиндр 12"/>
          <p:cNvSpPr/>
          <p:nvPr/>
        </p:nvSpPr>
        <p:spPr>
          <a:xfrm rot="5400000">
            <a:off x="1079612" y="2888939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Цилиндр 13"/>
          <p:cNvSpPr/>
          <p:nvPr/>
        </p:nvSpPr>
        <p:spPr>
          <a:xfrm rot="5400000">
            <a:off x="1079612" y="3392997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16" name="Цилиндр 15"/>
          <p:cNvSpPr/>
          <p:nvPr/>
        </p:nvSpPr>
        <p:spPr>
          <a:xfrm rot="5400000">
            <a:off x="1079612" y="1880829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Цилиндр 16"/>
          <p:cNvSpPr/>
          <p:nvPr/>
        </p:nvSpPr>
        <p:spPr>
          <a:xfrm rot="5400000">
            <a:off x="1079612" y="1376773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Цилиндр 17"/>
          <p:cNvSpPr/>
          <p:nvPr/>
        </p:nvSpPr>
        <p:spPr>
          <a:xfrm rot="5400000">
            <a:off x="1079612" y="872717"/>
            <a:ext cx="288033" cy="2088232"/>
          </a:xfrm>
          <a:prstGeom prst="can">
            <a:avLst>
              <a:gd name="adj" fmla="val 5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2267744" y="1657828"/>
            <a:ext cx="432048" cy="3528392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авая фигурная скобка 26"/>
          <p:cNvSpPr/>
          <p:nvPr/>
        </p:nvSpPr>
        <p:spPr>
          <a:xfrm flipH="1">
            <a:off x="2771800" y="2478382"/>
            <a:ext cx="432048" cy="1872207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" name="Группа 12"/>
          <p:cNvGrpSpPr>
            <a:grpSpLocks/>
          </p:cNvGrpSpPr>
          <p:nvPr/>
        </p:nvGrpSpPr>
        <p:grpSpPr bwMode="auto">
          <a:xfrm>
            <a:off x="2598756" y="1052736"/>
            <a:ext cx="4176440" cy="1228725"/>
            <a:chOff x="0" y="0"/>
            <a:chExt cx="3745424" cy="1322408"/>
          </a:xfrm>
        </p:grpSpPr>
        <p:sp>
          <p:nvSpPr>
            <p:cNvPr id="38" name="Стрелка вниз 37"/>
            <p:cNvSpPr/>
            <p:nvPr/>
          </p:nvSpPr>
          <p:spPr>
            <a:xfrm rot="10800000" flipV="1">
              <a:off x="3006454" y="762570"/>
              <a:ext cx="516041" cy="463122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Стрелка вниз 38"/>
            <p:cNvSpPr/>
            <p:nvPr/>
          </p:nvSpPr>
          <p:spPr>
            <a:xfrm rot="10800000" flipV="1">
              <a:off x="327170" y="654694"/>
              <a:ext cx="333362" cy="473351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Стрелка вниз 39"/>
            <p:cNvSpPr/>
            <p:nvPr/>
          </p:nvSpPr>
          <p:spPr>
            <a:xfrm rot="5400000" flipH="1">
              <a:off x="69883" y="404398"/>
              <a:ext cx="332927" cy="472693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Группа 16"/>
            <p:cNvGrpSpPr>
              <a:grpSpLocks/>
            </p:cNvGrpSpPr>
            <p:nvPr/>
          </p:nvGrpSpPr>
          <p:grpSpPr bwMode="auto">
            <a:xfrm rot="419026">
              <a:off x="193048" y="129631"/>
              <a:ext cx="409772" cy="961739"/>
              <a:chOff x="193048" y="129631"/>
              <a:chExt cx="409772" cy="961739"/>
            </a:xfrm>
          </p:grpSpPr>
          <p:sp>
            <p:nvSpPr>
              <p:cNvPr id="56" name="Цилиндр 55"/>
              <p:cNvSpPr/>
              <p:nvPr/>
            </p:nvSpPr>
            <p:spPr>
              <a:xfrm rot="12887193">
                <a:off x="450561" y="119874"/>
                <a:ext cx="147587" cy="929963"/>
              </a:xfrm>
              <a:prstGeom prst="can">
                <a:avLst>
                  <a:gd name="adj" fmla="val 107669"/>
                </a:avLst>
              </a:prstGeom>
              <a:gradFill>
                <a:gsLst>
                  <a:gs pos="11000">
                    <a:schemeClr val="accent1">
                      <a:lumMod val="48000"/>
                      <a:lumOff val="52000"/>
                    </a:schemeClr>
                  </a:gs>
                  <a:gs pos="84000">
                    <a:schemeClr val="accent1">
                      <a:lumMod val="60000"/>
                      <a:lumOff val="40000"/>
                    </a:schemeClr>
                  </a:gs>
                  <a:gs pos="42000">
                    <a:srgbClr val="FF0000"/>
                  </a:gs>
                </a:gsLst>
                <a:lin ang="0" scaled="0"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232564" y="825799"/>
                <a:ext cx="154781" cy="150019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F53034"/>
                  </a:gs>
                  <a:gs pos="0">
                    <a:srgbClr val="FF0000"/>
                  </a:gs>
                  <a:gs pos="84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Стрелка вниз 57"/>
              <p:cNvSpPr/>
              <p:nvPr/>
            </p:nvSpPr>
            <p:spPr>
              <a:xfrm rot="2026577">
                <a:off x="192917" y="879068"/>
                <a:ext cx="116625" cy="212032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2" name="Группа 17"/>
            <p:cNvGrpSpPr>
              <a:grpSpLocks/>
            </p:cNvGrpSpPr>
            <p:nvPr/>
          </p:nvGrpSpPr>
          <p:grpSpPr bwMode="auto">
            <a:xfrm>
              <a:off x="2789110" y="339437"/>
              <a:ext cx="956314" cy="505417"/>
              <a:chOff x="2789110" y="339437"/>
              <a:chExt cx="956314" cy="505417"/>
            </a:xfrm>
          </p:grpSpPr>
          <p:grpSp>
            <p:nvGrpSpPr>
              <p:cNvPr id="52" name="Группа 27"/>
              <p:cNvGrpSpPr>
                <a:grpSpLocks/>
              </p:cNvGrpSpPr>
              <p:nvPr/>
            </p:nvGrpSpPr>
            <p:grpSpPr bwMode="auto">
              <a:xfrm>
                <a:off x="2789110" y="604944"/>
                <a:ext cx="956314" cy="239910"/>
                <a:chOff x="2789110" y="604944"/>
                <a:chExt cx="956314" cy="239910"/>
              </a:xfrm>
            </p:grpSpPr>
            <p:sp>
              <p:nvSpPr>
                <p:cNvPr id="54" name="Цилиндр 53"/>
                <p:cNvSpPr/>
                <p:nvPr/>
              </p:nvSpPr>
              <p:spPr>
                <a:xfrm>
                  <a:off x="2788684" y="595177"/>
                  <a:ext cx="956740" cy="249230"/>
                </a:xfrm>
                <a:prstGeom prst="can">
                  <a:avLst>
                    <a:gd name="adj" fmla="val 50000"/>
                  </a:avLst>
                </a:prstGeom>
                <a:gradFill>
                  <a:gsLst>
                    <a:gs pos="22000">
                      <a:schemeClr val="accent1">
                        <a:lumMod val="48000"/>
                        <a:lumOff val="52000"/>
                      </a:schemeClr>
                    </a:gs>
                    <a:gs pos="7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rgbClr val="FF0000"/>
                    </a:gs>
                    <a:gs pos="42000">
                      <a:srgbClr val="FF0000"/>
                    </a:gs>
                  </a:gsLst>
                  <a:lin ang="0" scaled="0"/>
                </a:gra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Овал 54"/>
                <p:cNvSpPr/>
                <p:nvPr/>
              </p:nvSpPr>
              <p:spPr>
                <a:xfrm>
                  <a:off x="2992900" y="609707"/>
                  <a:ext cx="525693" cy="116699"/>
                </a:xfrm>
                <a:prstGeom prst="ellipse">
                  <a:avLst/>
                </a:prstGeom>
                <a:gradFill flip="none" rotWithShape="1">
                  <a:gsLst>
                    <a:gs pos="65000">
                      <a:srgbClr val="F53034"/>
                    </a:gs>
                    <a:gs pos="0">
                      <a:srgbClr val="FF0000"/>
                    </a:gs>
                    <a:gs pos="100000">
                      <a:schemeClr val="accent1">
                        <a:lumMod val="40000"/>
                        <a:lumOff val="60000"/>
                        <a:alpha val="11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53" name="Стрелка вниз 52"/>
              <p:cNvSpPr/>
              <p:nvPr/>
            </p:nvSpPr>
            <p:spPr>
              <a:xfrm rot="10800000">
                <a:off x="2930080" y="339436"/>
                <a:ext cx="648147" cy="315258"/>
              </a:xfrm>
              <a:prstGeom prst="downArrow">
                <a:avLst>
                  <a:gd name="adj1" fmla="val 50000"/>
                  <a:gd name="adj2" fmla="val 6287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3" name="Группа 18"/>
            <p:cNvGrpSpPr>
              <a:grpSpLocks/>
            </p:cNvGrpSpPr>
            <p:nvPr/>
          </p:nvGrpSpPr>
          <p:grpSpPr bwMode="auto">
            <a:xfrm>
              <a:off x="1126569" y="270288"/>
              <a:ext cx="1286541" cy="909221"/>
              <a:chOff x="1126569" y="270288"/>
              <a:chExt cx="1286541" cy="909221"/>
            </a:xfrm>
          </p:grpSpPr>
          <p:grpSp>
            <p:nvGrpSpPr>
              <p:cNvPr id="48" name="Группа 23"/>
              <p:cNvGrpSpPr>
                <a:grpSpLocks/>
              </p:cNvGrpSpPr>
              <p:nvPr/>
            </p:nvGrpSpPr>
            <p:grpSpPr bwMode="auto">
              <a:xfrm>
                <a:off x="1295901" y="270288"/>
                <a:ext cx="1117209" cy="590550"/>
                <a:chOff x="1295901" y="270288"/>
                <a:chExt cx="1117209" cy="590550"/>
              </a:xfrm>
            </p:grpSpPr>
            <p:sp>
              <p:nvSpPr>
                <p:cNvPr id="50" name="Куб 49"/>
                <p:cNvSpPr/>
                <p:nvPr/>
              </p:nvSpPr>
              <p:spPr>
                <a:xfrm>
                  <a:off x="1296294" y="270619"/>
                  <a:ext cx="1116712" cy="590527"/>
                </a:xfrm>
                <a:prstGeom prst="cube">
                  <a:avLst>
                    <a:gd name="adj" fmla="val 78677"/>
                  </a:avLst>
                </a:prstGeom>
                <a:gradFill>
                  <a:gsLst>
                    <a:gs pos="29000">
                      <a:schemeClr val="accent1">
                        <a:lumMod val="48000"/>
                        <a:lumOff val="52000"/>
                      </a:schemeClr>
                    </a:gs>
                    <a:gs pos="64000">
                      <a:schemeClr val="accent1">
                        <a:lumMod val="60000"/>
                        <a:lumOff val="40000"/>
                      </a:schemeClr>
                    </a:gs>
                    <a:gs pos="58000">
                      <a:srgbClr val="FF0000"/>
                    </a:gs>
                    <a:gs pos="39000">
                      <a:srgbClr val="FF0000"/>
                    </a:gs>
                  </a:gsLst>
                  <a:lin ang="2700000" scaled="0"/>
                </a:gra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Прямоугольник 50"/>
                <p:cNvSpPr/>
                <p:nvPr/>
              </p:nvSpPr>
              <p:spPr>
                <a:xfrm>
                  <a:off x="1296294" y="731881"/>
                  <a:ext cx="656404" cy="129265"/>
                </a:xfrm>
                <a:prstGeom prst="rect">
                  <a:avLst/>
                </a:prstGeom>
                <a:gradFill>
                  <a:gsLst>
                    <a:gs pos="67000">
                      <a:srgbClr val="F53034"/>
                    </a:gs>
                    <a:gs pos="22000">
                      <a:srgbClr val="FF0000"/>
                    </a:gs>
                    <a:gs pos="96000">
                      <a:schemeClr val="accent1">
                        <a:lumMod val="60000"/>
                        <a:lumOff val="4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49" name="Полилиния 48"/>
              <p:cNvSpPr/>
              <p:nvPr/>
            </p:nvSpPr>
            <p:spPr>
              <a:xfrm>
                <a:off x="1127033" y="774659"/>
                <a:ext cx="714200" cy="404535"/>
              </a:xfrm>
              <a:custGeom>
                <a:avLst/>
                <a:gdLst>
                  <a:gd name="connsiteX0" fmla="*/ 0 w 714375"/>
                  <a:gd name="connsiteY0" fmla="*/ 247650 h 404812"/>
                  <a:gd name="connsiteX1" fmla="*/ 138113 w 714375"/>
                  <a:gd name="connsiteY1" fmla="*/ 404812 h 404812"/>
                  <a:gd name="connsiteX2" fmla="*/ 609600 w 714375"/>
                  <a:gd name="connsiteY2" fmla="*/ 257175 h 404812"/>
                  <a:gd name="connsiteX3" fmla="*/ 481013 w 714375"/>
                  <a:gd name="connsiteY3" fmla="*/ 252412 h 404812"/>
                  <a:gd name="connsiteX4" fmla="*/ 714375 w 714375"/>
                  <a:gd name="connsiteY4" fmla="*/ 0 h 404812"/>
                  <a:gd name="connsiteX5" fmla="*/ 328613 w 714375"/>
                  <a:gd name="connsiteY5" fmla="*/ 0 h 404812"/>
                  <a:gd name="connsiteX6" fmla="*/ 80963 w 714375"/>
                  <a:gd name="connsiteY6" fmla="*/ 252412 h 404812"/>
                  <a:gd name="connsiteX7" fmla="*/ 0 w 714375"/>
                  <a:gd name="connsiteY7" fmla="*/ 247650 h 404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4375" h="404812">
                    <a:moveTo>
                      <a:pt x="0" y="247650"/>
                    </a:moveTo>
                    <a:lnTo>
                      <a:pt x="138113" y="404812"/>
                    </a:lnTo>
                    <a:lnTo>
                      <a:pt x="609600" y="257175"/>
                    </a:lnTo>
                    <a:lnTo>
                      <a:pt x="481013" y="252412"/>
                    </a:lnTo>
                    <a:lnTo>
                      <a:pt x="714375" y="0"/>
                    </a:lnTo>
                    <a:lnTo>
                      <a:pt x="328613" y="0"/>
                    </a:lnTo>
                    <a:lnTo>
                      <a:pt x="80963" y="252412"/>
                    </a:lnTo>
                    <a:lnTo>
                      <a:pt x="0" y="24765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4" name="Стрелка вниз 43"/>
            <p:cNvSpPr/>
            <p:nvPr/>
          </p:nvSpPr>
          <p:spPr>
            <a:xfrm rot="10800000">
              <a:off x="1580117" y="0"/>
              <a:ext cx="516041" cy="565418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Стрелка вниз 44"/>
            <p:cNvSpPr/>
            <p:nvPr/>
          </p:nvSpPr>
          <p:spPr>
            <a:xfrm rot="10800000" flipV="1">
              <a:off x="1580117" y="774659"/>
              <a:ext cx="516041" cy="547749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Стрелка вниз 45"/>
            <p:cNvSpPr/>
            <p:nvPr/>
          </p:nvSpPr>
          <p:spPr>
            <a:xfrm rot="16200000">
              <a:off x="587988" y="404398"/>
              <a:ext cx="332927" cy="472693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Стрелка вниз 46"/>
            <p:cNvSpPr/>
            <p:nvPr/>
          </p:nvSpPr>
          <p:spPr>
            <a:xfrm rot="10800000">
              <a:off x="327170" y="102296"/>
              <a:ext cx="333362" cy="472421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1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1479986" y="1033572"/>
            <a:ext cx="13638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latin typeface="Arial" charset="0"/>
              </a:rPr>
              <a:t>«тонкий стержень»</a:t>
            </a:r>
            <a:endParaRPr lang="ru-RU" altLang="ru-RU" sz="1400" b="1" dirty="0">
              <a:latin typeface="Arial" charset="0"/>
            </a:endParaRP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3565438" y="1033572"/>
            <a:ext cx="9345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latin typeface="Arial" charset="0"/>
              </a:rPr>
              <a:t>«тонкий слэб»</a:t>
            </a:r>
            <a:endParaRPr lang="ru-RU" altLang="ru-RU" sz="1400" b="1" dirty="0">
              <a:latin typeface="Arial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403648" y="548680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геометрии АЭ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5433976" y="1033572"/>
            <a:ext cx="2522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latin typeface="Arial" charset="0"/>
              </a:rPr>
              <a:t>д</a:t>
            </a:r>
            <a:r>
              <a:rPr lang="ru-RU" altLang="ru-RU" sz="1400" b="1" dirty="0" smtClean="0">
                <a:latin typeface="Arial" charset="0"/>
              </a:rPr>
              <a:t>иск / «сэндвич»</a:t>
            </a:r>
            <a:endParaRPr lang="ru-RU" altLang="ru-RU" sz="1400" b="1" dirty="0">
              <a:latin typeface="Arial" charset="0"/>
            </a:endParaRPr>
          </a:p>
        </p:txBody>
      </p:sp>
      <p:sp>
        <p:nvSpPr>
          <p:cNvPr id="63" name="AutoShape 28"/>
          <p:cNvSpPr>
            <a:spLocks noChangeArrowheads="1"/>
          </p:cNvSpPr>
          <p:nvPr/>
        </p:nvSpPr>
        <p:spPr bwMode="auto">
          <a:xfrm>
            <a:off x="5430323" y="3069580"/>
            <a:ext cx="581837" cy="791468"/>
          </a:xfrm>
          <a:prstGeom prst="rightArrow">
            <a:avLst>
              <a:gd name="adj1" fmla="val 50000"/>
              <a:gd name="adj2" fmla="val 40706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4" name="Куб 63"/>
          <p:cNvSpPr/>
          <p:nvPr/>
        </p:nvSpPr>
        <p:spPr>
          <a:xfrm>
            <a:off x="3131840" y="2636910"/>
            <a:ext cx="2160240" cy="1584180"/>
          </a:xfrm>
          <a:prstGeom prst="cube">
            <a:avLst>
              <a:gd name="adj" fmla="val 83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Цилиндр 3"/>
          <p:cNvSpPr/>
          <p:nvPr/>
        </p:nvSpPr>
        <p:spPr>
          <a:xfrm rot="16200000">
            <a:off x="5508372" y="3198191"/>
            <a:ext cx="1584179" cy="432587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Picture 32" descr="IMG_15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6"/>
          <a:stretch>
            <a:fillRect/>
          </a:stretch>
        </p:blipFill>
        <p:spPr bwMode="auto">
          <a:xfrm>
            <a:off x="170304" y="5280668"/>
            <a:ext cx="2169448" cy="1532708"/>
          </a:xfrm>
          <a:prstGeom prst="rect">
            <a:avLst/>
          </a:prstGeom>
          <a:noFill/>
          <a:ln w="254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6" name="Picture 2" descr="D:\_ПРОЕКТЫ ГРАНТЫ\_САРОВ\6 для Сергеева 7 10 14\IMG_07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7" t="2820" r="35056" b="9015"/>
          <a:stretch>
            <a:fillRect/>
          </a:stretch>
        </p:blipFill>
        <p:spPr bwMode="auto">
          <a:xfrm>
            <a:off x="2777999" y="4707277"/>
            <a:ext cx="1145929" cy="192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" descr="D:\_ПРОЕКТЫ ГРАНТЫ\_САРОВ\6 для Сергеева 7 10 14\слэб_p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7" t="9720" r="19543" b="9265"/>
          <a:stretch>
            <a:fillRect/>
          </a:stretch>
        </p:blipFill>
        <p:spPr bwMode="auto">
          <a:xfrm>
            <a:off x="4067944" y="4707276"/>
            <a:ext cx="1348457" cy="112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4" descr="слэб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1135" r="37187" b="42949"/>
          <a:stretch>
            <a:fillRect/>
          </a:stretch>
        </p:blipFill>
        <p:spPr bwMode="auto">
          <a:xfrm>
            <a:off x="4067943" y="6052811"/>
            <a:ext cx="1348457" cy="57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 Box 5"/>
          <p:cNvSpPr txBox="1">
            <a:spLocks noChangeArrowheads="1"/>
          </p:cNvSpPr>
          <p:nvPr/>
        </p:nvSpPr>
        <p:spPr bwMode="auto">
          <a:xfrm>
            <a:off x="3923928" y="5796985"/>
            <a:ext cx="17414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400" b="1" dirty="0">
                <a:latin typeface="Arial" charset="0"/>
              </a:rPr>
              <a:t>Yb:YAG/Sapphire</a:t>
            </a:r>
            <a:endParaRPr lang="ru-RU" altLang="ru-RU" sz="1400" b="1" dirty="0">
              <a:latin typeface="Arial" charset="0"/>
            </a:endParaRPr>
          </a:p>
        </p:txBody>
      </p:sp>
      <p:pic>
        <p:nvPicPr>
          <p:cNvPr id="70" name="Picture 17"/>
          <p:cNvPicPr>
            <a:picLocks noChangeAspect="1" noChangeArrowheads="1"/>
          </p:cNvPicPr>
          <p:nvPr/>
        </p:nvPicPr>
        <p:blipFill>
          <a:blip r:embed="rId8" cstate="print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8" r="17674" b="12897"/>
          <a:stretch>
            <a:fillRect/>
          </a:stretch>
        </p:blipFill>
        <p:spPr bwMode="auto">
          <a:xfrm>
            <a:off x="6723026" y="1916832"/>
            <a:ext cx="988298" cy="86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Прямоугольник 1"/>
          <p:cNvSpPr>
            <a:spLocks noChangeArrowheads="1"/>
          </p:cNvSpPr>
          <p:nvPr/>
        </p:nvSpPr>
        <p:spPr bwMode="auto">
          <a:xfrm>
            <a:off x="6703212" y="2761764"/>
            <a:ext cx="1139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Arial" charset="0"/>
              </a:rPr>
              <a:t>Алмазный радиатор</a:t>
            </a:r>
          </a:p>
        </p:txBody>
      </p:sp>
      <p:pic>
        <p:nvPicPr>
          <p:cNvPr id="72" name="Picture 21" descr="IMG_137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348" y="1913698"/>
            <a:ext cx="1008112" cy="8672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Прямоугольник 24"/>
          <p:cNvSpPr>
            <a:spLocks noChangeArrowheads="1"/>
          </p:cNvSpPr>
          <p:nvPr/>
        </p:nvSpPr>
        <p:spPr bwMode="auto">
          <a:xfrm>
            <a:off x="7787598" y="2761764"/>
            <a:ext cx="129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Arial" charset="0"/>
              </a:rPr>
              <a:t>Лазерный квантрон</a:t>
            </a:r>
            <a:endParaRPr lang="ru-RU" altLang="ru-RU" sz="1400" b="1" dirty="0">
              <a:latin typeface="Arial" charset="0"/>
            </a:endParaRPr>
          </a:p>
        </p:txBody>
      </p:sp>
      <p:pic>
        <p:nvPicPr>
          <p:cNvPr id="74" name="Picture 2" descr="IMG_0712"/>
          <p:cNvPicPr>
            <a:picLocks noChangeAspect="1" noChangeArrowheads="1"/>
          </p:cNvPicPr>
          <p:nvPr/>
        </p:nvPicPr>
        <p:blipFill>
          <a:blip r:embed="rId10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1" r="17590"/>
          <a:stretch>
            <a:fillRect/>
          </a:stretch>
        </p:blipFill>
        <p:spPr bwMode="auto">
          <a:xfrm>
            <a:off x="6645937" y="3335894"/>
            <a:ext cx="2351817" cy="21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Скругленная прямоугольная выноска 74"/>
          <p:cNvSpPr/>
          <p:nvPr/>
        </p:nvSpPr>
        <p:spPr>
          <a:xfrm>
            <a:off x="5794016" y="5661248"/>
            <a:ext cx="3170472" cy="1049347"/>
          </a:xfrm>
          <a:prstGeom prst="wedgeRoundRectCallout">
            <a:avLst>
              <a:gd name="adj1" fmla="val 31909"/>
              <a:gd name="adj2" fmla="val -48703"/>
              <a:gd name="adj3" fmla="val 16667"/>
            </a:avLst>
          </a:prstGeom>
          <a:solidFill>
            <a:srgbClr val="FFFF00"/>
          </a:solidFill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spcBef>
                <a:spcPct val="0"/>
              </a:spcBef>
            </a:pPr>
            <a:r>
              <a:rPr lang="ru-RU" alt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Получено </a:t>
            </a:r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620 Вт </a:t>
            </a:r>
            <a:r>
              <a:rPr lang="ru-RU" alt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altLang="ru-RU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оптич</a:t>
            </a:r>
            <a:r>
              <a:rPr lang="ru-RU" alt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КПД </a:t>
            </a:r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52 %</a:t>
            </a:r>
            <a:r>
              <a:rPr lang="ru-RU" alt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дифференциальный КПД  </a:t>
            </a:r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ru-RU" alt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alt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дискового лазера</a:t>
            </a:r>
            <a:endParaRPr lang="ru-RU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9" name="Group 17"/>
          <p:cNvGrpSpPr>
            <a:grpSpLocks/>
          </p:cNvGrpSpPr>
          <p:nvPr/>
        </p:nvGrpSpPr>
        <p:grpSpPr bwMode="auto">
          <a:xfrm>
            <a:off x="6010040" y="5589240"/>
            <a:ext cx="609600" cy="428352"/>
            <a:chOff x="192" y="519"/>
            <a:chExt cx="1056" cy="721"/>
          </a:xfrm>
        </p:grpSpPr>
        <p:pic>
          <p:nvPicPr>
            <p:cNvPr id="80" name="Picture 1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519"/>
              <a:ext cx="1056" cy="721"/>
            </a:xfrm>
            <a:prstGeom prst="rect">
              <a:avLst/>
            </a:prstGeom>
            <a:solidFill>
              <a:schemeClr val="bg1"/>
            </a:solidFill>
            <a:ln w="1905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81" name="Rectangle 19"/>
            <p:cNvSpPr>
              <a:spLocks noChangeArrowheads="1"/>
            </p:cNvSpPr>
            <p:nvPr/>
          </p:nvSpPr>
          <p:spPr bwMode="auto">
            <a:xfrm>
              <a:off x="274" y="856"/>
              <a:ext cx="192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02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1709738" y="3140075"/>
            <a:ext cx="5759450" cy="0"/>
          </a:xfrm>
          <a:prstGeom prst="line">
            <a:avLst/>
          </a:prstGeom>
          <a:ln w="5715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1692275" y="3213100"/>
            <a:ext cx="57769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 Box 4"/>
          <p:cNvSpPr txBox="1">
            <a:spLocks noChangeArrowheads="1"/>
          </p:cNvSpPr>
          <p:nvPr/>
        </p:nvSpPr>
        <p:spPr bwMode="auto">
          <a:xfrm>
            <a:off x="646113" y="2289175"/>
            <a:ext cx="78136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6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539552" y="528787"/>
            <a:ext cx="7992888" cy="595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Разные способы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удаления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Активные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Пассивные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68044" y="1772816"/>
            <a:ext cx="4068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Системы, предотвращающие </a:t>
            </a:r>
            <a:r>
              <a:rPr lang="ru-RU" b="1" dirty="0" smtClean="0"/>
              <a:t>образование </a:t>
            </a:r>
            <a:r>
              <a:rPr lang="ru-RU" b="1" dirty="0"/>
              <a:t>мусора</a:t>
            </a:r>
          </a:p>
        </p:txBody>
      </p:sp>
      <p:sp>
        <p:nvSpPr>
          <p:cNvPr id="9" name="Стрелка вправо 8"/>
          <p:cNvSpPr/>
          <p:nvPr/>
        </p:nvSpPr>
        <p:spPr>
          <a:xfrm rot="2899197">
            <a:off x="5104899" y="1310948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7913940">
            <a:off x="3103375" y="1310529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7175" y="1772816"/>
            <a:ext cx="49588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Удаляют </a:t>
            </a:r>
            <a:r>
              <a:rPr lang="ru-RU" b="1" dirty="0"/>
              <a:t>объект КМ с орбиты</a:t>
            </a:r>
            <a:r>
              <a:rPr lang="ru-RU" dirty="0"/>
              <a:t>, либо на более низкую орбиту (для сгорания в атмосфере), либо на орбиту </a:t>
            </a:r>
            <a:r>
              <a:rPr lang="ru-RU" dirty="0" smtClean="0"/>
              <a:t>захоронения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75856" y="2852936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Бесконтактные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2899197">
            <a:off x="3319949" y="2607092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496" y="4582869"/>
            <a:ext cx="4123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Гарпуны, сети и паруса могут выстреливаться в </a:t>
            </a:r>
            <a:r>
              <a:rPr lang="ru-RU" dirty="0" smtClean="0"/>
              <a:t>объект КМ..</a:t>
            </a:r>
          </a:p>
        </p:txBody>
      </p:sp>
      <p:pic>
        <p:nvPicPr>
          <p:cNvPr id="19" name="Picture 2" descr="http://900igr.net/up/datai/247957/0009-01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264644"/>
            <a:ext cx="2061797" cy="154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cdn-st1.rtr-vesti.ru/p/xw_12767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57" y="5264644"/>
            <a:ext cx="2726375" cy="154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35496" y="4006805"/>
            <a:ext cx="25452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крупных объектов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77728" y="4017258"/>
            <a:ext cx="2006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мелких объектов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71600" y="3089005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Контактные</a:t>
            </a:r>
          </a:p>
        </p:txBody>
      </p:sp>
      <p:sp>
        <p:nvSpPr>
          <p:cNvPr id="36" name="Стрелка вправо 35"/>
          <p:cNvSpPr/>
          <p:nvPr/>
        </p:nvSpPr>
        <p:spPr>
          <a:xfrm rot="7913940">
            <a:off x="1735223" y="2822697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2899197">
            <a:off x="2311837" y="3687212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7913940">
            <a:off x="1036069" y="3686793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67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539552" y="528787"/>
            <a:ext cx="7992888" cy="595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Разные способы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удаления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Активные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Пассивные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68044" y="1772816"/>
            <a:ext cx="4068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Системы, предотвращающие </a:t>
            </a:r>
            <a:r>
              <a:rPr lang="ru-RU" b="1" dirty="0" smtClean="0"/>
              <a:t>образование </a:t>
            </a:r>
            <a:r>
              <a:rPr lang="ru-RU" b="1" dirty="0"/>
              <a:t>мусора</a:t>
            </a:r>
          </a:p>
        </p:txBody>
      </p:sp>
      <p:sp>
        <p:nvSpPr>
          <p:cNvPr id="9" name="Стрелка вправо 8"/>
          <p:cNvSpPr/>
          <p:nvPr/>
        </p:nvSpPr>
        <p:spPr>
          <a:xfrm rot="2899197">
            <a:off x="5104899" y="1310948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7913940">
            <a:off x="3103375" y="1310529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7175" y="1772816"/>
            <a:ext cx="49588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Удаляют </a:t>
            </a:r>
            <a:r>
              <a:rPr lang="ru-RU" b="1" dirty="0"/>
              <a:t>объект КМ с орбиты</a:t>
            </a:r>
            <a:r>
              <a:rPr lang="ru-RU" dirty="0"/>
              <a:t>, либо на более низкую орбиту (для сгорания в атмосфере), либо на орбиту </a:t>
            </a:r>
            <a:r>
              <a:rPr lang="ru-RU" dirty="0" smtClean="0"/>
              <a:t>захоронения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75856" y="2852936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Бесконтактные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2899197">
            <a:off x="3319949" y="2607092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496" y="4582869"/>
            <a:ext cx="4123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Гарпуны, сети и паруса могут выстреливаться в </a:t>
            </a:r>
            <a:r>
              <a:rPr lang="ru-RU" dirty="0" smtClean="0"/>
              <a:t>объект КМ..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5496" y="4006805"/>
            <a:ext cx="25452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крупных объектов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77728" y="4017258"/>
            <a:ext cx="2006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мелких объектов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87824" y="4581128"/>
            <a:ext cx="3112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/>
              <a:t>Торможение объектов в </a:t>
            </a:r>
            <a:r>
              <a:rPr lang="ru-RU" altLang="ru-RU" dirty="0" smtClean="0"/>
              <a:t>гелях/газах/пыли</a:t>
            </a:r>
            <a:endParaRPr lang="ru-RU" altLang="ru-RU" dirty="0"/>
          </a:p>
        </p:txBody>
      </p:sp>
      <p:pic>
        <p:nvPicPr>
          <p:cNvPr id="29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7344" r="30624" b="60938"/>
          <a:stretch>
            <a:fillRect/>
          </a:stretch>
        </p:blipFill>
        <p:spPr bwMode="auto">
          <a:xfrm>
            <a:off x="640698" y="5524359"/>
            <a:ext cx="5935563" cy="1072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 descr="Вольфрамовая пыл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124213"/>
            <a:ext cx="1156030" cy="67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climate.nasa.gov/system/news_items/main_images/215_newsPage-2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589241"/>
            <a:ext cx="119657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971600" y="3089005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Контактные</a:t>
            </a:r>
          </a:p>
        </p:txBody>
      </p:sp>
      <p:sp>
        <p:nvSpPr>
          <p:cNvPr id="36" name="Стрелка вправо 35"/>
          <p:cNvSpPr/>
          <p:nvPr/>
        </p:nvSpPr>
        <p:spPr>
          <a:xfrm rot="7913940">
            <a:off x="1735223" y="2822697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2899197">
            <a:off x="2311837" y="3687212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7913940">
            <a:off x="1036069" y="3686793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9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539552" y="528787"/>
            <a:ext cx="7992888" cy="595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Разные способы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удаления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Активные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Пассивные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68044" y="1772816"/>
            <a:ext cx="4068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Системы, предотвращающие </a:t>
            </a:r>
            <a:r>
              <a:rPr lang="ru-RU" b="1" dirty="0" smtClean="0"/>
              <a:t>образование </a:t>
            </a:r>
            <a:r>
              <a:rPr lang="ru-RU" b="1" dirty="0"/>
              <a:t>мусора</a:t>
            </a:r>
          </a:p>
        </p:txBody>
      </p:sp>
      <p:sp>
        <p:nvSpPr>
          <p:cNvPr id="9" name="Стрелка вправо 8"/>
          <p:cNvSpPr/>
          <p:nvPr/>
        </p:nvSpPr>
        <p:spPr>
          <a:xfrm rot="2899197">
            <a:off x="5104899" y="1310948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7913940">
            <a:off x="3103375" y="1310529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7175" y="1772816"/>
            <a:ext cx="49588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Удаляют </a:t>
            </a:r>
            <a:r>
              <a:rPr lang="ru-RU" b="1" dirty="0"/>
              <a:t>объект КМ с орбиты</a:t>
            </a:r>
            <a:r>
              <a:rPr lang="ru-RU" dirty="0"/>
              <a:t>, либо на более низкую орбиту (для сгорания в атмосфере), либо на орбиту </a:t>
            </a:r>
            <a:r>
              <a:rPr lang="ru-RU" dirty="0" smtClean="0"/>
              <a:t>захоронения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75856" y="2852936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Бесконтактные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2899197">
            <a:off x="3319949" y="2607092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496" y="4582869"/>
            <a:ext cx="4123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Гарпуны, сети и паруса могут выстреливаться в </a:t>
            </a:r>
            <a:r>
              <a:rPr lang="ru-RU" dirty="0" smtClean="0"/>
              <a:t>объект КМ..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5496" y="4006805"/>
            <a:ext cx="25452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крупных объектов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77728" y="4017258"/>
            <a:ext cx="2006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мелких объектов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87824" y="4581128"/>
            <a:ext cx="3112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/>
              <a:t>Торможение объектов в </a:t>
            </a:r>
            <a:r>
              <a:rPr lang="ru-RU" altLang="ru-RU" dirty="0" smtClean="0"/>
              <a:t>гелях/газах/пыли</a:t>
            </a:r>
            <a:endParaRPr lang="ru-RU" altLang="ru-RU" dirty="0"/>
          </a:p>
        </p:txBody>
      </p:sp>
      <p:pic>
        <p:nvPicPr>
          <p:cNvPr id="29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7344" r="30624" b="60938"/>
          <a:stretch>
            <a:fillRect/>
          </a:stretch>
        </p:blipFill>
        <p:spPr bwMode="auto">
          <a:xfrm>
            <a:off x="640698" y="5524359"/>
            <a:ext cx="5935563" cy="1072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 descr="Вольфрамовая пыл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124213"/>
            <a:ext cx="1156030" cy="67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climate.nasa.gov/system/news_items/main_images/215_newsPage-2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589241"/>
            <a:ext cx="119657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971600" y="3089005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Контактные</a:t>
            </a:r>
          </a:p>
        </p:txBody>
      </p:sp>
      <p:sp>
        <p:nvSpPr>
          <p:cNvPr id="36" name="Стрелка вправо 35"/>
          <p:cNvSpPr/>
          <p:nvPr/>
        </p:nvSpPr>
        <p:spPr>
          <a:xfrm rot="7913940">
            <a:off x="1735223" y="2822697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2899197">
            <a:off x="2311837" y="3687212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7913940">
            <a:off x="1036069" y="3686793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79912" y="3573016"/>
            <a:ext cx="5184576" cy="1815882"/>
          </a:xfrm>
          <a:prstGeom prst="rect">
            <a:avLst/>
          </a:prstGeom>
          <a:solidFill>
            <a:srgbClr val="FFFF00"/>
          </a:solidFill>
          <a:effectLst>
            <a:outerShdw blurRad="177800" dist="50800" dir="30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ru-RU" altLang="ru-RU" sz="2400" b="1" dirty="0" smtClean="0"/>
              <a:t>Дешевизна </a:t>
            </a:r>
            <a:r>
              <a:rPr lang="ru-RU" altLang="ru-RU" sz="2400" b="1" dirty="0"/>
              <a:t>конструкции</a:t>
            </a:r>
          </a:p>
          <a:p>
            <a:pPr>
              <a:spcBef>
                <a:spcPct val="0"/>
              </a:spcBef>
            </a:pPr>
            <a:r>
              <a:rPr lang="ru-RU" alt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altLang="ru-RU" sz="2400" b="1" dirty="0" smtClean="0"/>
              <a:t>Сложны </a:t>
            </a:r>
            <a:r>
              <a:rPr lang="ru-RU" altLang="ru-RU" sz="2400" b="1" dirty="0"/>
              <a:t>технически (из-за высоких скоростей) и несут опасность еще большего увеличения объектов </a:t>
            </a:r>
            <a:r>
              <a:rPr lang="ru-RU" altLang="ru-RU" sz="2400" b="1" dirty="0" smtClean="0"/>
              <a:t>КМ</a:t>
            </a:r>
            <a:endParaRPr lang="ru-RU" altLang="ru-RU" sz="2400" b="1" dirty="0"/>
          </a:p>
        </p:txBody>
      </p:sp>
      <p:sp>
        <p:nvSpPr>
          <p:cNvPr id="31" name="Овал 30"/>
          <p:cNvSpPr/>
          <p:nvPr/>
        </p:nvSpPr>
        <p:spPr>
          <a:xfrm>
            <a:off x="942572" y="3028611"/>
            <a:ext cx="1800200" cy="616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38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234700"/>
            <a:ext cx="1584176" cy="157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539552" y="528787"/>
            <a:ext cx="7992888" cy="595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Разные способы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удаления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Активные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Пассивные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68044" y="1772816"/>
            <a:ext cx="4068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Системы, предотвращающие </a:t>
            </a:r>
            <a:r>
              <a:rPr lang="ru-RU" b="1" dirty="0" smtClean="0"/>
              <a:t>образование </a:t>
            </a:r>
            <a:r>
              <a:rPr lang="ru-RU" b="1" dirty="0"/>
              <a:t>мусора</a:t>
            </a:r>
          </a:p>
        </p:txBody>
      </p:sp>
      <p:sp>
        <p:nvSpPr>
          <p:cNvPr id="9" name="Стрелка вправо 8"/>
          <p:cNvSpPr/>
          <p:nvPr/>
        </p:nvSpPr>
        <p:spPr>
          <a:xfrm rot="2899197">
            <a:off x="5104899" y="1310948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7913940">
            <a:off x="3103375" y="1310529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7175" y="1772816"/>
            <a:ext cx="49588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Удаляют </a:t>
            </a:r>
            <a:r>
              <a:rPr lang="ru-RU" b="1" dirty="0"/>
              <a:t>объект КМ с орбиты</a:t>
            </a:r>
            <a:r>
              <a:rPr lang="ru-RU" dirty="0"/>
              <a:t>, либо на более низкую орбиту (для сгорания в атмосфере), либо на орбиту </a:t>
            </a:r>
            <a:r>
              <a:rPr lang="ru-RU" dirty="0" smtClean="0"/>
              <a:t>захоронения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75856" y="2852936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Бесконтактные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2899197">
            <a:off x="3319949" y="2607092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71600" y="3089005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Контактные</a:t>
            </a:r>
          </a:p>
        </p:txBody>
      </p:sp>
      <p:sp>
        <p:nvSpPr>
          <p:cNvPr id="36" name="Стрелка вправо 35"/>
          <p:cNvSpPr/>
          <p:nvPr/>
        </p:nvSpPr>
        <p:spPr>
          <a:xfrm rot="7913940">
            <a:off x="1735223" y="2822697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131840" y="2812587"/>
            <a:ext cx="2448272" cy="616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8522894">
            <a:off x="2599610" y="4221532"/>
            <a:ext cx="426836" cy="255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15816" y="3429000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>Выглядят наиболее перспективно </a:t>
            </a:r>
            <a:r>
              <a:rPr lang="ru-RU" dirty="0" smtClean="0"/>
              <a:t>благодаря </a:t>
            </a:r>
            <a:r>
              <a:rPr lang="ru-RU" dirty="0"/>
              <a:t>существующим эффективным и </a:t>
            </a:r>
            <a:r>
              <a:rPr lang="ru-RU" dirty="0">
                <a:solidFill>
                  <a:srgbClr val="C00000"/>
                </a:solidFill>
              </a:rPr>
              <a:t>малорискованным схемам </a:t>
            </a:r>
            <a:r>
              <a:rPr lang="ru-RU" dirty="0"/>
              <a:t>направленного перемещения объекта КМ от ее первоначальной </a:t>
            </a:r>
            <a:r>
              <a:rPr lang="ru-RU" dirty="0" smtClean="0"/>
              <a:t>орбиты на основе: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4293096"/>
            <a:ext cx="3383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воздействия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ионным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потоком:</a:t>
            </a:r>
          </a:p>
          <a:p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2" name="Picture 4" descr="https://leosweep.upm.es/images/galleries/images/ibs_concept/IBS_scheme_colo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085184"/>
            <a:ext cx="5401313" cy="174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538624" y="4624670"/>
            <a:ext cx="3961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Плазменный импульс ионного двигателя КА-«пастуха»</a:t>
            </a:r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 rot="5400000">
            <a:off x="5753597" y="4370768"/>
            <a:ext cx="264226" cy="25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211960" y="4509120"/>
            <a:ext cx="3443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кулоновского взаимодействия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876256" y="5097378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лазерного излучения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Стрелка вправо 47"/>
          <p:cNvSpPr/>
          <p:nvPr/>
        </p:nvSpPr>
        <p:spPr>
          <a:xfrm rot="5400000">
            <a:off x="8369986" y="4706706"/>
            <a:ext cx="504055" cy="25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812360" y="5099698"/>
            <a:ext cx="1310658" cy="763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55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3549072" cy="218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www.nonlinearwaves.sci-nnov.ru/logo/ipf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76064" cy="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4046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96" y="476672"/>
            <a:ext cx="9001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539552" y="528787"/>
            <a:ext cx="7992888" cy="595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Разные способы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удаления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Активные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Пассивные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68044" y="1772816"/>
            <a:ext cx="4068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Системы, предотвращающие </a:t>
            </a:r>
            <a:r>
              <a:rPr lang="ru-RU" b="1" dirty="0" smtClean="0"/>
              <a:t>образование </a:t>
            </a:r>
            <a:r>
              <a:rPr lang="ru-RU" b="1" dirty="0"/>
              <a:t>мусора</a:t>
            </a:r>
          </a:p>
        </p:txBody>
      </p:sp>
      <p:sp>
        <p:nvSpPr>
          <p:cNvPr id="9" name="Стрелка вправо 8"/>
          <p:cNvSpPr/>
          <p:nvPr/>
        </p:nvSpPr>
        <p:spPr>
          <a:xfrm rot="2899197">
            <a:off x="5104899" y="1310948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7913940">
            <a:off x="3103375" y="1310529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31640" y="353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для удаления КМ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i="1" dirty="0">
                <a:solidFill>
                  <a:schemeClr val="tx2"/>
                </a:solidFill>
              </a:rPr>
              <a:t>palashov@appl.sci-nnov.ru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7175" y="1772816"/>
            <a:ext cx="49588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Удаляют </a:t>
            </a:r>
            <a:r>
              <a:rPr lang="ru-RU" b="1" dirty="0"/>
              <a:t>объект КМ с орбиты</a:t>
            </a:r>
            <a:r>
              <a:rPr lang="ru-RU" dirty="0"/>
              <a:t>, либо на более низкую орбиту (для сгорания в атмосфере), либо на орбиту </a:t>
            </a:r>
            <a:r>
              <a:rPr lang="ru-RU" dirty="0" smtClean="0"/>
              <a:t>захоронения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75856" y="2852936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Бесконтактные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2899197">
            <a:off x="3319949" y="2607092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71600" y="3089005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Контактные</a:t>
            </a:r>
          </a:p>
        </p:txBody>
      </p:sp>
      <p:sp>
        <p:nvSpPr>
          <p:cNvPr id="36" name="Стрелка вправо 35"/>
          <p:cNvSpPr/>
          <p:nvPr/>
        </p:nvSpPr>
        <p:spPr>
          <a:xfrm rot="7913940">
            <a:off x="1735223" y="2822697"/>
            <a:ext cx="612068" cy="25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8522894">
            <a:off x="2599610" y="4221532"/>
            <a:ext cx="426836" cy="255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15816" y="3429000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Выглядят наиболее перспективно благодаря </a:t>
            </a:r>
            <a:r>
              <a:rPr lang="ru-RU" dirty="0"/>
              <a:t>существующим эффективным и малорискованным схемам направленного перемещения объекта КМ от ее первоначальной </a:t>
            </a:r>
            <a:r>
              <a:rPr lang="ru-RU" dirty="0" smtClean="0"/>
              <a:t>орбиты на основе: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4293096"/>
            <a:ext cx="3383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воздействия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ионным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потоком:</a:t>
            </a:r>
          </a:p>
          <a:p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Стрелка вправо 44"/>
          <p:cNvSpPr/>
          <p:nvPr/>
        </p:nvSpPr>
        <p:spPr>
          <a:xfrm rot="5400000">
            <a:off x="5753597" y="4370768"/>
            <a:ext cx="264226" cy="25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211960" y="4509120"/>
            <a:ext cx="3443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кулоновского взаимодействия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876256" y="5097378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лазерного излучения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Стрелка вправо 47"/>
          <p:cNvSpPr/>
          <p:nvPr/>
        </p:nvSpPr>
        <p:spPr>
          <a:xfrm rot="5400000">
            <a:off x="8369986" y="4706706"/>
            <a:ext cx="504055" cy="25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9600486">
            <a:off x="7195077" y="5712867"/>
            <a:ext cx="426836" cy="255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8489901" y="5846927"/>
            <a:ext cx="264226" cy="25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308304" y="6105490"/>
            <a:ext cx="17461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лазер </a:t>
            </a:r>
            <a:endParaRPr lang="ru-RU" sz="2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778134" y="5757644"/>
            <a:ext cx="17461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Наземный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лазер </a:t>
            </a:r>
            <a:endParaRPr lang="ru-RU" sz="2000" dirty="0"/>
          </a:p>
        </p:txBody>
      </p:sp>
      <p:pic>
        <p:nvPicPr>
          <p:cNvPr id="3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259927"/>
            <a:ext cx="1872208" cy="155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Овал 30"/>
          <p:cNvSpPr/>
          <p:nvPr/>
        </p:nvSpPr>
        <p:spPr>
          <a:xfrm>
            <a:off x="7812360" y="5099698"/>
            <a:ext cx="1310658" cy="763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36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9045</TotalTime>
  <Words>2495</Words>
  <Application>Microsoft Office PowerPoint</Application>
  <PresentationFormat>Экран (4:3)</PresentationFormat>
  <Paragraphs>399</Paragraphs>
  <Slides>44</Slides>
  <Notes>43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О применении лазеров для предотвращения возможных столкновений с объектами КМ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мм</dc:title>
  <dc:creator>Олег</dc:creator>
  <cp:lastModifiedBy>Олег</cp:lastModifiedBy>
  <cp:revision>482</cp:revision>
  <dcterms:created xsi:type="dcterms:W3CDTF">2018-02-05T05:23:14Z</dcterms:created>
  <dcterms:modified xsi:type="dcterms:W3CDTF">2018-05-10T13:41:45Z</dcterms:modified>
</cp:coreProperties>
</file>