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  <p:sldMasterId id="2147484130" r:id="rId2"/>
  </p:sldMasterIdLst>
  <p:notesMasterIdLst>
    <p:notesMasterId r:id="rId17"/>
  </p:notesMasterIdLst>
  <p:handoutMasterIdLst>
    <p:handoutMasterId r:id="rId18"/>
  </p:handoutMasterIdLst>
  <p:sldIdLst>
    <p:sldId id="256" r:id="rId3"/>
    <p:sldId id="908" r:id="rId4"/>
    <p:sldId id="909" r:id="rId5"/>
    <p:sldId id="910" r:id="rId6"/>
    <p:sldId id="911" r:id="rId7"/>
    <p:sldId id="912" r:id="rId8"/>
    <p:sldId id="947" r:id="rId9"/>
    <p:sldId id="952" r:id="rId10"/>
    <p:sldId id="951" r:id="rId11"/>
    <p:sldId id="914" r:id="rId12"/>
    <p:sldId id="950" r:id="rId13"/>
    <p:sldId id="956" r:id="rId14"/>
    <p:sldId id="953" r:id="rId15"/>
    <p:sldId id="955" r:id="rId16"/>
  </p:sldIdLst>
  <p:sldSz cx="9144000" cy="6858000" type="screen4x3"/>
  <p:notesSz cx="7102475" cy="10233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1"/>
  <p:clrMru>
    <a:srgbClr val="000000"/>
    <a:srgbClr val="EBBA07"/>
    <a:srgbClr val="FFDD4B"/>
    <a:srgbClr val="FFCC00"/>
    <a:srgbClr val="FF8181"/>
    <a:srgbClr val="CC00FF"/>
    <a:srgbClr val="009A46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0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9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CE7CC9E-CDF0-4ED2-85DD-EC53EC392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034ACD63-B823-41D2-A3A1-E302208E7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C050C-715C-4E70-9D6B-F17B4433FF4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BE14F-FCAC-4732-80C1-5885DB5DAF5E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A5173-BE73-4BA5-9521-7B35DDD4977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50D9E-A03F-4069-92ED-D47893134B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1269F-0167-4BF1-85B5-6DB2E85FCC2F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DB4A9-5558-44A1-B0FF-D6DDE491F6F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0052" name="Номер слайда 3"/>
          <p:cNvSpPr txBox="1">
            <a:spLocks noGrp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57" tIns="49528" rIns="99057" bIns="49528" anchor="b"/>
          <a:lstStyle/>
          <a:p>
            <a:pPr algn="r" eaLnBrk="1" hangingPunct="1"/>
            <a:fld id="{680E8D91-67B1-405E-8B49-E3E9274666D6}" type="slidenum">
              <a:rPr lang="ru-RU" altLang="ru-RU" sz="1300" b="0">
                <a:latin typeface="Times New Roman" pitchFamily="18" charset="0"/>
              </a:rPr>
              <a:pPr algn="r" eaLnBrk="1" hangingPunct="1"/>
              <a:t>8</a:t>
            </a:fld>
            <a:endParaRPr lang="ru-RU" altLang="ru-RU" sz="13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547 h 4320"/>
                <a:gd name="T2" fmla="*/ 1737 w 1737"/>
                <a:gd name="T3" fmla="*/ 455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4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471 h 4320"/>
                <a:gd name="T2" fmla="*/ 1737 w 1737"/>
                <a:gd name="T3" fmla="*/ 448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7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049 h 4420"/>
                <a:gd name="T2" fmla="*/ 1739 w 1739"/>
                <a:gd name="T3" fmla="*/ 305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04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92 h 4338"/>
                <a:gd name="T4" fmla="*/ 2080 w 2080"/>
                <a:gd name="T5" fmla="*/ 409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7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D7D6-ED3B-424A-B71C-9C39E2963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4BB-176A-4978-BAED-02AFABF3A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E454-501A-45CB-A1F8-C627E1D8AB6C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BAA27"/>
                </a:solidFill>
              </a:defRPr>
            </a:lvl1pPr>
          </a:lstStyle>
          <a:p>
            <a:pPr>
              <a:defRPr/>
            </a:pPr>
            <a:fld id="{4E476387-89D1-4B92-A68B-D57D67DD5D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F9B1-71E9-45F8-A54F-C7F3276AF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FBC54DBF-991F-4AFD-A0EF-6D35E28A3A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2805F10-F04A-42B1-AA35-47EE2247E8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F4D00E01-06ED-4844-B4EE-CA3BB21A89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6D23277-B61F-47EE-8011-C855113771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06972B1-EC70-49CB-B242-2A28FCA2B7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9902C2A-8B59-40BB-8F0A-28139DA47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BF4CCDD-1354-4EFE-900D-7977AE30FA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60D97-13E2-459B-9BB9-2AD312FDA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7013" y="6605588"/>
            <a:ext cx="2566987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600" baseline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1AC020C-39C9-47F8-8D12-00583F4F2CF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05588"/>
            <a:ext cx="7947025" cy="2524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ru-RU"/>
              <a:t>Б.Шустов     УГРОЗЫ ИЗ КОСМОСА    Конференция  РАКЦ  16 ноября 2017 г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F750-690A-4874-BE1F-4CC2E77D6E81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BDC6-1240-44B3-8B6D-8A570173A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CE96-E6DE-4A5B-A9EB-3C809B4E8857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C0A5-1290-4B02-9FAF-9D9EC2F04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4761-3918-4E18-A9E9-0FE375E41F26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4BE9-C45C-4A8A-B3C8-6B69ECA91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60D5-76AF-4F96-8AEE-A8C3386DBA36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179-FE5E-4BCD-894A-E401D6D23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574A-F5EF-4664-8C86-74051A461043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8032-C5F4-42B5-AC58-9AACADDD2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D0CE-67C3-4F1E-BB3B-AA8F97BC324B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2482-0121-407E-BE7D-9968275CDD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7392-7022-493D-B445-96056D681594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1E74-3F64-4896-82A8-AD0CE0EAE9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A88C-07F9-4923-B99B-8279C825B5A4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0ABB-6743-4A2E-BAFD-443F41BA6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3A7C-CD4E-484D-8543-F3298DDDB34C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95D7-DAE5-4301-A2AB-D374B93C6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D639-5AA4-46DE-8807-DE8C94696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B3A8-05D6-42E9-8D3E-6D7419269BCA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A4D7-E2EC-4E11-9690-097A7772D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C44E-A6C4-4B15-9B2E-C2C826F71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4CAE-6005-4AB3-9AE0-120A1011D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90F-251F-42D9-A977-0C8699DF5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6BA3-9D41-4B24-A26A-0146F2CD7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595F-47C6-4650-B9D4-6988D3255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AF09-131D-4EFD-89BB-4ABF68FAB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547 h 4320"/>
                <a:gd name="T2" fmla="*/ 1737 w 1737"/>
                <a:gd name="T3" fmla="*/ 455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4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471 h 4320"/>
                <a:gd name="T2" fmla="*/ 1737 w 1737"/>
                <a:gd name="T3" fmla="*/ 448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7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049 h 4420"/>
                <a:gd name="T2" fmla="*/ 1739 w 1739"/>
                <a:gd name="T3" fmla="*/ 305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04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92 h 4338"/>
                <a:gd name="T4" fmla="*/ 2080 w 2080"/>
                <a:gd name="T5" fmla="*/ 409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051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4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4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5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14B4B70F-721C-4B9D-8B48-89A85D7729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  <p:sldLayoutId id="2147485080" r:id="rId13"/>
    <p:sldLayoutId id="2147485083" r:id="rId14"/>
    <p:sldLayoutId id="2147485084" r:id="rId15"/>
    <p:sldLayoutId id="2147485085" r:id="rId16"/>
    <p:sldLayoutId id="2147485086" r:id="rId17"/>
    <p:sldLayoutId id="2147485087" r:id="rId18"/>
    <p:sldLayoutId id="2147485088" r:id="rId19"/>
    <p:sldLayoutId id="2147485089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22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2DB48B-1E4C-4F10-B8F6-EF6240AEE14A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0386ABEA-256A-46F9-89C0-A20D1D197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357563"/>
            <a:ext cx="6264275" cy="1811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Б.М. </a:t>
            </a:r>
            <a:r>
              <a:rPr lang="ru-RU" sz="2400" i="1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Шустов</a:t>
            </a:r>
          </a:p>
          <a:p>
            <a:pPr eaLnBrk="1" hangingPunct="1">
              <a:defRPr/>
            </a:pPr>
            <a:endParaRPr lang="ru-RU" sz="1600" b="1" i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kern="1200" dirty="0" smtClean="0">
                <a:solidFill>
                  <a:schemeClr val="bg2"/>
                </a:solidFill>
              </a:rPr>
              <a:t>Экспертная </a:t>
            </a:r>
            <a:r>
              <a:rPr lang="ru-RU" sz="2000" kern="1200" dirty="0">
                <a:solidFill>
                  <a:schemeClr val="bg2"/>
                </a:solidFill>
              </a:rPr>
              <a:t>группа по космическим угрозам при Совете РАН по космосу</a:t>
            </a:r>
            <a:endParaRPr lang="en-US" sz="2800" b="1" kern="1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87" name="Text Box 1039"/>
          <p:cNvSpPr txBox="1">
            <a:spLocks noChangeArrowheads="1"/>
          </p:cNvSpPr>
          <p:nvPr/>
        </p:nvSpPr>
        <p:spPr bwMode="auto">
          <a:xfrm>
            <a:off x="285720" y="1785926"/>
            <a:ext cx="8461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 eaLnBrk="1" hangingPunct="1">
              <a:defRPr/>
            </a:pPr>
            <a:r>
              <a:rPr lang="ru-RU" dirty="0">
                <a:solidFill>
                  <a:schemeClr val="bg2"/>
                </a:solidFill>
              </a:rPr>
              <a:t> </a:t>
            </a:r>
            <a:r>
              <a:rPr lang="ru-RU" sz="3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космического мусора (КМ) </a:t>
            </a:r>
            <a:r>
              <a:rPr lang="ru-RU" sz="3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Общие </a:t>
            </a:r>
            <a:r>
              <a:rPr lang="ru-RU" sz="3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</a:t>
            </a:r>
          </a:p>
        </p:txBody>
      </p:sp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0" y="0"/>
            <a:ext cx="91154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0" dirty="0">
                <a:solidFill>
                  <a:srgbClr val="001B50"/>
                </a:solidFill>
              </a:rPr>
              <a:t>     </a:t>
            </a:r>
            <a:r>
              <a:rPr lang="ru-RU" altLang="ru-RU" sz="1600" b="0" dirty="0" smtClean="0">
                <a:solidFill>
                  <a:srgbClr val="001B50"/>
                </a:solidFill>
              </a:rPr>
              <a:t>Заседание Совета по космосу РАН                              </a:t>
            </a:r>
            <a:r>
              <a:rPr lang="ru-RU" altLang="ru-RU" sz="1600" b="0" dirty="0" smtClean="0">
                <a:solidFill>
                  <a:srgbClr val="001B50"/>
                </a:solidFill>
              </a:rPr>
              <a:t>                            11 мая 2018 г.</a:t>
            </a:r>
            <a:endParaRPr lang="ru-RU" altLang="ru-RU" sz="1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428604"/>
            <a:ext cx="9144000" cy="142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4" descr="http://www.gaerospace.com/projects/GOLD/images/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3"/>
            <a:ext cx="1214446" cy="9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500034" y="785794"/>
            <a:ext cx="8461405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eaLnBrk="1" hangingPunct="1">
              <a:lnSpc>
                <a:spcPct val="90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ru-RU" altLang="ru-RU" b="0" dirty="0" smtClean="0">
                <a:solidFill>
                  <a:schemeClr val="bg1"/>
                </a:solidFill>
              </a:rPr>
              <a:t>Минимизация </a:t>
            </a:r>
            <a:r>
              <a:rPr lang="ru-RU" altLang="ru-RU" b="0" dirty="0">
                <a:solidFill>
                  <a:schemeClr val="bg1"/>
                </a:solidFill>
              </a:rPr>
              <a:t>количество КМ при запусках и технологических </a:t>
            </a:r>
            <a:r>
              <a:rPr lang="ru-RU" altLang="ru-RU" b="0" dirty="0" smtClean="0">
                <a:solidFill>
                  <a:schemeClr val="bg1"/>
                </a:solidFill>
              </a:rPr>
              <a:t>экспериментах</a:t>
            </a:r>
            <a:r>
              <a:rPr lang="ru-RU" altLang="ru-RU" b="0" dirty="0" smtClean="0">
                <a:solidFill>
                  <a:schemeClr val="bg1"/>
                </a:solidFill>
              </a:rPr>
              <a:t> </a:t>
            </a:r>
            <a:r>
              <a:rPr lang="ru-RU" altLang="ru-RU" b="0" dirty="0" smtClean="0">
                <a:solidFill>
                  <a:schemeClr val="bg1"/>
                </a:solidFill>
              </a:rPr>
              <a:t>и увод на орбиты захоронения. </a:t>
            </a:r>
            <a:endParaRPr lang="en-US" altLang="ru-RU" b="0" dirty="0">
              <a:solidFill>
                <a:schemeClr val="bg1"/>
              </a:solidFill>
            </a:endParaRPr>
          </a:p>
          <a:p>
            <a:pPr marL="287338" indent="-287338" eaLnBrk="1" hangingPunct="1">
              <a:lnSpc>
                <a:spcPct val="90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ru-RU" altLang="ru-RU" b="0" dirty="0" smtClean="0">
                <a:solidFill>
                  <a:schemeClr val="bg1"/>
                </a:solidFill>
              </a:rPr>
              <a:t>П</a:t>
            </a:r>
            <a:r>
              <a:rPr lang="ru-RU" altLang="ru-RU" b="0" dirty="0" smtClean="0">
                <a:solidFill>
                  <a:schemeClr val="bg1"/>
                </a:solidFill>
              </a:rPr>
              <a:t>ерспективные проекты </a:t>
            </a:r>
            <a:r>
              <a:rPr lang="ru-RU" altLang="ru-RU" b="0" dirty="0">
                <a:solidFill>
                  <a:schemeClr val="bg1"/>
                </a:solidFill>
              </a:rPr>
              <a:t>очистки ОКП от КМ, например:</a:t>
            </a:r>
          </a:p>
          <a:p>
            <a:pPr marL="800100" lvl="1" indent="-342900" eaLnBrk="1" hangingPunct="1">
              <a:lnSpc>
                <a:spcPct val="90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ru-RU" altLang="ru-RU" b="0" dirty="0">
                <a:solidFill>
                  <a:schemeClr val="bg1"/>
                </a:solidFill>
              </a:rPr>
              <a:t>сборщик КМ,</a:t>
            </a:r>
          </a:p>
          <a:p>
            <a:pPr marL="800100" lvl="1" indent="-342900" eaLnBrk="1" hangingPunct="1">
              <a:lnSpc>
                <a:spcPct val="90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ru-RU" altLang="ru-RU" b="0" dirty="0" smtClean="0">
                <a:solidFill>
                  <a:schemeClr val="bg1"/>
                </a:solidFill>
              </a:rPr>
              <a:t>буксир </a:t>
            </a:r>
            <a:r>
              <a:rPr lang="ru-RU" altLang="ru-RU" b="0" dirty="0">
                <a:solidFill>
                  <a:schemeClr val="bg1"/>
                </a:solidFill>
              </a:rPr>
              <a:t>для крупных объектов, </a:t>
            </a:r>
          </a:p>
          <a:p>
            <a:pPr marL="800100" lvl="1" indent="-342900" eaLnBrk="1" hangingPunct="1">
              <a:lnSpc>
                <a:spcPct val="90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ru-RU" altLang="ru-RU" b="0" dirty="0">
                <a:solidFill>
                  <a:schemeClr val="bg1"/>
                </a:solidFill>
              </a:rPr>
              <a:t>надувные шары,</a:t>
            </a:r>
          </a:p>
          <a:p>
            <a:pPr marL="800100" lvl="1" indent="-342900" eaLnBrk="1" hangingPunct="1">
              <a:lnSpc>
                <a:spcPct val="90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ru-RU" altLang="ru-RU" b="0" dirty="0">
                <a:solidFill>
                  <a:schemeClr val="bg1"/>
                </a:solidFill>
              </a:rPr>
              <a:t>солнечный парус,</a:t>
            </a:r>
          </a:p>
          <a:p>
            <a:pPr marL="800100" lvl="1" indent="-342900" eaLnBrk="1" hangingPunct="1">
              <a:lnSpc>
                <a:spcPct val="90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ru-RU" altLang="ru-RU" b="0" dirty="0" smtClean="0">
                <a:solidFill>
                  <a:schemeClr val="bg1"/>
                </a:solidFill>
              </a:rPr>
              <a:t>лазерные </a:t>
            </a:r>
            <a:r>
              <a:rPr lang="ru-RU" altLang="ru-RU" b="0" dirty="0">
                <a:solidFill>
                  <a:schemeClr val="bg1"/>
                </a:solidFill>
              </a:rPr>
              <a:t>средства изменения орбиты КМ…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A50021"/>
                </a:solidFill>
              </a:rPr>
              <a:t>Как </a:t>
            </a:r>
            <a:r>
              <a:rPr lang="ru-RU" sz="2800" dirty="0" smtClean="0">
                <a:solidFill>
                  <a:srgbClr val="A50021"/>
                </a:solidFill>
              </a:rPr>
              <a:t>противодействовать</a:t>
            </a:r>
            <a:r>
              <a:rPr lang="en-US" sz="2800" dirty="0" smtClean="0">
                <a:solidFill>
                  <a:srgbClr val="A50021"/>
                </a:solidFill>
              </a:rPr>
              <a:t>?</a:t>
            </a:r>
            <a:endParaRPr lang="ru-RU" sz="2800" dirty="0"/>
          </a:p>
        </p:txBody>
      </p:sp>
      <p:pic>
        <p:nvPicPr>
          <p:cNvPr id="64518" name="Picture 2" descr="https://i2.wp.com/www.spacesafetymagazine.com/wp-content/uploads/2012/03/EDDE.jpg?resize=300%2C2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85992"/>
            <a:ext cx="11553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6" descr="Спутник CleanSpace One в космос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00372"/>
            <a:ext cx="1800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  <p:pic>
        <p:nvPicPr>
          <p:cNvPr id="13" name="Рисунок 12" descr="Рис парус.PNG"/>
          <p:cNvPicPr>
            <a:picLocks noChangeAspect="1"/>
          </p:cNvPicPr>
          <p:nvPr/>
        </p:nvPicPr>
        <p:blipFill>
          <a:blip r:embed="rId6" cstate="print">
            <a:lum bright="-57000" contrast="71000"/>
          </a:blip>
          <a:stretch>
            <a:fillRect/>
          </a:stretch>
        </p:blipFill>
        <p:spPr>
          <a:xfrm>
            <a:off x="5357818" y="4572008"/>
            <a:ext cx="1329094" cy="92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A50021"/>
                </a:solidFill>
              </a:rPr>
              <a:t>Лазерные перспективы</a:t>
            </a:r>
          </a:p>
        </p:txBody>
      </p:sp>
      <p:pic>
        <p:nvPicPr>
          <p:cNvPr id="655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5138879" cy="308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 лазе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000372"/>
            <a:ext cx="5143504" cy="3756823"/>
          </a:xfrm>
          <a:prstGeom prst="rect">
            <a:avLst/>
          </a:prstGeom>
        </p:spPr>
      </p:pic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11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Некоторые задачи ф</a:t>
            </a:r>
            <a:r>
              <a:rPr lang="ru-RU" sz="2800" dirty="0" smtClean="0"/>
              <a:t>ундаментальной науки 1 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0" dirty="0" smtClean="0">
                <a:solidFill>
                  <a:schemeClr val="bg2"/>
                </a:solidFill>
              </a:rPr>
              <a:t>Построение </a:t>
            </a:r>
            <a:r>
              <a:rPr lang="ru-RU" sz="2000" b="0" dirty="0">
                <a:solidFill>
                  <a:schemeClr val="bg2"/>
                </a:solidFill>
              </a:rPr>
              <a:t>физических и математических моделей, качественно и количественно описывающих процессы, приводящие к образованию космического мусора в результате воздействия факторов космической среды на материалы внешних поверхностей конструкции КА, ступеней РН, </a:t>
            </a:r>
            <a:r>
              <a:rPr lang="ru-RU" sz="2000" b="0" dirty="0" smtClean="0">
                <a:solidFill>
                  <a:schemeClr val="bg2"/>
                </a:solidFill>
              </a:rPr>
              <a:t>РБ. В </a:t>
            </a:r>
            <a:r>
              <a:rPr lang="ru-RU" sz="2000" b="0" dirty="0">
                <a:solidFill>
                  <a:schemeClr val="bg2"/>
                </a:solidFill>
              </a:rPr>
              <a:t>частности, необходима модель физических процессов, приводящих к расслаиванию и ЭВТИ </a:t>
            </a:r>
            <a:r>
              <a:rPr lang="ru-RU" sz="2000" b="0" dirty="0" smtClean="0">
                <a:solidFill>
                  <a:schemeClr val="bg2"/>
                </a:solidFill>
              </a:rPr>
              <a:t>и </a:t>
            </a:r>
            <a:r>
              <a:rPr lang="ru-RU" sz="2000" b="0" dirty="0">
                <a:solidFill>
                  <a:schemeClr val="bg2"/>
                </a:solidFill>
              </a:rPr>
              <a:t>отрыву фрагментов ЭВТИ от элементов конструкции КА, которые ей покрыты. То, что такие процессы происходят, подтверждено </a:t>
            </a:r>
            <a:r>
              <a:rPr lang="ru-RU" sz="2000" b="0" dirty="0" smtClean="0">
                <a:solidFill>
                  <a:schemeClr val="bg2"/>
                </a:solidFill>
              </a:rPr>
              <a:t>наблюдениями. Модели движения таких объектов.</a:t>
            </a:r>
          </a:p>
          <a:p>
            <a:pPr indent="-457200">
              <a:lnSpc>
                <a:spcPct val="90000"/>
              </a:lnSpc>
              <a:buFont typeface="+mj-lt"/>
              <a:buAutoNum type="arabicPeriod"/>
            </a:pPr>
            <a:endParaRPr lang="ru-RU" sz="2000" b="0" dirty="0" smtClean="0">
              <a:solidFill>
                <a:schemeClr val="bg2"/>
              </a:solidFill>
            </a:endParaRPr>
          </a:p>
          <a:p>
            <a:pPr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0" dirty="0" smtClean="0">
                <a:solidFill>
                  <a:schemeClr val="bg2"/>
                </a:solidFill>
              </a:rPr>
              <a:t>Построение </a:t>
            </a:r>
            <a:r>
              <a:rPr lang="ru-RU" sz="2000" b="0" dirty="0">
                <a:solidFill>
                  <a:schemeClr val="bg2"/>
                </a:solidFill>
              </a:rPr>
              <a:t>физических моделей, позволяющие оценивать </a:t>
            </a:r>
            <a:r>
              <a:rPr lang="ru-RU" sz="2000" b="0" dirty="0" smtClean="0">
                <a:solidFill>
                  <a:schemeClr val="bg2"/>
                </a:solidFill>
              </a:rPr>
              <a:t>изменения </a:t>
            </a:r>
            <a:r>
              <a:rPr lang="ru-RU" sz="2000" b="0" dirty="0">
                <a:solidFill>
                  <a:schemeClr val="bg2"/>
                </a:solidFill>
              </a:rPr>
              <a:t>с течением времени физических свойств материалов конструкции КА, ступеней РН, РБ и фрагментов космического </a:t>
            </a:r>
            <a:r>
              <a:rPr lang="ru-RU" sz="2000" b="0" dirty="0" smtClean="0">
                <a:solidFill>
                  <a:schemeClr val="bg2"/>
                </a:solidFill>
              </a:rPr>
              <a:t>мусора, в т.ч.:</a:t>
            </a:r>
          </a:p>
          <a:p>
            <a:pPr indent="-457200">
              <a:lnSpc>
                <a:spcPct val="90000"/>
              </a:lnSpc>
            </a:pPr>
            <a:r>
              <a:rPr lang="ru-RU" sz="2000" b="0" dirty="0" smtClean="0">
                <a:solidFill>
                  <a:schemeClr val="bg2"/>
                </a:solidFill>
              </a:rPr>
              <a:t> –изменение отражательных </a:t>
            </a:r>
            <a:r>
              <a:rPr lang="ru-RU" sz="2000" b="0" dirty="0">
                <a:solidFill>
                  <a:schemeClr val="bg2"/>
                </a:solidFill>
              </a:rPr>
              <a:t>характеристик </a:t>
            </a:r>
            <a:r>
              <a:rPr lang="ru-RU" sz="2000" b="0" dirty="0" smtClean="0">
                <a:solidFill>
                  <a:schemeClr val="bg2"/>
                </a:solidFill>
              </a:rPr>
              <a:t>объектов. </a:t>
            </a:r>
          </a:p>
          <a:p>
            <a:pPr indent="-457200">
              <a:lnSpc>
                <a:spcPct val="90000"/>
              </a:lnSpc>
            </a:pPr>
            <a:r>
              <a:rPr lang="ru-RU" sz="2000" b="0" dirty="0" smtClean="0">
                <a:solidFill>
                  <a:schemeClr val="bg2"/>
                </a:solidFill>
              </a:rPr>
              <a:t>– изменение </a:t>
            </a:r>
            <a:r>
              <a:rPr lang="ru-RU" sz="2000" b="0" dirty="0">
                <a:solidFill>
                  <a:schemeClr val="bg2"/>
                </a:solidFill>
              </a:rPr>
              <a:t>физического состояния объектов «</a:t>
            </a:r>
            <a:r>
              <a:rPr lang="ru-RU" sz="2000" b="0" dirty="0" smtClean="0">
                <a:solidFill>
                  <a:schemeClr val="bg2"/>
                </a:solidFill>
              </a:rPr>
              <a:t>особого» КМ, например</a:t>
            </a:r>
            <a:r>
              <a:rPr lang="ru-RU" sz="2000" b="0" dirty="0">
                <a:solidFill>
                  <a:schemeClr val="bg2"/>
                </a:solidFill>
              </a:rPr>
              <a:t>, «капель», образовавшихся при вытекании рабочего тела (эвтектика </a:t>
            </a:r>
            <a:r>
              <a:rPr lang="en-US" sz="2000" b="0" dirty="0" err="1">
                <a:solidFill>
                  <a:schemeClr val="bg2"/>
                </a:solidFill>
              </a:rPr>
              <a:t>NaK</a:t>
            </a:r>
            <a:r>
              <a:rPr lang="ru-RU" sz="2000" b="0" dirty="0">
                <a:solidFill>
                  <a:schemeClr val="bg2"/>
                </a:solidFill>
              </a:rPr>
              <a:t>) из контура охлаждения ЯЭУ при уводе на орбиту захоронения и разделении активной зоны и </a:t>
            </a:r>
            <a:r>
              <a:rPr lang="ru-RU" sz="2000" b="0" dirty="0" err="1" smtClean="0">
                <a:solidFill>
                  <a:schemeClr val="bg2"/>
                </a:solidFill>
              </a:rPr>
              <a:t>ТВЭЛов</a:t>
            </a:r>
            <a:r>
              <a:rPr lang="ru-RU" sz="2000" b="0" dirty="0" smtClean="0">
                <a:solidFill>
                  <a:schemeClr val="bg2"/>
                </a:solidFill>
              </a:rPr>
              <a:t>.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12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Некоторые задачи ф</a:t>
            </a:r>
            <a:r>
              <a:rPr lang="ru-RU" sz="2800" dirty="0" smtClean="0"/>
              <a:t>ундаментальной науки 2 </a:t>
            </a:r>
            <a:endParaRPr lang="ru-RU" sz="28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13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82868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chemeClr val="bg2"/>
              </a:solidFill>
            </a:endParaRPr>
          </a:p>
          <a:p>
            <a:pPr indent="-457200">
              <a:lnSpc>
                <a:spcPct val="90000"/>
              </a:lnSpc>
              <a:buAutoNum type="arabicPeriod" startAt="3"/>
            </a:pPr>
            <a:r>
              <a:rPr lang="ru-RU" sz="2000" b="0" dirty="0" smtClean="0">
                <a:solidFill>
                  <a:schemeClr val="bg2"/>
                </a:solidFill>
              </a:rPr>
              <a:t>Построение </a:t>
            </a:r>
            <a:r>
              <a:rPr lang="ru-RU" sz="2000" b="0" dirty="0">
                <a:solidFill>
                  <a:schemeClr val="bg2"/>
                </a:solidFill>
              </a:rPr>
              <a:t>моделей, позволяющих получить качественные и количественные оценки для всей совокупности объектов космического мусора, образующихся при разрушении типовых конструкций КА, РН и РБ в результате взрывов (обусловленных наличием источников энергии на борту) или столкновений (т.е. необходимы модели, которые позволяют построить функции распределения объектов КМ при разрушениях по массе, размерам и т.п</a:t>
            </a:r>
            <a:r>
              <a:rPr lang="ru-RU" sz="2000" b="0" dirty="0" smtClean="0">
                <a:solidFill>
                  <a:schemeClr val="bg2"/>
                </a:solidFill>
              </a:rPr>
              <a:t>.).</a:t>
            </a:r>
          </a:p>
          <a:p>
            <a:pPr indent="-457200">
              <a:lnSpc>
                <a:spcPct val="90000"/>
              </a:lnSpc>
              <a:buAutoNum type="arabicPeriod" startAt="3"/>
            </a:pPr>
            <a:endParaRPr lang="ru-RU" sz="2000" b="0" dirty="0" smtClean="0">
              <a:solidFill>
                <a:schemeClr val="bg2"/>
              </a:solidFill>
            </a:endParaRPr>
          </a:p>
          <a:p>
            <a:pPr indent="-457200">
              <a:lnSpc>
                <a:spcPct val="90000"/>
              </a:lnSpc>
              <a:buAutoNum type="arabicPeriod" startAt="3"/>
            </a:pPr>
            <a:r>
              <a:rPr lang="ru-RU" sz="2000" b="0" dirty="0" smtClean="0">
                <a:solidFill>
                  <a:schemeClr val="bg1"/>
                </a:solidFill>
              </a:rPr>
              <a:t>Разработка </a:t>
            </a:r>
            <a:r>
              <a:rPr lang="ru-RU" sz="2000" b="0" dirty="0" smtClean="0">
                <a:solidFill>
                  <a:schemeClr val="bg1"/>
                </a:solidFill>
              </a:rPr>
              <a:t>и реализация методов анализа большого объёма накопленной информации (например, с применением методов </a:t>
            </a:r>
            <a:r>
              <a:rPr lang="en-US" sz="2000" b="0" dirty="0" err="1" smtClean="0">
                <a:solidFill>
                  <a:schemeClr val="bg1"/>
                </a:solidFill>
              </a:rPr>
              <a:t>BigData</a:t>
            </a:r>
            <a:r>
              <a:rPr lang="ru-RU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analysis</a:t>
            </a:r>
            <a:r>
              <a:rPr lang="ru-RU" sz="2000" b="0" dirty="0" smtClean="0">
                <a:solidFill>
                  <a:schemeClr val="bg1"/>
                </a:solidFill>
              </a:rPr>
              <a:t>, </a:t>
            </a:r>
            <a:r>
              <a:rPr lang="en-US" sz="2000" b="0" dirty="0" err="1" smtClean="0">
                <a:solidFill>
                  <a:schemeClr val="bg1"/>
                </a:solidFill>
              </a:rPr>
              <a:t>datamining</a:t>
            </a:r>
            <a:r>
              <a:rPr lang="ru-RU" sz="2000" b="0" dirty="0" smtClean="0">
                <a:solidFill>
                  <a:schemeClr val="bg1"/>
                </a:solidFill>
              </a:rPr>
              <a:t>) по техногенным объектам с целью выявления закономерностей и тенденций в их «поведении» (физические свойства и орбитальные характеристики и их изменение с течением времени), в т.ч. скрытых и неявно выраженных, и «группирование» объектов на основе результатов </a:t>
            </a:r>
            <a:r>
              <a:rPr lang="ru-RU" sz="2000" b="0" dirty="0" smtClean="0">
                <a:solidFill>
                  <a:schemeClr val="bg1"/>
                </a:solidFill>
              </a:rPr>
              <a:t>анализа</a:t>
            </a:r>
            <a:r>
              <a:rPr lang="en-US" sz="2000" b="0" dirty="0" smtClean="0">
                <a:solidFill>
                  <a:schemeClr val="bg1"/>
                </a:solidFill>
              </a:rPr>
              <a:t>. </a:t>
            </a:r>
            <a:r>
              <a:rPr lang="ru-RU" sz="2000" b="0" dirty="0" smtClean="0"/>
              <a:t>выделять</a:t>
            </a:r>
            <a:endParaRPr lang="ru-RU" sz="2000" b="0" dirty="0" smtClean="0">
              <a:solidFill>
                <a:schemeClr val="bg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4CCDD-1354-4EFE-900D-7977AE30FA0E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solidFill>
                  <a:schemeClr val="bg1"/>
                </a:solidFill>
              </a:rPr>
              <a:t>В  </a:t>
            </a:r>
            <a:r>
              <a:rPr lang="ru-RU" b="0" dirty="0" smtClean="0">
                <a:solidFill>
                  <a:schemeClr val="bg1"/>
                </a:solidFill>
              </a:rPr>
              <a:t>России п</a:t>
            </a:r>
            <a:r>
              <a:rPr lang="ru-RU" b="0" dirty="0" smtClean="0">
                <a:solidFill>
                  <a:schemeClr val="bg1"/>
                </a:solidFill>
              </a:rPr>
              <a:t>роблема КМ решается, но ее нужно решать более комплексно.</a:t>
            </a:r>
          </a:p>
          <a:p>
            <a:pPr marL="457200" indent="-457200">
              <a:buFont typeface="+mj-lt"/>
              <a:buAutoNum type="arabicPeriod"/>
            </a:pPr>
            <a:endParaRPr lang="ru-RU" b="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solidFill>
                  <a:schemeClr val="bg1"/>
                </a:solidFill>
              </a:rPr>
              <a:t>Фундаментальная наука может и должна участвовать в решении проблемы КМ. </a:t>
            </a:r>
          </a:p>
          <a:p>
            <a:pPr marL="457200" indent="-457200">
              <a:buFont typeface="+mj-lt"/>
              <a:buAutoNum type="arabicPeriod"/>
            </a:pPr>
            <a:endParaRPr lang="ru-RU" b="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dirty="0" smtClean="0">
                <a:solidFill>
                  <a:schemeClr val="bg1"/>
                </a:solidFill>
              </a:rPr>
              <a:t>Нужна координация на системном (общегосударственном?) уровне.</a:t>
            </a:r>
          </a:p>
          <a:p>
            <a:pPr marL="457200" indent="-457200">
              <a:buFont typeface="+mj-lt"/>
              <a:buAutoNum type="arabicPeriod"/>
            </a:pPr>
            <a:endParaRPr lang="ru-RU" b="0" dirty="0" smtClean="0"/>
          </a:p>
          <a:p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8501090" y="6605588"/>
            <a:ext cx="642910" cy="25241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667E0D-187A-4F45-8F85-1F81BA5AF96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28596" y="785794"/>
            <a:ext cx="8501122" cy="61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0" dirty="0" smtClean="0">
                <a:solidFill>
                  <a:schemeClr val="bg1"/>
                </a:solidFill>
              </a:rPr>
              <a:t>На </a:t>
            </a:r>
            <a:r>
              <a:rPr lang="ru-RU" altLang="ru-RU" b="0" dirty="0">
                <a:solidFill>
                  <a:schemeClr val="bg1"/>
                </a:solidFill>
              </a:rPr>
              <a:t>низких околоземных орбитах  находится до </a:t>
            </a:r>
            <a:r>
              <a:rPr lang="en-US" altLang="ru-RU" b="0" dirty="0">
                <a:solidFill>
                  <a:srgbClr val="FF0000"/>
                </a:solidFill>
              </a:rPr>
              <a:t>~</a:t>
            </a:r>
            <a:r>
              <a:rPr lang="ru-RU" altLang="ru-RU" b="0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rgbClr val="FF0000"/>
                </a:solidFill>
              </a:rPr>
              <a:t>8 000 тонн </a:t>
            </a:r>
            <a:r>
              <a:rPr lang="ru-RU" altLang="ru-RU" b="0" dirty="0">
                <a:solidFill>
                  <a:schemeClr val="bg1"/>
                </a:solidFill>
              </a:rPr>
              <a:t>техногенных объектов. </a:t>
            </a:r>
          </a:p>
          <a:p>
            <a:pPr eaLnBrk="1" hangingPunct="1">
              <a:lnSpc>
                <a:spcPct val="90000"/>
              </a:lnSpc>
            </a:pPr>
            <a:endParaRPr lang="ru-RU" altLang="ru-RU" sz="14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0" dirty="0">
                <a:solidFill>
                  <a:schemeClr val="bg1"/>
                </a:solidFill>
              </a:rPr>
              <a:t>Общее число объектов поперечником более 1 см оценивается в </a:t>
            </a:r>
            <a:r>
              <a:rPr lang="en-US" altLang="ru-RU" b="0" dirty="0">
                <a:solidFill>
                  <a:srgbClr val="FF0000"/>
                </a:solidFill>
              </a:rPr>
              <a:t>~ </a:t>
            </a:r>
            <a:r>
              <a:rPr lang="ru-RU" altLang="ru-RU" dirty="0">
                <a:solidFill>
                  <a:srgbClr val="FF0000"/>
                </a:solidFill>
              </a:rPr>
              <a:t>600</a:t>
            </a:r>
            <a:r>
              <a:rPr lang="ru-RU" altLang="ru-RU" b="0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rgbClr val="FF0000"/>
                </a:solidFill>
              </a:rPr>
              <a:t>000 </a:t>
            </a:r>
            <a:r>
              <a:rPr lang="ru-RU" altLang="ru-RU" b="0" dirty="0">
                <a:solidFill>
                  <a:schemeClr val="bg2"/>
                </a:solidFill>
              </a:rPr>
              <a:t>(</a:t>
            </a:r>
            <a:r>
              <a:rPr lang="ru-RU" altLang="ru-RU" b="0" dirty="0" err="1">
                <a:solidFill>
                  <a:schemeClr val="bg2"/>
                </a:solidFill>
              </a:rPr>
              <a:t>ЦНИИМаш</a:t>
            </a:r>
            <a:r>
              <a:rPr lang="ru-RU" altLang="ru-RU" b="0" dirty="0">
                <a:solidFill>
                  <a:schemeClr val="bg2"/>
                </a:solidFill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b="0" dirty="0">
                <a:solidFill>
                  <a:schemeClr val="bg1"/>
                </a:solidFill>
              </a:rPr>
              <a:t>Из них  отслеживается менее </a:t>
            </a:r>
            <a:r>
              <a:rPr lang="ru-RU" altLang="ru-RU" dirty="0">
                <a:solidFill>
                  <a:srgbClr val="FF0000"/>
                </a:solidFill>
              </a:rPr>
              <a:t>5 %</a:t>
            </a:r>
            <a:r>
              <a:rPr lang="ru-RU" altLang="ru-RU" b="0" dirty="0">
                <a:solidFill>
                  <a:schemeClr val="bg1"/>
                </a:solidFill>
              </a:rPr>
              <a:t> и только около </a:t>
            </a:r>
            <a:r>
              <a:rPr lang="ru-RU" altLang="ru-RU" dirty="0">
                <a:solidFill>
                  <a:srgbClr val="FF0000"/>
                </a:solidFill>
              </a:rPr>
              <a:t>6 %</a:t>
            </a:r>
            <a:r>
              <a:rPr lang="ru-RU" altLang="ru-RU" b="0" dirty="0">
                <a:solidFill>
                  <a:schemeClr val="bg1"/>
                </a:solidFill>
              </a:rPr>
              <a:t> отслеживаемых объектов — действующие 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0" dirty="0">
                <a:solidFill>
                  <a:schemeClr val="bg1"/>
                </a:solidFill>
              </a:rPr>
              <a:t>Остальное – опасный космический </a:t>
            </a:r>
            <a:r>
              <a:rPr lang="ru-RU" altLang="ru-RU" b="0" dirty="0" smtClean="0">
                <a:solidFill>
                  <a:schemeClr val="bg1"/>
                </a:solidFill>
              </a:rPr>
              <a:t>мусор (КМ).</a:t>
            </a:r>
            <a:endParaRPr lang="ru-RU" altLang="ru-RU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4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0" dirty="0">
                <a:solidFill>
                  <a:schemeClr val="bg1"/>
                </a:solidFill>
              </a:rPr>
              <a:t>Эффективных мер защиты от </a:t>
            </a:r>
            <a:r>
              <a:rPr lang="ru-RU" altLang="ru-RU" b="0" dirty="0" smtClean="0">
                <a:solidFill>
                  <a:schemeClr val="bg1"/>
                </a:solidFill>
              </a:rPr>
              <a:t>столкновений с опасными фрагментами КМ  </a:t>
            </a:r>
            <a:r>
              <a:rPr lang="ru-RU" altLang="ru-RU" b="0" dirty="0">
                <a:solidFill>
                  <a:schemeClr val="bg1"/>
                </a:solidFill>
              </a:rPr>
              <a:t>(т.е</a:t>
            </a:r>
            <a:r>
              <a:rPr lang="ru-RU" altLang="ru-RU" b="0" dirty="0" smtClean="0">
                <a:solidFill>
                  <a:schemeClr val="bg1"/>
                </a:solidFill>
              </a:rPr>
              <a:t>. объектов </a:t>
            </a:r>
            <a:r>
              <a:rPr lang="ru-RU" altLang="ru-RU" b="0" dirty="0">
                <a:solidFill>
                  <a:schemeClr val="bg1"/>
                </a:solidFill>
              </a:rPr>
              <a:t>размером более </a:t>
            </a:r>
            <a:r>
              <a:rPr lang="ru-RU" altLang="ru-RU" dirty="0">
                <a:solidFill>
                  <a:srgbClr val="FF0000"/>
                </a:solidFill>
              </a:rPr>
              <a:t>1 см </a:t>
            </a:r>
            <a:r>
              <a:rPr lang="ru-RU" altLang="ru-RU" b="0" dirty="0">
                <a:solidFill>
                  <a:schemeClr val="bg1"/>
                </a:solidFill>
              </a:rPr>
              <a:t>на низких орбитах и более </a:t>
            </a:r>
            <a:r>
              <a:rPr lang="ru-RU" altLang="ru-RU" dirty="0">
                <a:solidFill>
                  <a:srgbClr val="FF0000"/>
                </a:solidFill>
              </a:rPr>
              <a:t>3 см </a:t>
            </a:r>
            <a:r>
              <a:rPr lang="ru-RU" altLang="ru-RU" b="0" dirty="0">
                <a:solidFill>
                  <a:schemeClr val="bg1"/>
                </a:solidFill>
              </a:rPr>
              <a:t>на ГСО) практически нет</a:t>
            </a:r>
            <a:r>
              <a:rPr lang="ru-RU" altLang="ru-RU" b="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ru-RU" b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КМ – критически важный фактор, который необходимо учитывать для обеспечения безопасности полетов как пилотируемых, так и автоматических КА, а также для снижения рисков в наземной деятельности.</a:t>
            </a:r>
            <a:endParaRPr lang="ru-RU" altLang="ru-RU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Общие сведения о  космическом мусоре</a:t>
            </a:r>
            <a:endParaRPr lang="ru-RU" sz="2800" dirty="0"/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2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3834" y="5572140"/>
            <a:ext cx="1020783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NASA</a:t>
            </a: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4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4596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Динамика роста численности КМ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3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119189"/>
            <a:ext cx="8272491" cy="45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3834" y="5786454"/>
            <a:ext cx="982683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NASA</a:t>
            </a: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Распределение КМ в </a:t>
            </a:r>
            <a:r>
              <a:rPr lang="ru-RU" sz="2800" dirty="0" err="1" smtClean="0">
                <a:solidFill>
                  <a:srgbClr val="A50021"/>
                </a:solidFill>
              </a:rPr>
              <a:t>ОКП</a:t>
            </a:r>
            <a:endParaRPr lang="ru-RU" sz="2800" dirty="0" smtClean="0">
              <a:solidFill>
                <a:srgbClr val="A50021"/>
              </a:solidFill>
            </a:endParaRPr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 descr="Грави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992188"/>
            <a:ext cx="56086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83413" y="1800225"/>
            <a:ext cx="16208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</a:rPr>
              <a:t>В кино</a:t>
            </a:r>
          </a:p>
        </p:txBody>
      </p:sp>
      <p:pic>
        <p:nvPicPr>
          <p:cNvPr id="6042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44938"/>
            <a:ext cx="62992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83413" y="4221163"/>
            <a:ext cx="21605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</a:rPr>
              <a:t>На практике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Угроза КМ для </a:t>
            </a:r>
            <a:r>
              <a:rPr lang="ru-RU" sz="2800" dirty="0" err="1" smtClean="0">
                <a:solidFill>
                  <a:srgbClr val="A50021"/>
                </a:solidFill>
              </a:rPr>
              <a:t>МКС</a:t>
            </a:r>
            <a:endParaRPr lang="ru-RU" sz="2800" dirty="0" smtClean="0">
              <a:solidFill>
                <a:srgbClr val="A50021"/>
              </a:solidFill>
            </a:endParaRPr>
          </a:p>
        </p:txBody>
      </p:sp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068638"/>
            <a:ext cx="68056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" y="865188"/>
            <a:ext cx="82026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5" y="-1270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Пример столкновения: ИСЗ </a:t>
            </a:r>
            <a:r>
              <a:rPr lang="en-US" sz="2800" dirty="0" smtClean="0">
                <a:solidFill>
                  <a:srgbClr val="A50021"/>
                </a:solidFill>
              </a:rPr>
              <a:t>Sentinel-1A</a:t>
            </a:r>
            <a:endParaRPr lang="ru-RU" sz="2800" dirty="0" smtClean="0">
              <a:solidFill>
                <a:srgbClr val="A50021"/>
              </a:solidFill>
            </a:endParaRPr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6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 cstate="print"/>
          <a:srcRect l="1482" r="424" b="1247"/>
          <a:stretch>
            <a:fillRect/>
          </a:stretch>
        </p:blipFill>
        <p:spPr bwMode="auto">
          <a:xfrm>
            <a:off x="6500826" y="857232"/>
            <a:ext cx="2299751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7" name="Rectangle 5"/>
          <p:cNvSpPr>
            <a:spLocks noChangeArrowheads="1"/>
          </p:cNvSpPr>
          <p:nvPr/>
        </p:nvSpPr>
        <p:spPr bwMode="auto">
          <a:xfrm>
            <a:off x="357158" y="1000108"/>
            <a:ext cx="6000792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0" dirty="0">
                <a:solidFill>
                  <a:schemeClr val="bg2"/>
                </a:solidFill>
              </a:rPr>
              <a:t>Титановый бак (30кг) от второй ступени ракеты Дельта-2, выпавший 22 января 1997 г. в Техасе. </a:t>
            </a:r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2428869" cy="17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9" name="Rectangle 7"/>
          <p:cNvSpPr>
            <a:spLocks noChangeArrowheads="1"/>
          </p:cNvSpPr>
          <p:nvPr/>
        </p:nvSpPr>
        <p:spPr bwMode="auto">
          <a:xfrm>
            <a:off x="3143240" y="2928934"/>
            <a:ext cx="5857916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0" dirty="0">
                <a:solidFill>
                  <a:schemeClr val="bg2"/>
                </a:solidFill>
              </a:rPr>
              <a:t>Модуль третьей ступени ракеты Дельта-2, упавший на территорию  Саудовской Аравии 21 января 2001 г. Вес около 70 кг.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A50021"/>
                </a:solidFill>
              </a:rPr>
              <a:t>КМ на поверхности Земли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572008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572008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Rectangle 7"/>
          <p:cNvSpPr>
            <a:spLocks noChangeArrowheads="1"/>
          </p:cNvSpPr>
          <p:nvPr/>
        </p:nvSpPr>
        <p:spPr bwMode="auto">
          <a:xfrm>
            <a:off x="428596" y="4857760"/>
            <a:ext cx="3357586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0" dirty="0" smtClean="0">
                <a:solidFill>
                  <a:schemeClr val="bg2"/>
                </a:solidFill>
              </a:rPr>
              <a:t>КМ в районе космодрома Плесецк</a:t>
            </a:r>
            <a:endParaRPr lang="ru-RU" altLang="ru-RU" sz="2000" b="0" dirty="0">
              <a:solidFill>
                <a:schemeClr val="bg2"/>
              </a:solidFill>
            </a:endParaRPr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4348" y="1052513"/>
            <a:ext cx="7929618" cy="6337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b="0" dirty="0">
                <a:solidFill>
                  <a:schemeClr val="bg1"/>
                </a:solidFill>
              </a:rPr>
              <a:t>Основные составляющие проблемы </a:t>
            </a:r>
            <a:r>
              <a:rPr lang="ru-RU" b="0" dirty="0" smtClean="0">
                <a:solidFill>
                  <a:schemeClr val="bg1"/>
                </a:solidFill>
              </a:rPr>
              <a:t>КМ, требующие практического </a:t>
            </a:r>
            <a:r>
              <a:rPr lang="ru-RU" b="0" dirty="0">
                <a:solidFill>
                  <a:schemeClr val="bg1"/>
                </a:solidFill>
              </a:rPr>
              <a:t>решения</a:t>
            </a:r>
            <a:r>
              <a:rPr lang="ru-RU" b="0" dirty="0" smtClean="0">
                <a:solidFill>
                  <a:schemeClr val="bg1"/>
                </a:solidFill>
              </a:rPr>
              <a:t>:</a:t>
            </a:r>
            <a:endParaRPr lang="ru-RU" b="0" dirty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0" dirty="0">
                <a:solidFill>
                  <a:schemeClr val="bg1"/>
                </a:solidFill>
              </a:rPr>
              <a:t>Обнаружение (выявление) и мониторинг «всех» опасных </a:t>
            </a:r>
            <a:r>
              <a:rPr lang="ru-RU" b="0" dirty="0" smtClean="0">
                <a:solidFill>
                  <a:schemeClr val="bg1"/>
                </a:solidFill>
              </a:rPr>
              <a:t>фрагментов КМ.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0" dirty="0" smtClean="0">
                <a:solidFill>
                  <a:schemeClr val="bg1"/>
                </a:solidFill>
              </a:rPr>
              <a:t>Противодействие </a:t>
            </a:r>
            <a:r>
              <a:rPr lang="ru-RU" b="0" dirty="0">
                <a:solidFill>
                  <a:schemeClr val="bg1"/>
                </a:solidFill>
              </a:rPr>
              <a:t>и уменьшение ущерба</a:t>
            </a:r>
            <a:r>
              <a:rPr lang="ru-RU" b="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0" dirty="0" smtClean="0">
                <a:solidFill>
                  <a:schemeClr val="bg1"/>
                </a:solidFill>
              </a:rPr>
              <a:t>Организационные аспекты.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Courier New" pitchFamily="49" charset="0"/>
              <a:buChar char="o"/>
              <a:defRPr/>
            </a:pPr>
            <a:r>
              <a:rPr lang="ru-RU" b="0" dirty="0" err="1" smtClean="0">
                <a:solidFill>
                  <a:schemeClr val="bg1"/>
                </a:solidFill>
              </a:rPr>
              <a:t>Внутрироссийские</a:t>
            </a:r>
            <a:endParaRPr lang="ru-RU" b="0" dirty="0" smtClean="0">
              <a:solidFill>
                <a:schemeClr val="bg1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Courier New" pitchFamily="49" charset="0"/>
              <a:buChar char="o"/>
              <a:defRPr/>
            </a:pPr>
            <a:r>
              <a:rPr lang="ru-RU" b="0" dirty="0">
                <a:solidFill>
                  <a:schemeClr val="bg1"/>
                </a:solidFill>
              </a:rPr>
              <a:t>М</a:t>
            </a:r>
            <a:r>
              <a:rPr lang="ru-RU" b="0" dirty="0" smtClean="0">
                <a:solidFill>
                  <a:schemeClr val="bg1"/>
                </a:solidFill>
              </a:rPr>
              <a:t>еждународные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ru-RU" b="0" dirty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ru-RU" b="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ru-RU" b="0" dirty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ru-RU" b="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A50021"/>
                </a:solidFill>
              </a:rPr>
              <a:t>Практические аспекты решения проблемы КМ </a:t>
            </a: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8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79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Обнаружение и </a:t>
            </a:r>
            <a:r>
              <a:rPr lang="ru-RU" sz="2800" dirty="0" smtClean="0"/>
              <a:t>мониторинг: </a:t>
            </a:r>
            <a:br>
              <a:rPr lang="ru-RU" sz="2800" dirty="0" smtClean="0"/>
            </a:br>
            <a:r>
              <a:rPr lang="ru-RU" sz="2800" dirty="0" smtClean="0"/>
              <a:t>задачи и организационные подходы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5011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В США</a:t>
            </a:r>
            <a:r>
              <a:rPr lang="ru-RU" altLang="ru-RU" b="0" dirty="0" smtClean="0">
                <a:solidFill>
                  <a:schemeClr val="bg1"/>
                </a:solidFill>
              </a:rPr>
              <a:t>: </a:t>
            </a:r>
            <a:r>
              <a:rPr lang="en-US" b="0" dirty="0" smtClean="0">
                <a:solidFill>
                  <a:schemeClr val="bg1"/>
                </a:solidFill>
              </a:rPr>
              <a:t>NASA Orbital Debris Program Office </a:t>
            </a:r>
            <a:br>
              <a:rPr lang="en-US" b="0" dirty="0" smtClean="0">
                <a:solidFill>
                  <a:schemeClr val="bg1"/>
                </a:solidFill>
              </a:rPr>
            </a:br>
            <a:endParaRPr lang="ru-RU" altLang="ru-RU" sz="2000" b="0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В Европе</a:t>
            </a:r>
            <a:r>
              <a:rPr lang="ru-RU" altLang="ru-RU" b="0" dirty="0" smtClean="0">
                <a:solidFill>
                  <a:schemeClr val="bg1"/>
                </a:solidFill>
              </a:rPr>
              <a:t>: </a:t>
            </a:r>
            <a:r>
              <a:rPr lang="en-US" altLang="ru-RU" b="0" dirty="0" smtClean="0">
                <a:solidFill>
                  <a:schemeClr val="bg1"/>
                </a:solidFill>
              </a:rPr>
              <a:t>SSA </a:t>
            </a:r>
            <a:r>
              <a:rPr lang="en-US" altLang="ru-RU" b="0" dirty="0" smtClean="0">
                <a:solidFill>
                  <a:schemeClr val="bg1"/>
                </a:solidFill>
              </a:rPr>
              <a:t>Directorate</a:t>
            </a:r>
            <a:r>
              <a:rPr lang="ru-RU" altLang="ru-RU" b="0" dirty="0" smtClean="0">
                <a:solidFill>
                  <a:schemeClr val="bg1"/>
                </a:solidFill>
              </a:rPr>
              <a:t> </a:t>
            </a:r>
            <a:r>
              <a:rPr lang="en-US" altLang="ru-RU" b="0" dirty="0" smtClean="0">
                <a:solidFill>
                  <a:schemeClr val="bg1"/>
                </a:solidFill>
              </a:rPr>
              <a:t>(ESA)</a:t>
            </a:r>
            <a:endParaRPr lang="ru-RU" altLang="ru-RU" b="0" dirty="0">
              <a:solidFill>
                <a:schemeClr val="bg1"/>
              </a:solidFill>
            </a:endParaRPr>
          </a:p>
          <a:p>
            <a:endParaRPr lang="ru-RU" altLang="ru-RU" sz="2000" b="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chemeClr val="bg1"/>
                </a:solidFill>
              </a:rPr>
              <a:t>В России</a:t>
            </a:r>
            <a:r>
              <a:rPr lang="ru-RU" altLang="ru-RU" b="0" dirty="0" smtClean="0">
                <a:solidFill>
                  <a:schemeClr val="bg1"/>
                </a:solidFill>
              </a:rPr>
              <a:t>:</a:t>
            </a:r>
            <a:endParaRPr lang="en-US" altLang="ru-RU" b="0" dirty="0" smtClean="0">
              <a:solidFill>
                <a:schemeClr val="bg1"/>
              </a:solidFill>
            </a:endParaRPr>
          </a:p>
          <a:p>
            <a:pPr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altLang="ru-RU" b="0" dirty="0" smtClean="0">
                <a:solidFill>
                  <a:schemeClr val="bg1"/>
                </a:solidFill>
              </a:rPr>
              <a:t>СККП </a:t>
            </a:r>
            <a:r>
              <a:rPr lang="en-US" altLang="ru-RU" b="0" dirty="0" smtClean="0">
                <a:solidFill>
                  <a:schemeClr val="bg1"/>
                </a:solidFill>
              </a:rPr>
              <a:t>- </a:t>
            </a:r>
            <a:r>
              <a:rPr lang="ru-RU" altLang="ru-RU" b="0" dirty="0" smtClean="0">
                <a:solidFill>
                  <a:schemeClr val="bg1"/>
                </a:solidFill>
              </a:rPr>
              <a:t>специальные </a:t>
            </a:r>
            <a:r>
              <a:rPr lang="ru-RU" altLang="ru-RU" b="0" dirty="0" smtClean="0">
                <a:solidFill>
                  <a:schemeClr val="bg1"/>
                </a:solidFill>
              </a:rPr>
              <a:t>задачи.</a:t>
            </a:r>
            <a:endParaRPr lang="ru-RU" altLang="ru-RU" sz="2000" b="0" i="1" dirty="0" smtClean="0">
              <a:solidFill>
                <a:schemeClr val="bg1"/>
              </a:solidFill>
            </a:endParaRPr>
          </a:p>
          <a:p>
            <a:pPr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altLang="ru-RU" b="0" dirty="0" err="1" smtClean="0">
                <a:solidFill>
                  <a:schemeClr val="bg1"/>
                </a:solidFill>
              </a:rPr>
              <a:t>Роскосмос</a:t>
            </a:r>
            <a:r>
              <a:rPr lang="ru-RU" altLang="ru-RU" b="0" dirty="0" smtClean="0">
                <a:solidFill>
                  <a:schemeClr val="bg1"/>
                </a:solidFill>
              </a:rPr>
              <a:t> (головная организация ЦНИИМАШ) </a:t>
            </a:r>
            <a:r>
              <a:rPr lang="ru-RU" altLang="ru-RU" b="0" dirty="0" smtClean="0">
                <a:solidFill>
                  <a:schemeClr val="bg1"/>
                </a:solidFill>
              </a:rPr>
              <a:t>– </a:t>
            </a:r>
            <a:r>
              <a:rPr lang="ru-RU" altLang="ru-RU" b="0" dirty="0" smtClean="0">
                <a:solidFill>
                  <a:schemeClr val="bg1"/>
                </a:solidFill>
              </a:rPr>
              <a:t>задачи безопасности космической деятельности </a:t>
            </a:r>
            <a:r>
              <a:rPr lang="ru-RU" altLang="ru-RU" b="0" dirty="0" smtClean="0">
                <a:solidFill>
                  <a:schemeClr val="bg1"/>
                </a:solidFill>
              </a:rPr>
              <a:t> (гражданский космос).</a:t>
            </a:r>
            <a:endParaRPr lang="ru-RU" altLang="ru-RU" b="0" baseline="30000" dirty="0" smtClean="0">
              <a:solidFill>
                <a:schemeClr val="bg1"/>
              </a:solidFill>
            </a:endParaRPr>
          </a:p>
          <a:p>
            <a:pPr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altLang="ru-RU" b="0" dirty="0" smtClean="0">
                <a:solidFill>
                  <a:schemeClr val="bg1"/>
                </a:solidFill>
              </a:rPr>
              <a:t>Привлекаемые средства (РАН</a:t>
            </a:r>
            <a:r>
              <a:rPr lang="en-US" altLang="ru-RU" b="0" dirty="0" smtClean="0">
                <a:solidFill>
                  <a:schemeClr val="bg1"/>
                </a:solidFill>
              </a:rPr>
              <a:t>/</a:t>
            </a:r>
            <a:r>
              <a:rPr lang="ru-RU" altLang="ru-RU" b="0" dirty="0" smtClean="0">
                <a:solidFill>
                  <a:schemeClr val="bg1"/>
                </a:solidFill>
              </a:rPr>
              <a:t>ФАНО, ВУЗы</a:t>
            </a:r>
            <a:r>
              <a:rPr lang="en-US" altLang="ru-RU" b="0" dirty="0" smtClean="0">
                <a:solidFill>
                  <a:schemeClr val="bg1"/>
                </a:solidFill>
              </a:rPr>
              <a:t>)</a:t>
            </a:r>
            <a:r>
              <a:rPr lang="ru-RU" altLang="ru-RU" b="0" dirty="0" smtClean="0">
                <a:solidFill>
                  <a:schemeClr val="bg1"/>
                </a:solidFill>
              </a:rPr>
              <a:t> для решения задачи обнаружения</a:t>
            </a:r>
            <a:r>
              <a:rPr lang="en-US" altLang="ru-RU" b="0" dirty="0" smtClean="0">
                <a:solidFill>
                  <a:schemeClr val="bg1"/>
                </a:solidFill>
              </a:rPr>
              <a:t>/</a:t>
            </a:r>
            <a:r>
              <a:rPr lang="ru-RU" altLang="ru-RU" b="0" dirty="0" smtClean="0">
                <a:solidFill>
                  <a:schemeClr val="bg1"/>
                </a:solidFill>
              </a:rPr>
              <a:t>мониторинга.</a:t>
            </a:r>
            <a:endParaRPr lang="en-US" altLang="ru-RU" b="0" dirty="0" smtClean="0">
              <a:solidFill>
                <a:schemeClr val="bg1"/>
              </a:solidFill>
            </a:endParaRPr>
          </a:p>
          <a:p>
            <a:pPr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altLang="ru-RU" b="0" dirty="0" smtClean="0">
                <a:solidFill>
                  <a:schemeClr val="bg1"/>
                </a:solidFill>
                <a:sym typeface="Symbol"/>
              </a:rPr>
              <a:t>Инициативные работы по изучению фундаментальных аспектов проблемы КМ </a:t>
            </a:r>
            <a:r>
              <a:rPr lang="ru-RU" altLang="ru-RU" b="0" dirty="0" smtClean="0">
                <a:solidFill>
                  <a:schemeClr val="bg1"/>
                </a:solidFill>
              </a:rPr>
              <a:t>(РАН</a:t>
            </a:r>
            <a:r>
              <a:rPr lang="en-US" altLang="ru-RU" b="0" dirty="0" smtClean="0">
                <a:solidFill>
                  <a:schemeClr val="bg1"/>
                </a:solidFill>
              </a:rPr>
              <a:t>/</a:t>
            </a:r>
            <a:r>
              <a:rPr lang="ru-RU" altLang="ru-RU" b="0" dirty="0" smtClean="0">
                <a:solidFill>
                  <a:schemeClr val="bg1"/>
                </a:solidFill>
              </a:rPr>
              <a:t>ФАНО, ВУЗы</a:t>
            </a:r>
            <a:r>
              <a:rPr lang="en-US" altLang="ru-RU" b="0" dirty="0" smtClean="0">
                <a:solidFill>
                  <a:schemeClr val="bg1"/>
                </a:solidFill>
              </a:rPr>
              <a:t>)</a:t>
            </a:r>
            <a:r>
              <a:rPr lang="ru-RU" altLang="ru-RU" b="0" dirty="0" smtClean="0">
                <a:solidFill>
                  <a:schemeClr val="bg1"/>
                </a:solidFill>
              </a:rPr>
              <a:t>.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endParaRPr lang="ru-RU" altLang="ru-RU" b="0" dirty="0" smtClean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2700" y="6605588"/>
            <a:ext cx="8656666" cy="252412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Б.Шустов                   </a:t>
            </a:r>
            <a:r>
              <a:rPr lang="ru-RU" sz="1100" i="1" dirty="0" smtClean="0"/>
              <a:t>КОСМИЧЕСКИЙ МУСОР: ОБЩИЕ АСПЕКТЫ                              </a:t>
            </a:r>
            <a:r>
              <a:rPr lang="ru-RU" sz="1100" dirty="0" smtClean="0"/>
              <a:t>Совет РАН по космосу,    11 мая 2018 г.</a:t>
            </a:r>
            <a:endParaRPr lang="ru-RU" sz="11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605588"/>
            <a:ext cx="642910" cy="25241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9667E0D-187A-4F45-8F85-1F81BA5AF96A}" type="slidenum">
              <a:rPr lang="ru-RU" altLang="ru-RU" sz="1400" b="0" smtClean="0">
                <a:solidFill>
                  <a:srgbClr val="C00000"/>
                </a:solidFill>
              </a:rPr>
              <a:pPr>
                <a:defRPr/>
              </a:pPr>
              <a:t>9</a:t>
            </a:fld>
            <a:endParaRPr lang="ru-RU" altLang="ru-RU" sz="14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лектронная паутина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9915</TotalTime>
  <Words>784</Words>
  <Application>Microsoft Office PowerPoint</Application>
  <PresentationFormat>Экран (4:3)</PresentationFormat>
  <Paragraphs>107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Электронная паутина</vt:lpstr>
      <vt:lpstr>Специальное оформление</vt:lpstr>
      <vt:lpstr>Слайд 1</vt:lpstr>
      <vt:lpstr>Общие сведения о  космическом мусоре</vt:lpstr>
      <vt:lpstr>Динамика роста численности КМ</vt:lpstr>
      <vt:lpstr>Распределение КМ в ОКП</vt:lpstr>
      <vt:lpstr>Угроза КМ для МКС</vt:lpstr>
      <vt:lpstr>Пример столкновения: ИСЗ Sentinel-1A</vt:lpstr>
      <vt:lpstr>КМ на поверхности Земли</vt:lpstr>
      <vt:lpstr>Практические аспекты решения проблемы КМ </vt:lpstr>
      <vt:lpstr>Обнаружение и мониторинг:  задачи и организационные подходы </vt:lpstr>
      <vt:lpstr>Как противодействовать?</vt:lpstr>
      <vt:lpstr>Лазерные перспективы</vt:lpstr>
      <vt:lpstr>Некоторые задачи фундаментальной науки 1  </vt:lpstr>
      <vt:lpstr>Некоторые задачи фундаментальной науки 2 </vt:lpstr>
      <vt:lpstr>Выводы</vt:lpstr>
    </vt:vector>
  </TitlesOfParts>
  <Company>inasan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Астероидная опасность: проблемы, требующие решения</dc:title>
  <dc:creator>administrator</dc:creator>
  <cp:lastModifiedBy>Shustov</cp:lastModifiedBy>
  <cp:revision>519</cp:revision>
  <dcterms:created xsi:type="dcterms:W3CDTF">2006-08-24T08:54:08Z</dcterms:created>
  <dcterms:modified xsi:type="dcterms:W3CDTF">2018-04-28T12:46:23Z</dcterms:modified>
</cp:coreProperties>
</file>